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101"/>
  </p:notesMasterIdLst>
  <p:handoutMasterIdLst>
    <p:handoutMasterId r:id="rId102"/>
  </p:handoutMasterIdLst>
  <p:sldIdLst>
    <p:sldId id="410" r:id="rId2"/>
    <p:sldId id="256" r:id="rId3"/>
    <p:sldId id="257" r:id="rId4"/>
    <p:sldId id="425" r:id="rId5"/>
    <p:sldId id="426" r:id="rId6"/>
    <p:sldId id="427" r:id="rId7"/>
    <p:sldId id="259" r:id="rId8"/>
    <p:sldId id="263" r:id="rId9"/>
    <p:sldId id="264" r:id="rId10"/>
    <p:sldId id="265" r:id="rId11"/>
    <p:sldId id="284" r:id="rId12"/>
    <p:sldId id="285" r:id="rId13"/>
    <p:sldId id="287" r:id="rId14"/>
    <p:sldId id="267" r:id="rId15"/>
    <p:sldId id="354"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28" r:id="rId29"/>
    <p:sldId id="442" r:id="rId30"/>
    <p:sldId id="271" r:id="rId31"/>
    <p:sldId id="272" r:id="rId32"/>
    <p:sldId id="443" r:id="rId33"/>
    <p:sldId id="275" r:id="rId34"/>
    <p:sldId id="429" r:id="rId35"/>
    <p:sldId id="302" r:id="rId36"/>
    <p:sldId id="278" r:id="rId37"/>
    <p:sldId id="279" r:id="rId38"/>
    <p:sldId id="306" r:id="rId39"/>
    <p:sldId id="307" r:id="rId40"/>
    <p:sldId id="316" r:id="rId41"/>
    <p:sldId id="315" r:id="rId42"/>
    <p:sldId id="314" r:id="rId43"/>
    <p:sldId id="312" r:id="rId44"/>
    <p:sldId id="402" r:id="rId45"/>
    <p:sldId id="403" r:id="rId46"/>
    <p:sldId id="404" r:id="rId47"/>
    <p:sldId id="397" r:id="rId48"/>
    <p:sldId id="347" r:id="rId49"/>
    <p:sldId id="405" r:id="rId50"/>
    <p:sldId id="305" r:id="rId51"/>
    <p:sldId id="292" r:id="rId52"/>
    <p:sldId id="290" r:id="rId53"/>
    <p:sldId id="297" r:id="rId54"/>
    <p:sldId id="363" r:id="rId55"/>
    <p:sldId id="364" r:id="rId56"/>
    <p:sldId id="365" r:id="rId57"/>
    <p:sldId id="367" r:id="rId58"/>
    <p:sldId id="368" r:id="rId59"/>
    <p:sldId id="370" r:id="rId60"/>
    <p:sldId id="371" r:id="rId61"/>
    <p:sldId id="372" r:id="rId62"/>
    <p:sldId id="374" r:id="rId63"/>
    <p:sldId id="375" r:id="rId64"/>
    <p:sldId id="377" r:id="rId65"/>
    <p:sldId id="378" r:id="rId66"/>
    <p:sldId id="379" r:id="rId67"/>
    <p:sldId id="381" r:id="rId68"/>
    <p:sldId id="444" r:id="rId69"/>
    <p:sldId id="382" r:id="rId70"/>
    <p:sldId id="383" r:id="rId71"/>
    <p:sldId id="407" r:id="rId72"/>
    <p:sldId id="408" r:id="rId73"/>
    <p:sldId id="409" r:id="rId74"/>
    <p:sldId id="384" r:id="rId75"/>
    <p:sldId id="385" r:id="rId76"/>
    <p:sldId id="411" r:id="rId77"/>
    <p:sldId id="412" r:id="rId78"/>
    <p:sldId id="386" r:id="rId79"/>
    <p:sldId id="398" r:id="rId80"/>
    <p:sldId id="387" r:id="rId81"/>
    <p:sldId id="388" r:id="rId82"/>
    <p:sldId id="400" r:id="rId83"/>
    <p:sldId id="413" r:id="rId84"/>
    <p:sldId id="389" r:id="rId85"/>
    <p:sldId id="445" r:id="rId86"/>
    <p:sldId id="390" r:id="rId87"/>
    <p:sldId id="392" r:id="rId88"/>
    <p:sldId id="414" r:id="rId89"/>
    <p:sldId id="415" r:id="rId90"/>
    <p:sldId id="416" r:id="rId91"/>
    <p:sldId id="417" r:id="rId92"/>
    <p:sldId id="418" r:id="rId93"/>
    <p:sldId id="419" r:id="rId94"/>
    <p:sldId id="420" r:id="rId95"/>
    <p:sldId id="421" r:id="rId96"/>
    <p:sldId id="422" r:id="rId97"/>
    <p:sldId id="423" r:id="rId98"/>
    <p:sldId id="424" r:id="rId99"/>
    <p:sldId id="396" r:id="rId100"/>
  </p:sldIdLst>
  <p:sldSz cx="9144000" cy="6858000" type="screen4x3"/>
  <p:notesSz cx="6858000" cy="9220200"/>
  <p:embeddedFontLst>
    <p:embeddedFont>
      <p:font typeface="Monotype Sorts"/>
      <p:regular r:id="rId103"/>
    </p:embeddedFont>
    <p:embeddedFont>
      <p:font typeface="Arial Rounded MT Bold" pitchFamily="34" charset="0"/>
      <p:regular r:id="rId104"/>
    </p:embeddedFont>
    <p:embeddedFont>
      <p:font typeface="Book Antiqua" pitchFamily="18" charset="0"/>
      <p:regular r:id="rId105"/>
      <p:bold r:id="rId106"/>
      <p:italic r:id="rId107"/>
      <p:boldItalic r:id="rId108"/>
    </p:embeddedFont>
    <p:embeddedFont>
      <p:font typeface="Tahoma" pitchFamily="34" charset="0"/>
      <p:regular r:id="rId109"/>
      <p:bold r:id="rId110"/>
    </p:embeddedFont>
    <p:embeddedFont>
      <p:font typeface="Bookman Old Style" pitchFamily="18" charset="0"/>
      <p:regular r:id="rId111"/>
      <p:bold r:id="rId112"/>
      <p:italic r:id="rId113"/>
      <p:boldItalic r:id="rId114"/>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b="1" kern="1200">
        <a:solidFill>
          <a:srgbClr val="6600CC"/>
        </a:solidFill>
        <a:latin typeface="Arial" charset="0"/>
        <a:ea typeface="+mn-ea"/>
        <a:cs typeface="+mn-cs"/>
      </a:defRPr>
    </a:lvl1pPr>
    <a:lvl2pPr marL="457200" algn="l" rtl="0" eaLnBrk="0" fontAlgn="base" hangingPunct="0">
      <a:spcBef>
        <a:spcPct val="0"/>
      </a:spcBef>
      <a:spcAft>
        <a:spcPct val="0"/>
      </a:spcAft>
      <a:defRPr sz="2000" b="1" kern="1200">
        <a:solidFill>
          <a:srgbClr val="6600CC"/>
        </a:solidFill>
        <a:latin typeface="Arial" charset="0"/>
        <a:ea typeface="+mn-ea"/>
        <a:cs typeface="+mn-cs"/>
      </a:defRPr>
    </a:lvl2pPr>
    <a:lvl3pPr marL="914400" algn="l" rtl="0" eaLnBrk="0" fontAlgn="base" hangingPunct="0">
      <a:spcBef>
        <a:spcPct val="0"/>
      </a:spcBef>
      <a:spcAft>
        <a:spcPct val="0"/>
      </a:spcAft>
      <a:defRPr sz="2000" b="1" kern="1200">
        <a:solidFill>
          <a:srgbClr val="6600CC"/>
        </a:solidFill>
        <a:latin typeface="Arial" charset="0"/>
        <a:ea typeface="+mn-ea"/>
        <a:cs typeface="+mn-cs"/>
      </a:defRPr>
    </a:lvl3pPr>
    <a:lvl4pPr marL="1371600" algn="l" rtl="0" eaLnBrk="0" fontAlgn="base" hangingPunct="0">
      <a:spcBef>
        <a:spcPct val="0"/>
      </a:spcBef>
      <a:spcAft>
        <a:spcPct val="0"/>
      </a:spcAft>
      <a:defRPr sz="2000" b="1" kern="1200">
        <a:solidFill>
          <a:srgbClr val="6600CC"/>
        </a:solidFill>
        <a:latin typeface="Arial" charset="0"/>
        <a:ea typeface="+mn-ea"/>
        <a:cs typeface="+mn-cs"/>
      </a:defRPr>
    </a:lvl4pPr>
    <a:lvl5pPr marL="1828800" algn="l" rtl="0" eaLnBrk="0" fontAlgn="base" hangingPunct="0">
      <a:spcBef>
        <a:spcPct val="0"/>
      </a:spcBef>
      <a:spcAft>
        <a:spcPct val="0"/>
      </a:spcAft>
      <a:defRPr sz="2000" b="1" kern="1200">
        <a:solidFill>
          <a:srgbClr val="6600CC"/>
        </a:solidFill>
        <a:latin typeface="Arial" charset="0"/>
        <a:ea typeface="+mn-ea"/>
        <a:cs typeface="+mn-cs"/>
      </a:defRPr>
    </a:lvl5pPr>
    <a:lvl6pPr marL="2286000" algn="l" defTabSz="914400" rtl="0" eaLnBrk="1" latinLnBrk="0" hangingPunct="1">
      <a:defRPr sz="2000" b="1" kern="1200">
        <a:solidFill>
          <a:srgbClr val="6600CC"/>
        </a:solidFill>
        <a:latin typeface="Arial" charset="0"/>
        <a:ea typeface="+mn-ea"/>
        <a:cs typeface="+mn-cs"/>
      </a:defRPr>
    </a:lvl6pPr>
    <a:lvl7pPr marL="2743200" algn="l" defTabSz="914400" rtl="0" eaLnBrk="1" latinLnBrk="0" hangingPunct="1">
      <a:defRPr sz="2000" b="1" kern="1200">
        <a:solidFill>
          <a:srgbClr val="6600CC"/>
        </a:solidFill>
        <a:latin typeface="Arial" charset="0"/>
        <a:ea typeface="+mn-ea"/>
        <a:cs typeface="+mn-cs"/>
      </a:defRPr>
    </a:lvl7pPr>
    <a:lvl8pPr marL="3200400" algn="l" defTabSz="914400" rtl="0" eaLnBrk="1" latinLnBrk="0" hangingPunct="1">
      <a:defRPr sz="2000" b="1" kern="1200">
        <a:solidFill>
          <a:srgbClr val="6600CC"/>
        </a:solidFill>
        <a:latin typeface="Arial" charset="0"/>
        <a:ea typeface="+mn-ea"/>
        <a:cs typeface="+mn-cs"/>
      </a:defRPr>
    </a:lvl8pPr>
    <a:lvl9pPr marL="3657600" algn="l" defTabSz="914400" rtl="0" eaLnBrk="1" latinLnBrk="0" hangingPunct="1">
      <a:defRPr sz="2000" b="1" kern="1200">
        <a:solidFill>
          <a:srgbClr val="6600CC"/>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3333CC"/>
    <a:srgbClr val="006C92"/>
    <a:srgbClr val="B4F2FE"/>
    <a:srgbClr val="DADADA"/>
    <a:srgbClr val="EAF335"/>
    <a:srgbClr val="FCBAC0"/>
    <a:srgbClr val="FED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60" autoAdjust="0"/>
  </p:normalViewPr>
  <p:slideViewPr>
    <p:cSldViewPr>
      <p:cViewPr>
        <p:scale>
          <a:sx n="90" d="100"/>
          <a:sy n="90" d="100"/>
        </p:scale>
        <p:origin x="-5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1764" y="-72"/>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110" Type="http://schemas.openxmlformats.org/officeDocument/2006/relationships/font" Target="fonts/font8.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113" Type="http://schemas.openxmlformats.org/officeDocument/2006/relationships/font" Target="fonts/font11.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fntdata"/><Relationship Id="rId108" Type="http://schemas.openxmlformats.org/officeDocument/2006/relationships/font" Target="fonts/font6.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4.fntdata"/><Relationship Id="rId114"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2971800" y="8458200"/>
            <a:ext cx="685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r>
              <a:rPr lang="en-US"/>
              <a:t>9 - </a:t>
            </a:r>
            <a:fld id="{1D67E633-002B-413E-ADB4-545C5950740B}" type="slidenum">
              <a:rPr lang="en-US"/>
              <a:pPr>
                <a:defRPr/>
              </a:pPr>
              <a:t>‹#›</a:t>
            </a:fld>
            <a:endParaRPr lang="en-US"/>
          </a:p>
        </p:txBody>
      </p:sp>
    </p:spTree>
    <p:extLst>
      <p:ext uri="{BB962C8B-B14F-4D97-AF65-F5344CB8AC3E}">
        <p14:creationId xmlns:p14="http://schemas.microsoft.com/office/powerpoint/2010/main" val="258729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78325"/>
            <a:ext cx="5029200" cy="41481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3" name="Rectangle 3"/>
          <p:cNvSpPr>
            <a:spLocks noGrp="1" noRot="1" noChangeAspect="1" noChangeArrowheads="1" noTextEdit="1"/>
          </p:cNvSpPr>
          <p:nvPr>
            <p:ph type="sldImg" idx="2"/>
          </p:nvPr>
        </p:nvSpPr>
        <p:spPr bwMode="auto">
          <a:xfrm>
            <a:off x="1133475" y="698500"/>
            <a:ext cx="4592638" cy="3444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60894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23950" y="690563"/>
            <a:ext cx="4610100" cy="3457575"/>
          </a:xfrm>
          <a:ln/>
        </p:spPr>
      </p:sp>
      <p:sp>
        <p:nvSpPr>
          <p:cNvPr id="118787" name="Rectangle 3"/>
          <p:cNvSpPr>
            <a:spLocks noGrp="1" noChangeArrowheads="1"/>
          </p:cNvSpPr>
          <p:nvPr>
            <p:ph type="body" idx="1"/>
          </p:nvPr>
        </p:nvSpPr>
        <p:spPr>
          <a:xfrm>
            <a:off x="914400" y="4379913"/>
            <a:ext cx="5029200" cy="4149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Chapter Eight we will examine the acquisition of long lived productive assets as well as intangible assets. We will learn three different methods of depreciating productive assets and how to amortize the cost of intangible assets. Finally, we will look at accounting for natural resources and the related depletion of these assets. This will be a busy chapter.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2800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6" name="Rectangle 6"/>
          <p:cNvSpPr>
            <a:spLocks noGrp="1" noRot="1" noChangeAspect="1" noChangeArrowheads="1" noTextEdit="1"/>
          </p:cNvSpPr>
          <p:nvPr>
            <p:ph type="sldImg"/>
          </p:nvPr>
        </p:nvSpPr>
        <p:spPr>
          <a:ln cap="flat"/>
        </p:spPr>
      </p:sp>
      <p:sp>
        <p:nvSpPr>
          <p:cNvPr id="1280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assume that Arco purchases land and a building. We know the building is depreciated but land is not depreciated, so we must separate out the cost of this basket purchase. The company hires an independent appraiser to determine the fair market value of the land without the building and the building without all the adjoining land.</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2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2902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2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9030" name="Rectangle 6"/>
          <p:cNvSpPr>
            <a:spLocks noGrp="1" noRot="1" noChangeAspect="1" noChangeArrowheads="1" noTextEdit="1"/>
          </p:cNvSpPr>
          <p:nvPr>
            <p:ph type="sldImg"/>
          </p:nvPr>
        </p:nvSpPr>
        <p:spPr>
          <a:ln cap="flat"/>
        </p:spPr>
      </p:sp>
      <p:sp>
        <p:nvSpPr>
          <p:cNvPr id="1290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upon the appraisal, Arco has determined that 75% </a:t>
            </a:r>
            <a:r>
              <a:rPr lang="en-US" b="1" smtClean="0"/>
              <a:t>(or 90/120)</a:t>
            </a:r>
            <a:r>
              <a:rPr lang="en-US" smtClean="0"/>
              <a:t>  of the cost should be assigned to the building and the remaining 25% </a:t>
            </a:r>
            <a:r>
              <a:rPr lang="en-US" b="1" smtClean="0"/>
              <a:t>(or 30/120) </a:t>
            </a:r>
            <a:r>
              <a:rPr lang="en-US" smtClean="0"/>
              <a:t>should be assigned to the land. We are allocating cost on the basis of relative fair market value.</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3005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4" name="Rectangle 6"/>
          <p:cNvSpPr>
            <a:spLocks noGrp="1" noRot="1" noChangeAspect="1" noChangeArrowheads="1" noTextEdit="1"/>
          </p:cNvSpPr>
          <p:nvPr>
            <p:ph type="sldImg"/>
          </p:nvPr>
        </p:nvSpPr>
        <p:spPr>
          <a:ln cap="flat"/>
        </p:spPr>
      </p:sp>
      <p:sp>
        <p:nvSpPr>
          <p:cNvPr id="1300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upon the appraisal, Arco has determined that 75% (or 90/120)  of the cost should be assigned to the building and the remaining 25% (or 30/120) should be assigned to the land. We are allocating cost on the basis of relative fair market value.</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3107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8" name="Rectangle 6"/>
          <p:cNvSpPr>
            <a:spLocks noGrp="1" noRot="1" noChangeAspect="1" noChangeArrowheads="1" noTextEdit="1"/>
          </p:cNvSpPr>
          <p:nvPr>
            <p:ph type="sldImg"/>
          </p:nvPr>
        </p:nvSpPr>
        <p:spPr>
          <a:ln cap="flat"/>
        </p:spPr>
      </p:sp>
      <p:sp>
        <p:nvSpPr>
          <p:cNvPr id="1310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upon the appraisal, Arco has determined that 75% (or 90/120)  of the cost should be assigned to the building and the remaining 25% (or 30/120) should be assigned to the land. We are allocating cost on the basis of relative fair market value.</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09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12</a:t>
            </a:r>
          </a:p>
        </p:txBody>
      </p:sp>
      <p:sp>
        <p:nvSpPr>
          <p:cNvPr id="13210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10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102" name="Rectangle 6"/>
          <p:cNvSpPr>
            <a:spLocks noGrp="1" noRot="1" noChangeAspect="1" noChangeArrowheads="1" noTextEdit="1"/>
          </p:cNvSpPr>
          <p:nvPr>
            <p:ph type="sldImg"/>
          </p:nvPr>
        </p:nvSpPr>
        <p:spPr>
          <a:ln cap="flat"/>
        </p:spPr>
      </p:sp>
      <p:sp>
        <p:nvSpPr>
          <p:cNvPr id="1321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Given this information, we will assign $75,000 to the building and the remaining $25,000 is assigned to the land.</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12</a:t>
            </a:r>
          </a:p>
        </p:txBody>
      </p:sp>
      <p:sp>
        <p:nvSpPr>
          <p:cNvPr id="13312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6" name="Rectangle 6"/>
          <p:cNvSpPr>
            <a:spLocks noGrp="1" noRot="1" noChangeAspect="1" noChangeArrowheads="1" noTextEdit="1"/>
          </p:cNvSpPr>
          <p:nvPr>
            <p:ph type="sldImg"/>
          </p:nvPr>
        </p:nvSpPr>
        <p:spPr>
          <a:ln cap="flat"/>
        </p:spPr>
      </p:sp>
      <p:sp>
        <p:nvSpPr>
          <p:cNvPr id="1331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1544C116-3646-431A-883F-0324E52B05AE}" type="slidenum">
              <a:rPr lang="en-US"/>
              <a:pPr/>
              <a:t>17</a:t>
            </a:fld>
            <a:endParaRPr lang="en-US"/>
          </a:p>
        </p:txBody>
      </p:sp>
      <p:sp>
        <p:nvSpPr>
          <p:cNvPr id="13414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8"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9"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50"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51"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5</a:t>
            </a:r>
          </a:p>
        </p:txBody>
      </p:sp>
      <p:sp>
        <p:nvSpPr>
          <p:cNvPr id="134152"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53"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54" name="Rectangle 9"/>
          <p:cNvSpPr>
            <a:spLocks noGrp="1" noRot="1" noChangeAspect="1" noChangeArrowheads="1" noTextEdit="1"/>
          </p:cNvSpPr>
          <p:nvPr>
            <p:ph type="sldImg"/>
          </p:nvPr>
        </p:nvSpPr>
        <p:spPr>
          <a:xfrm>
            <a:off x="1131888" y="696913"/>
            <a:ext cx="4597400" cy="3448050"/>
          </a:xfrm>
          <a:ln cap="flat"/>
        </p:spPr>
      </p:sp>
      <p:sp>
        <p:nvSpPr>
          <p:cNvPr id="134155"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BF0238A1-2242-4D73-BB25-A5204826F8E6}" type="slidenum">
              <a:rPr lang="en-US"/>
              <a:pPr/>
              <a:t>18</a:t>
            </a:fld>
            <a:endParaRPr lang="en-US"/>
          </a:p>
        </p:txBody>
      </p:sp>
      <p:sp>
        <p:nvSpPr>
          <p:cNvPr id="13517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2"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3"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4"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5"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6</a:t>
            </a:r>
          </a:p>
        </p:txBody>
      </p:sp>
      <p:sp>
        <p:nvSpPr>
          <p:cNvPr id="135176"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7"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8" name="Rectangle 9"/>
          <p:cNvSpPr>
            <a:spLocks noGrp="1" noRot="1" noChangeAspect="1" noChangeArrowheads="1" noTextEdit="1"/>
          </p:cNvSpPr>
          <p:nvPr>
            <p:ph type="sldImg"/>
          </p:nvPr>
        </p:nvSpPr>
        <p:spPr>
          <a:xfrm>
            <a:off x="1131888" y="696913"/>
            <a:ext cx="4597400" cy="3448050"/>
          </a:xfrm>
          <a:ln cap="flat"/>
        </p:spPr>
      </p:sp>
      <p:sp>
        <p:nvSpPr>
          <p:cNvPr id="135179"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AD832C7C-B102-432E-A8E0-2C7D6797BF2E}" type="slidenum">
              <a:rPr lang="en-US"/>
              <a:pPr/>
              <a:t>19</a:t>
            </a:fld>
            <a:endParaRPr lang="en-US"/>
          </a:p>
        </p:txBody>
      </p:sp>
      <p:sp>
        <p:nvSpPr>
          <p:cNvPr id="136195"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6"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7"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8"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9"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7</a:t>
            </a:r>
          </a:p>
        </p:txBody>
      </p:sp>
      <p:sp>
        <p:nvSpPr>
          <p:cNvPr id="136200"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201"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202" name="Rectangle 9"/>
          <p:cNvSpPr>
            <a:spLocks noGrp="1" noRot="1" noChangeAspect="1" noChangeArrowheads="1" noTextEdit="1"/>
          </p:cNvSpPr>
          <p:nvPr>
            <p:ph type="sldImg"/>
          </p:nvPr>
        </p:nvSpPr>
        <p:spPr>
          <a:xfrm>
            <a:off x="1131888" y="696913"/>
            <a:ext cx="4597400" cy="3448050"/>
          </a:xfrm>
          <a:ln cap="flat"/>
        </p:spPr>
      </p:sp>
      <p:sp>
        <p:nvSpPr>
          <p:cNvPr id="136203"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4B91B525-978D-4E46-8B73-F5B11754A0FF}" type="slidenum">
              <a:rPr lang="en-US"/>
              <a:pPr/>
              <a:t>20</a:t>
            </a:fld>
            <a:endParaRPr lang="en-US"/>
          </a:p>
        </p:txBody>
      </p:sp>
      <p:sp>
        <p:nvSpPr>
          <p:cNvPr id="13721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0"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1"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2"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3"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9</a:t>
            </a:r>
          </a:p>
        </p:txBody>
      </p:sp>
      <p:sp>
        <p:nvSpPr>
          <p:cNvPr id="137224"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5"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6" name="Rectangle 9"/>
          <p:cNvSpPr>
            <a:spLocks noGrp="1" noRot="1" noChangeAspect="1" noChangeArrowheads="1" noTextEdit="1"/>
          </p:cNvSpPr>
          <p:nvPr>
            <p:ph type="sldImg"/>
          </p:nvPr>
        </p:nvSpPr>
        <p:spPr>
          <a:xfrm>
            <a:off x="1131888" y="696913"/>
            <a:ext cx="4597400" cy="3448050"/>
          </a:xfrm>
          <a:ln cap="flat"/>
        </p:spPr>
      </p:sp>
      <p:sp>
        <p:nvSpPr>
          <p:cNvPr id="137227"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a:t>
            </a:r>
          </a:p>
        </p:txBody>
      </p:sp>
      <p:sp>
        <p:nvSpPr>
          <p:cNvPr id="11981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4" name="Rectangle 6"/>
          <p:cNvSpPr>
            <a:spLocks noGrp="1" noRot="1" noChangeAspect="1" noChangeArrowheads="1" noTextEdit="1"/>
          </p:cNvSpPr>
          <p:nvPr>
            <p:ph type="sldImg"/>
          </p:nvPr>
        </p:nvSpPr>
        <p:spPr>
          <a:ln cap="flat"/>
        </p:spPr>
      </p:sp>
      <p:sp>
        <p:nvSpPr>
          <p:cNvPr id="1198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6BB87ABD-7DEC-457D-B226-292879FB5064}" type="slidenum">
              <a:rPr lang="en-US"/>
              <a:pPr/>
              <a:t>21</a:t>
            </a:fld>
            <a:endParaRPr lang="en-US"/>
          </a:p>
        </p:txBody>
      </p:sp>
      <p:sp>
        <p:nvSpPr>
          <p:cNvPr id="13824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4"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5"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6"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7"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10</a:t>
            </a:r>
          </a:p>
        </p:txBody>
      </p:sp>
      <p:sp>
        <p:nvSpPr>
          <p:cNvPr id="138248"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9"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50" name="Rectangle 9"/>
          <p:cNvSpPr>
            <a:spLocks noGrp="1" noRot="1" noChangeAspect="1" noChangeArrowheads="1" noTextEdit="1"/>
          </p:cNvSpPr>
          <p:nvPr>
            <p:ph type="sldImg"/>
          </p:nvPr>
        </p:nvSpPr>
        <p:spPr>
          <a:xfrm>
            <a:off x="1131888" y="696913"/>
            <a:ext cx="4597400" cy="3448050"/>
          </a:xfrm>
          <a:ln cap="flat"/>
        </p:spPr>
      </p:sp>
      <p:sp>
        <p:nvSpPr>
          <p:cNvPr id="138251"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676BF917-42D3-4FA6-9124-6F6146D1F150}" type="slidenum">
              <a:rPr lang="en-US"/>
              <a:pPr/>
              <a:t>22</a:t>
            </a:fld>
            <a:endParaRPr lang="en-US"/>
          </a:p>
        </p:txBody>
      </p:sp>
      <p:sp>
        <p:nvSpPr>
          <p:cNvPr id="13926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68"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69"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70"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71"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11</a:t>
            </a:r>
          </a:p>
        </p:txBody>
      </p:sp>
      <p:sp>
        <p:nvSpPr>
          <p:cNvPr id="139272"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73"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74" name="Rectangle 9"/>
          <p:cNvSpPr>
            <a:spLocks noGrp="1" noRot="1" noChangeAspect="1" noChangeArrowheads="1" noTextEdit="1"/>
          </p:cNvSpPr>
          <p:nvPr>
            <p:ph type="sldImg"/>
          </p:nvPr>
        </p:nvSpPr>
        <p:spPr>
          <a:xfrm>
            <a:off x="1131888" y="696913"/>
            <a:ext cx="4597400" cy="3448050"/>
          </a:xfrm>
          <a:ln cap="flat"/>
        </p:spPr>
      </p:sp>
      <p:sp>
        <p:nvSpPr>
          <p:cNvPr id="139275"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A2B49406-8B7C-4A8E-8DCC-E287CCB4D129}" type="slidenum">
              <a:rPr lang="en-US"/>
              <a:pPr/>
              <a:t>23</a:t>
            </a:fld>
            <a:endParaRPr lang="en-US"/>
          </a:p>
        </p:txBody>
      </p:sp>
      <p:sp>
        <p:nvSpPr>
          <p:cNvPr id="14029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2"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3"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4"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5"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12</a:t>
            </a:r>
          </a:p>
        </p:txBody>
      </p:sp>
      <p:sp>
        <p:nvSpPr>
          <p:cNvPr id="140296"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7"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8" name="Rectangle 9"/>
          <p:cNvSpPr>
            <a:spLocks noGrp="1" noRot="1" noChangeAspect="1" noChangeArrowheads="1" noTextEdit="1"/>
          </p:cNvSpPr>
          <p:nvPr>
            <p:ph type="sldImg"/>
          </p:nvPr>
        </p:nvSpPr>
        <p:spPr>
          <a:xfrm>
            <a:off x="1131888" y="696913"/>
            <a:ext cx="4597400" cy="3448050"/>
          </a:xfrm>
          <a:ln cap="flat"/>
        </p:spPr>
      </p:sp>
      <p:sp>
        <p:nvSpPr>
          <p:cNvPr id="140299"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CCCD9147-E15E-4F74-8F32-B443BBA561F4}" type="slidenum">
              <a:rPr lang="en-US"/>
              <a:pPr/>
              <a:t>24</a:t>
            </a:fld>
            <a:endParaRPr lang="en-US"/>
          </a:p>
        </p:txBody>
      </p:sp>
      <p:sp>
        <p:nvSpPr>
          <p:cNvPr id="141315"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6"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7"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8"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9"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14</a:t>
            </a:r>
          </a:p>
        </p:txBody>
      </p:sp>
      <p:sp>
        <p:nvSpPr>
          <p:cNvPr id="141320"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21"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22" name="Rectangle 9"/>
          <p:cNvSpPr>
            <a:spLocks noGrp="1" noRot="1" noChangeAspect="1" noChangeArrowheads="1" noTextEdit="1"/>
          </p:cNvSpPr>
          <p:nvPr>
            <p:ph type="sldImg"/>
          </p:nvPr>
        </p:nvSpPr>
        <p:spPr>
          <a:xfrm>
            <a:off x="1131888" y="696913"/>
            <a:ext cx="4597400" cy="3448050"/>
          </a:xfrm>
          <a:ln cap="flat"/>
        </p:spPr>
      </p:sp>
      <p:sp>
        <p:nvSpPr>
          <p:cNvPr id="141323"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1C103BA8-4DBB-4F96-833E-66A862EC4496}" type="slidenum">
              <a:rPr lang="en-US"/>
              <a:pPr/>
              <a:t>25</a:t>
            </a:fld>
            <a:endParaRPr lang="en-US"/>
          </a:p>
        </p:txBody>
      </p:sp>
      <p:sp>
        <p:nvSpPr>
          <p:cNvPr id="14233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0"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1"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2"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3"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15</a:t>
            </a:r>
          </a:p>
        </p:txBody>
      </p:sp>
      <p:sp>
        <p:nvSpPr>
          <p:cNvPr id="142344"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5"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6" name="Rectangle 9"/>
          <p:cNvSpPr>
            <a:spLocks noGrp="1" noRot="1" noChangeAspect="1" noChangeArrowheads="1" noTextEdit="1"/>
          </p:cNvSpPr>
          <p:nvPr>
            <p:ph type="sldImg"/>
          </p:nvPr>
        </p:nvSpPr>
        <p:spPr>
          <a:xfrm>
            <a:off x="1131888" y="696913"/>
            <a:ext cx="4597400" cy="3448050"/>
          </a:xfrm>
          <a:ln cap="flat"/>
        </p:spPr>
      </p:sp>
      <p:sp>
        <p:nvSpPr>
          <p:cNvPr id="142347"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143EC416-BA92-4E34-BA54-B9434D70D584}" type="slidenum">
              <a:rPr lang="en-US"/>
              <a:pPr/>
              <a:t>26</a:t>
            </a:fld>
            <a:endParaRPr lang="en-US"/>
          </a:p>
        </p:txBody>
      </p:sp>
      <p:sp>
        <p:nvSpPr>
          <p:cNvPr id="14336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4"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5"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6"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7"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16</a:t>
            </a:r>
          </a:p>
        </p:txBody>
      </p:sp>
      <p:sp>
        <p:nvSpPr>
          <p:cNvPr id="143368"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9"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70" name="Rectangle 9"/>
          <p:cNvSpPr>
            <a:spLocks noGrp="1" noRot="1" noChangeAspect="1" noChangeArrowheads="1" noTextEdit="1"/>
          </p:cNvSpPr>
          <p:nvPr>
            <p:ph type="sldImg"/>
          </p:nvPr>
        </p:nvSpPr>
        <p:spPr>
          <a:xfrm>
            <a:off x="1131888" y="696913"/>
            <a:ext cx="4597400" cy="3448050"/>
          </a:xfrm>
          <a:ln cap="flat"/>
        </p:spPr>
      </p:sp>
      <p:sp>
        <p:nvSpPr>
          <p:cNvPr id="143371"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E705FC98-C569-433C-9313-0B9A42514D97}" type="slidenum">
              <a:rPr lang="en-US"/>
              <a:pPr/>
              <a:t>27</a:t>
            </a:fld>
            <a:endParaRPr lang="en-US"/>
          </a:p>
        </p:txBody>
      </p:sp>
      <p:sp>
        <p:nvSpPr>
          <p:cNvPr id="14438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88" name="Rectangle 3"/>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89"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90" name="Rectangle 5"/>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91" name="Rectangle 6"/>
          <p:cNvSpPr>
            <a:spLocks noChangeArrowheads="1"/>
          </p:cNvSpPr>
          <p:nvPr/>
        </p:nvSpPr>
        <p:spPr bwMode="auto">
          <a:xfrm>
            <a:off x="388620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16</a:t>
            </a:r>
          </a:p>
        </p:txBody>
      </p:sp>
      <p:sp>
        <p:nvSpPr>
          <p:cNvPr id="144392" name="Rectangle 7"/>
          <p:cNvSpPr>
            <a:spLocks noChangeArrowheads="1"/>
          </p:cNvSpPr>
          <p:nvPr/>
        </p:nvSpPr>
        <p:spPr bwMode="auto">
          <a:xfrm>
            <a:off x="0" y="87598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93" name="Rectangle 8"/>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94" name="Rectangle 9"/>
          <p:cNvSpPr>
            <a:spLocks noGrp="1" noRot="1" noChangeAspect="1" noChangeArrowheads="1" noTextEdit="1"/>
          </p:cNvSpPr>
          <p:nvPr>
            <p:ph type="sldImg"/>
          </p:nvPr>
        </p:nvSpPr>
        <p:spPr>
          <a:xfrm>
            <a:off x="1131888" y="696913"/>
            <a:ext cx="4597400" cy="3448050"/>
          </a:xfrm>
          <a:ln cap="flat"/>
        </p:spPr>
      </p:sp>
      <p:sp>
        <p:nvSpPr>
          <p:cNvPr id="144395" name="Rectangle 10"/>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535FB4A3-847B-46AF-830E-6270992B245A}" type="slidenum">
              <a:rPr lang="en-US"/>
              <a:pPr/>
              <a:t>28</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79913"/>
            <a:ext cx="5029200" cy="4148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We have three methods of calculating depreciation expense of productive assets. The first method is known as the straight-line method. Using this method produces the same amount of depreciation each period we use the asset. This is probably the most popular method in business practice today.</a:t>
            </a:r>
          </a:p>
          <a:p>
            <a:pPr eaLnBrk="1" hangingPunct="1"/>
            <a:endParaRPr lang="en-US" smtClean="0"/>
          </a:p>
          <a:p>
            <a:pPr eaLnBrk="1" hangingPunct="1"/>
            <a:r>
              <a:rPr lang="en-US" smtClean="0"/>
              <a:t>Part II</a:t>
            </a:r>
            <a:br>
              <a:rPr lang="en-US" smtClean="0"/>
            </a:br>
            <a:r>
              <a:rPr lang="en-US" smtClean="0"/>
              <a:t>The next method is known as the double-declining-balance method. Using this method produces greater depreciation expense early in the asset’s life and less depreciation in later years of the asset’s life.</a:t>
            </a:r>
          </a:p>
          <a:p>
            <a:pPr eaLnBrk="1" hangingPunct="1"/>
            <a:endParaRPr lang="en-US" smtClean="0"/>
          </a:p>
          <a:p>
            <a:pPr eaLnBrk="1" hangingPunct="1"/>
            <a:r>
              <a:rPr lang="en-US" smtClean="0"/>
              <a:t>Part III</a:t>
            </a:r>
            <a:br>
              <a:rPr lang="en-US" smtClean="0"/>
            </a:br>
            <a:r>
              <a:rPr lang="en-US" smtClean="0"/>
              <a:t>The final method is known as the units-of-production method. The amount of depreciation expense recognized in any given accounting period depends upon the number of units produced by the asset.</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59E66C9F-0BF1-4707-8438-29329901746B}" type="slidenum">
              <a:rPr lang="en-US"/>
              <a:pPr/>
              <a:t>29</a:t>
            </a:fld>
            <a:endParaRPr lang="en-US"/>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Here is the balance sheet for ABC Sports Bar, Inc.  Notice that the Computer Equipment account reports the historical cost of the computer and the contra asset account, Accumulated Depreciation, is subtracted from the asset account to arrive at a book value of nine thousand five hundred dollars. </a:t>
            </a:r>
          </a:p>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5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16</a:t>
            </a:r>
          </a:p>
        </p:txBody>
      </p:sp>
      <p:sp>
        <p:nvSpPr>
          <p:cNvPr id="14746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6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62" name="Rectangle 6"/>
          <p:cNvSpPr>
            <a:spLocks noGrp="1" noRot="1" noChangeAspect="1" noChangeArrowheads="1" noTextEdit="1"/>
          </p:cNvSpPr>
          <p:nvPr>
            <p:ph type="sldImg"/>
          </p:nvPr>
        </p:nvSpPr>
        <p:spPr>
          <a:ln cap="flat"/>
        </p:spPr>
      </p:sp>
      <p:sp>
        <p:nvSpPr>
          <p:cNvPr id="1474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a:t>
            </a:r>
          </a:p>
        </p:txBody>
      </p:sp>
      <p:sp>
        <p:nvSpPr>
          <p:cNvPr id="12083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8" name="Rectangle 6"/>
          <p:cNvSpPr>
            <a:spLocks noGrp="1" noRot="1" noChangeAspect="1" noChangeArrowheads="1" noTextEdit="1"/>
          </p:cNvSpPr>
          <p:nvPr>
            <p:ph type="sldImg"/>
          </p:nvPr>
        </p:nvSpPr>
        <p:spPr>
          <a:ln cap="flat"/>
        </p:spPr>
      </p:sp>
      <p:sp>
        <p:nvSpPr>
          <p:cNvPr id="1208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Property, plant, and equipment is sometimes called fixed assets or plant assets. Once we acquire a fixed asset we depreciate its cost over its estimated useful life. Depreciation is a systematic and rational method of allocating the </a:t>
            </a:r>
            <a:r>
              <a:rPr lang="en-US" b="1" u="sng" smtClean="0"/>
              <a:t>cost</a:t>
            </a:r>
            <a:r>
              <a:rPr lang="en-US" smtClean="0"/>
              <a:t> of an asset over the periods benefited by the use of the asset. Depreciation is a cost allocation scheme and has nothing to do with market value of the asset.</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17</a:t>
            </a:r>
          </a:p>
        </p:txBody>
      </p:sp>
      <p:sp>
        <p:nvSpPr>
          <p:cNvPr id="14848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6" name="Rectangle 6"/>
          <p:cNvSpPr>
            <a:spLocks noGrp="1" noRot="1" noChangeAspect="1" noChangeArrowheads="1" noTextEdit="1"/>
          </p:cNvSpPr>
          <p:nvPr>
            <p:ph type="sldImg"/>
          </p:nvPr>
        </p:nvSpPr>
        <p:spPr>
          <a:ln cap="flat"/>
        </p:spPr>
      </p:sp>
      <p:sp>
        <p:nvSpPr>
          <p:cNvPr id="1484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eaLnBrk="1" hangingPunct="1"/>
            <a:fld id="{2613C871-4665-4B8D-B8BB-60CC9BB5FC87}" type="slidenum">
              <a:rPr lang="en-US" b="0">
                <a:solidFill>
                  <a:schemeClr val="tx1"/>
                </a:solidFill>
              </a:rPr>
              <a:pPr eaLnBrk="1" hangingPunct="1"/>
              <a:t>32</a:t>
            </a:fld>
            <a:endParaRPr lang="en-US" b="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14400" y="4379913"/>
            <a:ext cx="5029200" cy="4148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On January 1, 2013, the company purchases equipment for its net cost of $55,000.</a:t>
            </a:r>
          </a:p>
          <a:p>
            <a:pPr eaLnBrk="1" hangingPunct="1"/>
            <a:endParaRPr lang="en-US" smtClean="0"/>
          </a:p>
          <a:p>
            <a:pPr eaLnBrk="1" hangingPunct="1"/>
            <a:r>
              <a:rPr lang="en-US" smtClean="0"/>
              <a:t>Part II</a:t>
            </a:r>
            <a:br>
              <a:rPr lang="en-US" smtClean="0"/>
            </a:br>
            <a:r>
              <a:rPr lang="en-US" smtClean="0"/>
              <a:t>Our Cash account decreases by $55,000 while the Equipment account, also an asset, increases by the same amount. On the statement of cash flows, the investing activities section shows a cash outflow for the purchase of equipment.</a:t>
            </a:r>
          </a:p>
          <a:p>
            <a:pPr eaLnBrk="1" hangingPunct="1"/>
            <a:endParaRPr lang="en-US" smtClean="0"/>
          </a:p>
          <a:p>
            <a:pPr eaLnBrk="1" hangingPunct="1"/>
            <a:r>
              <a:rPr lang="en-US" smtClean="0"/>
              <a:t>Part III</a:t>
            </a:r>
          </a:p>
          <a:p>
            <a:pPr eaLnBrk="1" hangingPunct="1"/>
            <a:r>
              <a:rPr lang="en-US" smtClean="0"/>
              <a:t>The journal entry is a debit to equipment and a credit to Cash.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3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20</a:t>
            </a:r>
          </a:p>
        </p:txBody>
      </p:sp>
      <p:sp>
        <p:nvSpPr>
          <p:cNvPr id="15053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3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34" name="Rectangle 6"/>
          <p:cNvSpPr>
            <a:spLocks noGrp="1" noRot="1" noChangeAspect="1" noChangeArrowheads="1" noTextEdit="1"/>
          </p:cNvSpPr>
          <p:nvPr>
            <p:ph type="sldImg"/>
          </p:nvPr>
        </p:nvSpPr>
        <p:spPr>
          <a:ln cap="flat"/>
        </p:spPr>
      </p:sp>
      <p:sp>
        <p:nvSpPr>
          <p:cNvPr id="1505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 I</a:t>
            </a:r>
          </a:p>
          <a:p>
            <a:r>
              <a:rPr lang="en-US" smtClean="0"/>
              <a:t>Under straight-line depreciation we calculate the periodic depreciation expense by subtracting the asset’s salvage value from its cost and dividing the total by the estimated useful life.</a:t>
            </a:r>
          </a:p>
          <a:p>
            <a:endParaRPr lang="en-US" smtClean="0"/>
          </a:p>
          <a:p>
            <a:r>
              <a:rPr lang="en-US" smtClean="0"/>
              <a:t>Part II</a:t>
            </a:r>
            <a:br>
              <a:rPr lang="en-US" smtClean="0"/>
            </a:br>
            <a:r>
              <a:rPr lang="en-US" smtClean="0"/>
              <a:t>In our case the annual depreciation is $9,000 as shown in the calculation.  </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As the equipment helps produce revenue, income increases and so does the equity section of the balance sheet. In addition, we have an increase in the Cash account and a cash inflow from customers in the operating section of the statement of cash flows. We record the depreciation expense, which reduces income and the equity section of the balance sheet. There is </a:t>
            </a:r>
            <a:r>
              <a:rPr lang="en-US" b="1" smtClean="0"/>
              <a:t>no cash flow impact </a:t>
            </a:r>
            <a:r>
              <a:rPr lang="en-US" smtClean="0"/>
              <a:t>of recording depreciation expense.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257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22</a:t>
            </a:r>
          </a:p>
        </p:txBody>
      </p:sp>
      <p:sp>
        <p:nvSpPr>
          <p:cNvPr id="15258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258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2582" name="Rectangle 6"/>
          <p:cNvSpPr>
            <a:spLocks noGrp="1" noRot="1" noChangeAspect="1" noChangeArrowheads="1" noTextEdit="1"/>
          </p:cNvSpPr>
          <p:nvPr>
            <p:ph type="sldImg"/>
          </p:nvPr>
        </p:nvSpPr>
        <p:spPr>
          <a:ln cap="flat"/>
        </p:spPr>
      </p:sp>
      <p:sp>
        <p:nvSpPr>
          <p:cNvPr id="15258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0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23</a:t>
            </a:r>
          </a:p>
        </p:txBody>
      </p:sp>
      <p:sp>
        <p:nvSpPr>
          <p:cNvPr id="15360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0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06" name="Rectangle 6"/>
          <p:cNvSpPr>
            <a:spLocks noGrp="1" noRot="1" noChangeAspect="1" noChangeArrowheads="1" noTextEdit="1"/>
          </p:cNvSpPr>
          <p:nvPr>
            <p:ph type="sldImg"/>
          </p:nvPr>
        </p:nvSpPr>
        <p:spPr>
          <a:ln cap="flat"/>
        </p:spPr>
      </p:sp>
      <p:sp>
        <p:nvSpPr>
          <p:cNvPr id="1536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Under the units-of-production method of depreciation we first calculate the depreciation expense (rate) for each unit of production. To do this we divide cost less salvage value by the total estimated units of production.</a:t>
            </a:r>
          </a:p>
          <a:p>
            <a:pPr eaLnBrk="1" hangingPunct="1"/>
            <a:endParaRPr lang="en-US" smtClean="0"/>
          </a:p>
          <a:p>
            <a:pPr eaLnBrk="1" hangingPunct="1"/>
            <a:r>
              <a:rPr lang="en-US" smtClean="0"/>
              <a:t>Part II</a:t>
            </a:r>
            <a:br>
              <a:rPr lang="en-US" smtClean="0"/>
            </a:br>
            <a:r>
              <a:rPr lang="en-US" smtClean="0"/>
              <a:t>To calculate the depreciation expense for the period, we multiply the depreciation rate per unit of production by the number of units actually produced during the accounting period.</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462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24</a:t>
            </a:r>
          </a:p>
        </p:txBody>
      </p:sp>
      <p:sp>
        <p:nvSpPr>
          <p:cNvPr id="15462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462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4630" name="Rectangle 6"/>
          <p:cNvSpPr>
            <a:spLocks noGrp="1" noRot="1" noChangeAspect="1" noChangeArrowheads="1" noTextEdit="1"/>
          </p:cNvSpPr>
          <p:nvPr>
            <p:ph type="sldImg"/>
          </p:nvPr>
        </p:nvSpPr>
        <p:spPr>
          <a:ln cap="flat"/>
        </p:spPr>
      </p:sp>
      <p:sp>
        <p:nvSpPr>
          <p:cNvPr id="1546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expect our equipment to produce for 100,000 units over its lifetime. The depreciation rate per unit produced is $0.45.</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565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27</a:t>
            </a:r>
          </a:p>
        </p:txBody>
      </p:sp>
      <p:sp>
        <p:nvSpPr>
          <p:cNvPr id="15565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565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5654" name="Rectangle 6"/>
          <p:cNvSpPr>
            <a:spLocks noGrp="1" noRot="1" noChangeAspect="1" noChangeArrowheads="1" noTextEdit="1"/>
          </p:cNvSpPr>
          <p:nvPr>
            <p:ph type="sldImg"/>
          </p:nvPr>
        </p:nvSpPr>
        <p:spPr>
          <a:ln cap="flat"/>
        </p:spPr>
      </p:sp>
      <p:sp>
        <p:nvSpPr>
          <p:cNvPr id="1556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We expect our equipment to produce for 100,000 units over its lifetime. The depreciation rate per unit produced is $0.45.</a:t>
            </a:r>
          </a:p>
          <a:p>
            <a:pPr eaLnBrk="1" hangingPunct="1"/>
            <a:endParaRPr lang="en-US" smtClean="0"/>
          </a:p>
          <a:p>
            <a:pPr eaLnBrk="1" hangingPunct="1"/>
            <a:r>
              <a:rPr lang="en-US" smtClean="0"/>
              <a:t>Part II</a:t>
            </a:r>
            <a:br>
              <a:rPr lang="en-US" smtClean="0"/>
            </a:br>
            <a:r>
              <a:rPr lang="en-US" smtClean="0"/>
              <a:t>Here we show the actual units produced in year one. In 2013, we multiply the $0.45 rate times the 22,000 units produced to get total depreciation expense of $9,900.</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667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28</a:t>
            </a:r>
          </a:p>
        </p:txBody>
      </p:sp>
      <p:sp>
        <p:nvSpPr>
          <p:cNvPr id="15667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667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6678" name="Rectangle 6"/>
          <p:cNvSpPr>
            <a:spLocks noGrp="1" noRot="1" noChangeAspect="1" noChangeArrowheads="1" noTextEdit="1"/>
          </p:cNvSpPr>
          <p:nvPr>
            <p:ph type="sldImg"/>
          </p:nvPr>
        </p:nvSpPr>
        <p:spPr>
          <a:ln cap="flat"/>
        </p:spPr>
      </p:sp>
      <p:sp>
        <p:nvSpPr>
          <p:cNvPr id="1566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769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a:t>
            </a:r>
          </a:p>
        </p:txBody>
      </p:sp>
      <p:sp>
        <p:nvSpPr>
          <p:cNvPr id="15770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770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7702" name="Rectangle 6"/>
          <p:cNvSpPr>
            <a:spLocks noGrp="1" noRot="1" noChangeAspect="1" noChangeArrowheads="1" noTextEdit="1"/>
          </p:cNvSpPr>
          <p:nvPr>
            <p:ph type="sldImg"/>
          </p:nvPr>
        </p:nvSpPr>
        <p:spPr>
          <a:ln cap="flat"/>
        </p:spPr>
      </p:sp>
      <p:sp>
        <p:nvSpPr>
          <p:cNvPr id="1577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5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a:t>
            </a:r>
          </a:p>
        </p:txBody>
      </p:sp>
      <p:sp>
        <p:nvSpPr>
          <p:cNvPr id="12186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6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62" name="Rectangle 6"/>
          <p:cNvSpPr>
            <a:spLocks noGrp="1" noRot="1" noChangeAspect="1" noChangeArrowheads="1" noTextEdit="1"/>
          </p:cNvSpPr>
          <p:nvPr>
            <p:ph type="sldImg"/>
          </p:nvPr>
        </p:nvSpPr>
        <p:spPr>
          <a:ln cap="flat"/>
        </p:spPr>
      </p:sp>
      <p:sp>
        <p:nvSpPr>
          <p:cNvPr id="1218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Land is a productive asset but it has an infinite life and is not subject to depreciation.</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872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a:t>
            </a:r>
          </a:p>
        </p:txBody>
      </p:sp>
      <p:sp>
        <p:nvSpPr>
          <p:cNvPr id="15872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872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8726" name="Rectangle 6"/>
          <p:cNvSpPr>
            <a:spLocks noGrp="1" noRot="1" noChangeAspect="1" noChangeArrowheads="1" noTextEdit="1"/>
          </p:cNvSpPr>
          <p:nvPr>
            <p:ph type="sldImg"/>
          </p:nvPr>
        </p:nvSpPr>
        <p:spPr>
          <a:ln cap="flat"/>
        </p:spPr>
      </p:sp>
      <p:sp>
        <p:nvSpPr>
          <p:cNvPr id="121863" name="Rectangle 7"/>
          <p:cNvSpPr>
            <a:spLocks noGrp="1" noChangeArrowheads="1"/>
          </p:cNvSpPr>
          <p:nvPr>
            <p:ph type="body" idx="1"/>
          </p:nvPr>
        </p:nvSpPr>
        <p:spPr>
          <a:ln w="9525"/>
        </p:spPr>
        <p:txBody>
          <a:bodyPr/>
          <a:lstStyle/>
          <a:p>
            <a:pPr>
              <a:defRPr/>
            </a:pPr>
            <a:r>
              <a:rPr lang="en-US" dirty="0" smtClean="0"/>
              <a:t>Determining the amount of depreciation expense in any year is the result of a three-step process:</a:t>
            </a:r>
          </a:p>
          <a:p>
            <a:pPr marL="457200" indent="-457200">
              <a:spcBef>
                <a:spcPct val="50000"/>
              </a:spcBef>
              <a:buFontTx/>
              <a:buAutoNum type="arabicPeriod"/>
              <a:defRPr/>
            </a:pPr>
            <a:r>
              <a:rPr lang="en-US" dirty="0" smtClean="0">
                <a:solidFill>
                  <a:schemeClr val="bg1"/>
                </a:solidFill>
              </a:rPr>
              <a:t>Determine the </a:t>
            </a:r>
            <a:r>
              <a:rPr lang="en-US" dirty="0" smtClean="0">
                <a:solidFill>
                  <a:srgbClr val="FFFF00"/>
                </a:solidFill>
              </a:rPr>
              <a:t>straight-line </a:t>
            </a:r>
            <a:r>
              <a:rPr lang="en-US" b="1" dirty="0" smtClean="0">
                <a:solidFill>
                  <a:srgbClr val="FFFF00"/>
                </a:solidFill>
              </a:rPr>
              <a:t>rate</a:t>
            </a:r>
            <a:r>
              <a:rPr lang="en-US" dirty="0" smtClean="0">
                <a:solidFill>
                  <a:schemeClr val="bg1"/>
                </a:solidFill>
              </a:rPr>
              <a:t> of depreciation.</a:t>
            </a:r>
          </a:p>
          <a:p>
            <a:pPr marL="457200" indent="-457200">
              <a:spcBef>
                <a:spcPct val="50000"/>
              </a:spcBef>
              <a:buFontTx/>
              <a:buAutoNum type="arabicPeriod"/>
              <a:defRPr/>
            </a:pPr>
            <a:r>
              <a:rPr lang="en-US" dirty="0" smtClean="0">
                <a:solidFill>
                  <a:schemeClr val="bg1"/>
                </a:solidFill>
              </a:rPr>
              <a:t>Multiply the </a:t>
            </a:r>
            <a:r>
              <a:rPr lang="en-US" dirty="0" smtClean="0">
                <a:solidFill>
                  <a:srgbClr val="FFFF00"/>
                </a:solidFill>
              </a:rPr>
              <a:t>straight-line rate times two</a:t>
            </a:r>
            <a:r>
              <a:rPr lang="en-US" dirty="0" smtClean="0">
                <a:solidFill>
                  <a:schemeClr val="bg1"/>
                </a:solidFill>
              </a:rPr>
              <a:t> </a:t>
            </a:r>
            <a:r>
              <a:rPr lang="en-US" dirty="0" smtClean="0"/>
              <a:t>to get the </a:t>
            </a:r>
            <a:r>
              <a:rPr lang="en-US" b="1" dirty="0" smtClean="0"/>
              <a:t>double</a:t>
            </a:r>
            <a:r>
              <a:rPr lang="en-US" dirty="0" smtClean="0"/>
              <a:t>-declining-balance rate.</a:t>
            </a:r>
            <a:endParaRPr lang="en-US" dirty="0" smtClean="0">
              <a:solidFill>
                <a:schemeClr val="bg1"/>
              </a:solidFill>
            </a:endParaRPr>
          </a:p>
          <a:p>
            <a:pPr marL="457200" indent="-457200">
              <a:spcBef>
                <a:spcPct val="50000"/>
              </a:spcBef>
              <a:buFontTx/>
              <a:buAutoNum type="arabicPeriod"/>
              <a:defRPr/>
            </a:pPr>
            <a:r>
              <a:rPr lang="en-US" dirty="0" smtClean="0">
                <a:solidFill>
                  <a:schemeClr val="bg1"/>
                </a:solidFill>
              </a:rPr>
              <a:t>Multiply the double-declining rate by the </a:t>
            </a:r>
            <a:r>
              <a:rPr lang="en-US" dirty="0" smtClean="0">
                <a:solidFill>
                  <a:srgbClr val="FFFF00"/>
                </a:solidFill>
              </a:rPr>
              <a:t>book value</a:t>
            </a:r>
            <a:r>
              <a:rPr lang="en-US" dirty="0" smtClean="0">
                <a:solidFill>
                  <a:schemeClr val="bg1"/>
                </a:solidFill>
              </a:rPr>
              <a:t> of the asset at the beginning of the period. </a:t>
            </a:r>
            <a:r>
              <a:rPr lang="en-US" dirty="0" smtClean="0"/>
              <a:t>Remember, book value is cost less accumulated depreciation. We ignore salvage value in our computation.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974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3</a:t>
            </a:r>
          </a:p>
        </p:txBody>
      </p:sp>
      <p:sp>
        <p:nvSpPr>
          <p:cNvPr id="15974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974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9750" name="Rectangle 6"/>
          <p:cNvSpPr>
            <a:spLocks noGrp="1" noRot="1" noChangeAspect="1" noChangeArrowheads="1" noTextEdit="1"/>
          </p:cNvSpPr>
          <p:nvPr>
            <p:ph type="sldImg"/>
          </p:nvPr>
        </p:nvSpPr>
        <p:spPr>
          <a:ln cap="flat"/>
        </p:spPr>
      </p:sp>
      <p:sp>
        <p:nvSpPr>
          <p:cNvPr id="155655" name="Rectangle 7"/>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Determining the amount of depreciation expense in any year is the result of a three-step process:</a:t>
            </a:r>
          </a:p>
          <a:p>
            <a:pPr marL="457200" indent="-457200">
              <a:spcBef>
                <a:spcPct val="50000"/>
              </a:spcBef>
              <a:buFontTx/>
              <a:buAutoNum type="arabicPeriod"/>
              <a:defRPr/>
            </a:pPr>
            <a:r>
              <a:rPr lang="en-US" dirty="0" smtClean="0">
                <a:solidFill>
                  <a:schemeClr val="bg1"/>
                </a:solidFill>
              </a:rPr>
              <a:t>Determine the </a:t>
            </a:r>
            <a:r>
              <a:rPr lang="en-US" dirty="0" smtClean="0">
                <a:solidFill>
                  <a:srgbClr val="FFFF00"/>
                </a:solidFill>
              </a:rPr>
              <a:t>straight-line </a:t>
            </a:r>
            <a:r>
              <a:rPr lang="en-US" b="1" dirty="0" smtClean="0">
                <a:solidFill>
                  <a:srgbClr val="FFFF00"/>
                </a:solidFill>
              </a:rPr>
              <a:t>rate</a:t>
            </a:r>
            <a:r>
              <a:rPr lang="en-US" dirty="0" smtClean="0">
                <a:solidFill>
                  <a:schemeClr val="bg1"/>
                </a:solidFill>
              </a:rPr>
              <a:t> of depreciation.</a:t>
            </a:r>
          </a:p>
          <a:p>
            <a:pPr marL="457200" indent="-457200">
              <a:spcBef>
                <a:spcPct val="50000"/>
              </a:spcBef>
              <a:buFontTx/>
              <a:buAutoNum type="arabicPeriod"/>
              <a:defRPr/>
            </a:pPr>
            <a:r>
              <a:rPr lang="en-US" dirty="0" smtClean="0">
                <a:solidFill>
                  <a:schemeClr val="bg1"/>
                </a:solidFill>
              </a:rPr>
              <a:t>Multiply the </a:t>
            </a:r>
            <a:r>
              <a:rPr lang="en-US" dirty="0" smtClean="0">
                <a:solidFill>
                  <a:srgbClr val="FFFF00"/>
                </a:solidFill>
              </a:rPr>
              <a:t>straight-line rate times two</a:t>
            </a:r>
            <a:r>
              <a:rPr lang="en-US" dirty="0" smtClean="0">
                <a:solidFill>
                  <a:schemeClr val="bg1"/>
                </a:solidFill>
              </a:rPr>
              <a:t> </a:t>
            </a:r>
            <a:r>
              <a:rPr lang="en-US" dirty="0" smtClean="0"/>
              <a:t>to get the </a:t>
            </a:r>
            <a:r>
              <a:rPr lang="en-US" b="1" dirty="0" smtClean="0"/>
              <a:t>double</a:t>
            </a:r>
            <a:r>
              <a:rPr lang="en-US" dirty="0" smtClean="0"/>
              <a:t>-declining-balance rate.</a:t>
            </a:r>
            <a:endParaRPr lang="en-US" dirty="0" smtClean="0">
              <a:solidFill>
                <a:schemeClr val="bg1"/>
              </a:solidFill>
            </a:endParaRPr>
          </a:p>
          <a:p>
            <a:pPr marL="457200" indent="-457200">
              <a:spcBef>
                <a:spcPct val="50000"/>
              </a:spcBef>
              <a:buFontTx/>
              <a:buAutoNum type="arabicPeriod"/>
              <a:defRPr/>
            </a:pPr>
            <a:r>
              <a:rPr lang="en-US" dirty="0" smtClean="0">
                <a:solidFill>
                  <a:schemeClr val="bg1"/>
                </a:solidFill>
              </a:rPr>
              <a:t>Multiply the double-declining rate by the </a:t>
            </a:r>
            <a:r>
              <a:rPr lang="en-US" dirty="0" smtClean="0">
                <a:solidFill>
                  <a:srgbClr val="FFFF00"/>
                </a:solidFill>
              </a:rPr>
              <a:t>book value</a:t>
            </a:r>
            <a:r>
              <a:rPr lang="en-US" dirty="0" smtClean="0">
                <a:solidFill>
                  <a:schemeClr val="bg1"/>
                </a:solidFill>
              </a:rPr>
              <a:t> of the asset at the beginning of the period. </a:t>
            </a:r>
            <a:r>
              <a:rPr lang="en-US" dirty="0" smtClean="0"/>
              <a:t>Remember, book value is cost less accumulated depreciation. We ignore salvage value in our computation.</a:t>
            </a:r>
          </a:p>
          <a:p>
            <a:pPr>
              <a:defRPr/>
            </a:pPr>
            <a:endParaRPr lang="en-US" dirty="0" smtClean="0"/>
          </a:p>
          <a:p>
            <a:pPr>
              <a:defRPr/>
            </a:pPr>
            <a:r>
              <a:rPr lang="en-US" dirty="0" smtClean="0"/>
              <a:t>Here we combine the first two steps. We determine the straight-line rate of depreciation by dividing 5 into 1, which is 20%. Next, we multiply the straight-line rate by 2 and get the double-declining rate of 40%.</a:t>
            </a:r>
          </a:p>
          <a:p>
            <a:pPr>
              <a:defRPr/>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0771"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5</a:t>
            </a:r>
          </a:p>
        </p:txBody>
      </p:sp>
      <p:sp>
        <p:nvSpPr>
          <p:cNvPr id="160772"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0773"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0774" name="Rectangle 1030"/>
          <p:cNvSpPr>
            <a:spLocks noGrp="1" noRot="1" noChangeAspect="1" noChangeArrowheads="1" noTextEdit="1"/>
          </p:cNvSpPr>
          <p:nvPr>
            <p:ph type="sldImg"/>
          </p:nvPr>
        </p:nvSpPr>
        <p:spPr>
          <a:ln cap="flat"/>
        </p:spPr>
      </p:sp>
      <p:sp>
        <p:nvSpPr>
          <p:cNvPr id="160775"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179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6</a:t>
            </a:r>
          </a:p>
        </p:txBody>
      </p:sp>
      <p:sp>
        <p:nvSpPr>
          <p:cNvPr id="16179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179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1798" name="Rectangle 6"/>
          <p:cNvSpPr>
            <a:spLocks noGrp="1" noRot="1" noChangeAspect="1" noChangeArrowheads="1" noTextEdit="1"/>
          </p:cNvSpPr>
          <p:nvPr>
            <p:ph type="sldImg"/>
          </p:nvPr>
        </p:nvSpPr>
        <p:spPr>
          <a:ln cap="flat"/>
        </p:spPr>
      </p:sp>
      <p:sp>
        <p:nvSpPr>
          <p:cNvPr id="16179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In our table we multiply the double-declining rate by the book value of the asset. In the first year there is no accumulated depreciation, so the book value is equal to $55,000.  We multiply $55,000 by 40% and get depreciation of $22,000 for the first year.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281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6</a:t>
            </a:r>
          </a:p>
        </p:txBody>
      </p:sp>
      <p:sp>
        <p:nvSpPr>
          <p:cNvPr id="16282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282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2822" name="Rectangle 6"/>
          <p:cNvSpPr>
            <a:spLocks noGrp="1" noRot="1" noChangeAspect="1" noChangeArrowheads="1" noTextEdit="1"/>
          </p:cNvSpPr>
          <p:nvPr>
            <p:ph type="sldImg"/>
          </p:nvPr>
        </p:nvSpPr>
        <p:spPr>
          <a:ln cap="flat"/>
        </p:spPr>
      </p:sp>
      <p:sp>
        <p:nvSpPr>
          <p:cNvPr id="16282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By the second year the accumulated depreciation is $22,000, so the book value is equal to $33,000.  We multiply $33,000 by 40% and get depreciation expense of $13,200  for the second year. </a:t>
            </a:r>
          </a:p>
          <a:p>
            <a:endParaRPr lang="en-US" smtClean="0"/>
          </a:p>
          <a:p>
            <a:r>
              <a:rPr lang="en-US" smtClean="0"/>
              <a:t>By the third year the accumulated depreciation is $35,200, so the book value is equal to $19,800.  We multiply $19,800 by 40% and get depreciation expense of $7,920  for the third year. </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4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6</a:t>
            </a:r>
          </a:p>
        </p:txBody>
      </p:sp>
      <p:sp>
        <p:nvSpPr>
          <p:cNvPr id="16384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4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46" name="Rectangle 6"/>
          <p:cNvSpPr>
            <a:spLocks noGrp="1" noRot="1" noChangeAspect="1" noChangeArrowheads="1" noTextEdit="1"/>
          </p:cNvSpPr>
          <p:nvPr>
            <p:ph type="sldImg"/>
          </p:nvPr>
        </p:nvSpPr>
        <p:spPr>
          <a:ln cap="flat"/>
        </p:spPr>
      </p:sp>
      <p:sp>
        <p:nvSpPr>
          <p:cNvPr id="16384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By the fourth year the accumulated depreciation is $43,120, so the book value is equal to $11,880.  </a:t>
            </a:r>
          </a:p>
          <a:p>
            <a:endParaRPr lang="en-US" smtClean="0"/>
          </a:p>
          <a:p>
            <a:r>
              <a:rPr lang="en-US" smtClean="0"/>
              <a:t>If we multiply $11,880 by 40% and get depreciation expense of $4,752.  If we used this amount we would over-depreciated the asset’s cost less than the salvage value (which must not happen).  The maximum depreciation we can take is $45,000.</a:t>
            </a:r>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86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9</a:t>
            </a:r>
          </a:p>
        </p:txBody>
      </p:sp>
      <p:sp>
        <p:nvSpPr>
          <p:cNvPr id="16486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86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870" name="Rectangle 6"/>
          <p:cNvSpPr>
            <a:spLocks noGrp="1" noRot="1" noChangeAspect="1" noChangeArrowheads="1" noTextEdit="1"/>
          </p:cNvSpPr>
          <p:nvPr>
            <p:ph type="sldImg"/>
          </p:nvPr>
        </p:nvSpPr>
        <p:spPr>
          <a:ln cap="flat"/>
        </p:spPr>
      </p:sp>
      <p:sp>
        <p:nvSpPr>
          <p:cNvPr id="1648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589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9</a:t>
            </a:r>
          </a:p>
        </p:txBody>
      </p:sp>
      <p:sp>
        <p:nvSpPr>
          <p:cNvPr id="16589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589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5894" name="Rectangle 6"/>
          <p:cNvSpPr>
            <a:spLocks noGrp="1" noRot="1" noChangeAspect="1" noChangeArrowheads="1" noTextEdit="1"/>
          </p:cNvSpPr>
          <p:nvPr>
            <p:ph type="sldImg"/>
          </p:nvPr>
        </p:nvSpPr>
        <p:spPr>
          <a:ln cap="flat"/>
        </p:spPr>
      </p:sp>
      <p:sp>
        <p:nvSpPr>
          <p:cNvPr id="16589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691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a:t>
            </a:r>
          </a:p>
        </p:txBody>
      </p:sp>
      <p:sp>
        <p:nvSpPr>
          <p:cNvPr id="16691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691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6918" name="Rectangle 6"/>
          <p:cNvSpPr>
            <a:spLocks noGrp="1" noRot="1" noChangeAspect="1" noChangeArrowheads="1" noTextEdit="1"/>
          </p:cNvSpPr>
          <p:nvPr>
            <p:ph type="sldImg"/>
          </p:nvPr>
        </p:nvSpPr>
        <p:spPr>
          <a:ln cap="flat"/>
        </p:spPr>
      </p:sp>
      <p:sp>
        <p:nvSpPr>
          <p:cNvPr id="1669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7939"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7940"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794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see how we account for the sale of an asset before the end of its useful life.</a:t>
            </a:r>
          </a:p>
        </p:txBody>
      </p:sp>
      <p:sp>
        <p:nvSpPr>
          <p:cNvPr id="167942" name="Rectangle 6"/>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a:t>
            </a:r>
          </a:p>
        </p:txBody>
      </p:sp>
      <p:sp>
        <p:nvSpPr>
          <p:cNvPr id="12288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6" name="Rectangle 6"/>
          <p:cNvSpPr>
            <a:spLocks noGrp="1" noRot="1" noChangeAspect="1" noChangeArrowheads="1" noTextEdit="1"/>
          </p:cNvSpPr>
          <p:nvPr>
            <p:ph type="sldImg"/>
          </p:nvPr>
        </p:nvSpPr>
        <p:spPr>
          <a:ln cap="flat"/>
        </p:spPr>
      </p:sp>
      <p:sp>
        <p:nvSpPr>
          <p:cNvPr id="1228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Natural resources are usable assets provided by nature. Examples include oil and gas and coal deposits. The process of allocating cost of a natural resource is called depletion. The concept is very similar to depreciation, but refers to the treatment of natural resources.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8963"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8964"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896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68966" name="Rectangle 6"/>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9987"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9988"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998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69990" name="Rectangle 6"/>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1011"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1012"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101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4" name="Rectangle 6"/>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2035"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2036"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203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the time of disposal, during 2015, we determine that the asset’s book value (cost minus accumulated depreciation) is $31,000 ($55,000 – 24,000).  </a:t>
            </a:r>
          </a:p>
        </p:txBody>
      </p:sp>
      <p:sp>
        <p:nvSpPr>
          <p:cNvPr id="172038" name="Rectangle 6"/>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305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15</a:t>
            </a:r>
          </a:p>
        </p:txBody>
      </p:sp>
      <p:sp>
        <p:nvSpPr>
          <p:cNvPr id="17306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306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3062" name="Rectangle 6"/>
          <p:cNvSpPr>
            <a:spLocks noGrp="1" noRot="1" noChangeAspect="1" noChangeArrowheads="1" noTextEdit="1"/>
          </p:cNvSpPr>
          <p:nvPr>
            <p:ph type="sldImg"/>
          </p:nvPr>
        </p:nvSpPr>
        <p:spPr>
          <a:ln cap="flat"/>
        </p:spPr>
      </p:sp>
      <p:sp>
        <p:nvSpPr>
          <p:cNvPr id="1730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the time of disposal, follow the steps outlined above.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08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36</a:t>
            </a:r>
          </a:p>
        </p:txBody>
      </p:sp>
      <p:sp>
        <p:nvSpPr>
          <p:cNvPr id="17408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08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086" name="Rectangle 6"/>
          <p:cNvSpPr>
            <a:spLocks noGrp="1" noRot="1" noChangeAspect="1" noChangeArrowheads="1" noTextEdit="1"/>
          </p:cNvSpPr>
          <p:nvPr>
            <p:ph type="sldImg"/>
          </p:nvPr>
        </p:nvSpPr>
        <p:spPr>
          <a:ln cap="flat"/>
        </p:spPr>
      </p:sp>
      <p:sp>
        <p:nvSpPr>
          <p:cNvPr id="1740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record the disposal, you need to calculate if you have a gain or loss on the disposal.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510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36</a:t>
            </a:r>
          </a:p>
        </p:txBody>
      </p:sp>
      <p:sp>
        <p:nvSpPr>
          <p:cNvPr id="17510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510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5110" name="Rectangle 6"/>
          <p:cNvSpPr>
            <a:spLocks noGrp="1" noRot="1" noChangeAspect="1" noChangeArrowheads="1" noTextEdit="1"/>
          </p:cNvSpPr>
          <p:nvPr>
            <p:ph type="sldImg"/>
          </p:nvPr>
        </p:nvSpPr>
        <p:spPr>
          <a:ln cap="flat"/>
        </p:spPr>
      </p:sp>
      <p:sp>
        <p:nvSpPr>
          <p:cNvPr id="1751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Calculate the gain or loss by comparing the cash received (if any) for the asset with the asset’s book value at the time of the disposal.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6131"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6132"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613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Cash account increases by $26,000, and we remove the equipment and related accumulated depreciation from our books. The $5,000 loss decreases income and the equity section of the balance sheet. In the investing activities section of the statement of cash flows, we show an inflow from the sale of an asset of $26,000.</a:t>
            </a:r>
          </a:p>
          <a:p>
            <a:endParaRPr lang="en-US" smtClean="0"/>
          </a:p>
        </p:txBody>
      </p:sp>
      <p:sp>
        <p:nvSpPr>
          <p:cNvPr id="176134" name="Rectangle 6"/>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715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28</a:t>
            </a:r>
          </a:p>
        </p:txBody>
      </p:sp>
      <p:sp>
        <p:nvSpPr>
          <p:cNvPr id="17715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715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7158" name="Rectangle 6"/>
          <p:cNvSpPr>
            <a:spLocks noGrp="1" noRot="1" noChangeAspect="1" noChangeArrowheads="1" noTextEdit="1"/>
          </p:cNvSpPr>
          <p:nvPr>
            <p:ph type="sldImg"/>
          </p:nvPr>
        </p:nvSpPr>
        <p:spPr>
          <a:ln cap="flat"/>
        </p:spPr>
      </p:sp>
      <p:sp>
        <p:nvSpPr>
          <p:cNvPr id="1771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8179" name="Rectangle 3"/>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8180" name="Rectangle 4"/>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818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78182" name="Rectangle 6"/>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fld id="{4AC61683-5765-431B-9CFC-8503A625F3C5}" type="slidenum">
              <a:rPr lang="en-US"/>
              <a:pPr/>
              <a:t>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79913"/>
            <a:ext cx="5029200" cy="4148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cost of buildings include not only the purchase price but also any sales taxes that must be paid, the costs incurred to secure the title, any realtor’s or attorney’s fees prior to purchase, and remodeling costs.</a:t>
            </a:r>
          </a:p>
          <a:p>
            <a:pPr eaLnBrk="1" hangingPunct="1"/>
            <a:endParaRPr lang="en-US" smtClean="0"/>
          </a:p>
          <a:p>
            <a:pPr eaLnBrk="1" hangingPunct="1"/>
            <a:r>
              <a:rPr lang="en-US" smtClean="0"/>
              <a:t>The cost of equipment includes its net purchase price plus any sales taxes that apply. In addition, delivery and installation costs are part of the cost of the equipment. Finally, the cost to get the equipment ready for its intended use is included in its cost. </a:t>
            </a:r>
          </a:p>
          <a:p>
            <a:pPr eaLnBrk="1" hangingPunct="1"/>
            <a:endParaRPr lang="en-US" smtClean="0"/>
          </a:p>
          <a:p>
            <a:pPr eaLnBrk="1" hangingPunct="1"/>
            <a:r>
              <a:rPr lang="en-US" smtClean="0"/>
              <a:t>Land includes many of the costs we have discussed for other productive assets. In addition, the costs incurred to remove, or raze, any old structures are included in the cost of the land. Grading and land preparation are considered part of the cost of the land.</a:t>
            </a:r>
          </a:p>
          <a:p>
            <a:pPr eaLnBrk="1" hangingPunct="1"/>
            <a:endParaRPr lang="en-US" smtClean="0"/>
          </a:p>
          <a:p>
            <a:pPr eaLnBrk="1" hangingPunct="1"/>
            <a:r>
              <a:rPr lang="en-US" smtClean="0"/>
              <a:t>(See if you can see a pattern in what is considered part of the cost of Long-Term Assets.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920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28</a:t>
            </a:r>
          </a:p>
        </p:txBody>
      </p:sp>
      <p:sp>
        <p:nvSpPr>
          <p:cNvPr id="17920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920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9206" name="Rectangle 6"/>
          <p:cNvSpPr>
            <a:spLocks noGrp="1" noRot="1" noChangeAspect="1" noChangeArrowheads="1" noTextEdit="1"/>
          </p:cNvSpPr>
          <p:nvPr>
            <p:ph type="sldImg"/>
          </p:nvPr>
        </p:nvSpPr>
        <p:spPr>
          <a:ln cap="flat"/>
        </p:spPr>
      </p:sp>
      <p:sp>
        <p:nvSpPr>
          <p:cNvPr id="1792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022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8022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022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0230" name="Rectangle 6"/>
          <p:cNvSpPr>
            <a:spLocks noGrp="1" noRot="1" noChangeAspect="1" noChangeArrowheads="1" noTextEdit="1"/>
          </p:cNvSpPr>
          <p:nvPr>
            <p:ph type="sldImg"/>
          </p:nvPr>
        </p:nvSpPr>
        <p:spPr>
          <a:ln cap="flat"/>
        </p:spPr>
      </p:sp>
      <p:sp>
        <p:nvSpPr>
          <p:cNvPr id="1802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When companies file their tax returns, most elect to use the modified accelerated cost recovery system or pronounced “MAKERS.” Assets are placed into a class life that determines the amount of depreciation expense allowed on the tax return. The tax depreciation system uses what is known as the half-year convention. The company takes one-half year’s depreciation in the first and last year of its class life. It takes 6 years to fully depreciate a 5-year class life asset. Let’s look more closely at tax depreciation.</a:t>
            </a:r>
          </a:p>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125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8125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125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1254" name="Rectangle 6"/>
          <p:cNvSpPr>
            <a:spLocks noGrp="1" noRot="1" noChangeAspect="1" noChangeArrowheads="1" noTextEdit="1"/>
          </p:cNvSpPr>
          <p:nvPr>
            <p:ph type="sldImg"/>
          </p:nvPr>
        </p:nvSpPr>
        <p:spPr>
          <a:ln cap="flat"/>
        </p:spPr>
      </p:sp>
      <p:sp>
        <p:nvSpPr>
          <p:cNvPr id="1812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2275"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182276"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2277"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2278" name="Rectangle 1030"/>
          <p:cNvSpPr>
            <a:spLocks noGrp="1" noRot="1" noChangeAspect="1" noChangeArrowheads="1" noTextEdit="1"/>
          </p:cNvSpPr>
          <p:nvPr>
            <p:ph type="sldImg"/>
          </p:nvPr>
        </p:nvSpPr>
        <p:spPr>
          <a:ln cap="flat"/>
        </p:spPr>
      </p:sp>
      <p:sp>
        <p:nvSpPr>
          <p:cNvPr id="182279"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the schedule for 5-year property, you are permitted to take 20% of the </a:t>
            </a:r>
            <a:r>
              <a:rPr lang="en-US" u="sng" smtClean="0"/>
              <a:t>cost</a:t>
            </a:r>
            <a:r>
              <a:rPr lang="en-US" smtClean="0"/>
              <a:t> of the asset as depreciation in the first year. Notice that under the tax laws we depreciate 100% percent of the cost of the asset.</a:t>
            </a:r>
          </a:p>
          <a:p>
            <a:endParaRPr lang="en-US" smtClean="0"/>
          </a:p>
          <a:p>
            <a:r>
              <a:rPr lang="en-US" smtClean="0"/>
              <a:t>Take the rate from the 5-year table and multiply it times the cost of the asset. Notice that we are allowed to depreciate the full cost of the asset even though it may have an estimated salvage value at the end of its useful life.</a:t>
            </a:r>
          </a:p>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Depreciation is based on several estimates. It is not uncommon to learn new information about the asset that necessitates a revision to depreciation. </a:t>
            </a:r>
          </a:p>
        </p:txBody>
      </p:sp>
      <p:sp>
        <p:nvSpPr>
          <p:cNvPr id="183299" name="Rectangle 1027"/>
          <p:cNvSpPr>
            <a:spLocks noGrp="1" noRot="1" noChangeAspect="1" noChangeArrowheads="1" noTextEdit="1"/>
          </p:cNvSpPr>
          <p:nvPr>
            <p:ph type="sldImg"/>
          </p:nvPr>
        </p:nvSpPr>
        <p:spPr>
          <a:ln cap="fla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 January 1, 2015, 2 years after we began to depreciate the asset, we re-estimate that the machine has a useful life of 6 years. That means that 4 years of useful life remains at the date of the revision (Jan. 1, 2015).  </a:t>
            </a:r>
          </a:p>
          <a:p>
            <a:endParaRPr lang="en-US" smtClean="0"/>
          </a:p>
          <a:p>
            <a:endParaRPr lang="en-US" smtClean="0"/>
          </a:p>
        </p:txBody>
      </p:sp>
      <p:sp>
        <p:nvSpPr>
          <p:cNvPr id="184323" name="Rectangle 1027"/>
          <p:cNvSpPr>
            <a:spLocks noGrp="1" noRot="1" noChangeAspect="1" noChangeArrowheads="1" noTextEdit="1"/>
          </p:cNvSpPr>
          <p:nvPr>
            <p:ph type="sldImg"/>
          </p:nvPr>
        </p:nvSpPr>
        <p:spPr>
          <a:ln cap="flat"/>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 January 1, 2015, the book value of the equipment is $37,000.  Subtract the revised salvage value of $5,000 and then divide by the 4 years of remaining life to determine that $8,000 of depreciation expense will be recognized each year beginning in 2015. </a:t>
            </a:r>
          </a:p>
          <a:p>
            <a:endParaRPr lang="en-US" smtClean="0"/>
          </a:p>
        </p:txBody>
      </p:sp>
      <p:sp>
        <p:nvSpPr>
          <p:cNvPr id="185347" name="Rectangle 1027"/>
          <p:cNvSpPr>
            <a:spLocks noGrp="1" noRot="1" noChangeAspect="1" noChangeArrowheads="1" noTextEdit="1"/>
          </p:cNvSpPr>
          <p:nvPr>
            <p:ph type="sldImg"/>
          </p:nvPr>
        </p:nvSpPr>
        <p:spPr>
          <a:ln cap="flat"/>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4294967295"/>
          </p:nvPr>
        </p:nvSpPr>
        <p:spPr bwMode="auto">
          <a:xfrm>
            <a:off x="3884613" y="8758238"/>
            <a:ext cx="2971800"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eaLnBrk="1" hangingPunct="1"/>
            <a:fld id="{3DA492C3-B891-45B3-8F71-6FCD7D578EE1}" type="slidenum">
              <a:rPr lang="en-US" b="0">
                <a:solidFill>
                  <a:schemeClr val="tx1"/>
                </a:solidFill>
              </a:rPr>
              <a:pPr eaLnBrk="1" hangingPunct="1"/>
              <a:t>68</a:t>
            </a:fld>
            <a:endParaRPr lang="en-US" b="0">
              <a:solidFill>
                <a:schemeClr val="tx1"/>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xfrm>
            <a:off x="914400" y="4379913"/>
            <a:ext cx="5029200" cy="4148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The cost of routine maintenance and minor repairs are charged to expense as incurred.</a:t>
            </a:r>
          </a:p>
          <a:p>
            <a:pPr eaLnBrk="1" hangingPunct="1"/>
            <a:endParaRPr lang="en-US" smtClean="0"/>
          </a:p>
          <a:p>
            <a:pPr eaLnBrk="1" hangingPunct="1"/>
            <a:r>
              <a:rPr lang="en-US" smtClean="0"/>
              <a:t>Part II</a:t>
            </a:r>
            <a:br>
              <a:rPr lang="en-US" smtClean="0"/>
            </a:br>
            <a:r>
              <a:rPr lang="en-US" smtClean="0"/>
              <a:t>Assume a company spent $500 cash for routine maintenance on a piece of machinery it uses in the production process. The $500 expense reduces income and stockholders’ equity and our Cash account. The expenditure represents a cash outflow in the operating activities section of the statement of cash flows.</a:t>
            </a:r>
          </a:p>
          <a:p>
            <a:pPr eaLnBrk="1" hangingPunct="1"/>
            <a:endParaRPr lang="en-US" smtClean="0"/>
          </a:p>
          <a:p>
            <a:pPr eaLnBrk="1" hangingPunct="1"/>
            <a:r>
              <a:rPr lang="en-US" smtClean="0"/>
              <a:t>Part III</a:t>
            </a:r>
            <a:br>
              <a:rPr lang="en-US" smtClean="0"/>
            </a:br>
            <a:r>
              <a:rPr lang="en-US" smtClean="0"/>
              <a:t>The proper journal entry is to debit, or increase, Maintenance Expense and credit, or decrease, Cash by $500.</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Substantial expenditures on productive assets that improve the quality of the asset are not charged to expense but rather to the cost of the asset. These expenditures increase the cost basis of the asset (that is </a:t>
            </a:r>
            <a:r>
              <a:rPr lang="en-US" b="1" smtClean="0">
                <a:solidFill>
                  <a:srgbClr val="FF0000"/>
                </a:solidFill>
              </a:rPr>
              <a:t>capitalized</a:t>
            </a:r>
            <a:r>
              <a:rPr lang="en-US" smtClean="0"/>
              <a:t>).</a:t>
            </a:r>
          </a:p>
          <a:p>
            <a:pPr eaLnBrk="1" hangingPunct="1"/>
            <a:endParaRPr lang="en-US" smtClean="0"/>
          </a:p>
        </p:txBody>
      </p:sp>
      <p:sp>
        <p:nvSpPr>
          <p:cNvPr id="187395" name="Rectangle 1027"/>
          <p:cNvSpPr>
            <a:spLocks noGrp="1" noRot="1" noChangeAspect="1" noChangeArrowheads="1" noTextEdit="1"/>
          </p:cNvSpPr>
          <p:nvPr>
            <p:ph type="sldImg"/>
          </p:nvPr>
        </p:nvSpPr>
        <p:spPr>
          <a:ln cap="flat"/>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the substantial expenditure improves the quality (efficiency) of the asset, then the journal entry to record the expenditure is to debit, or increase, the Equipment account and credit, or reduce, the Cash account.  </a:t>
            </a:r>
          </a:p>
          <a:p>
            <a:endParaRPr lang="en-US" smtClean="0"/>
          </a:p>
          <a:p>
            <a:r>
              <a:rPr lang="en-US" smtClean="0"/>
              <a:t>If the substantial expenditure extends the useful life of the asset, then the journal entry to record the expenditure is to debit, or decrease, the Accumulated Depreciation on the equipment and credit, or reduce, the Cash account.  </a:t>
            </a:r>
          </a:p>
          <a:p>
            <a:endParaRPr lang="en-US" smtClean="0"/>
          </a:p>
        </p:txBody>
      </p:sp>
      <p:sp>
        <p:nvSpPr>
          <p:cNvPr id="188419" name="Rectangle 1027"/>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493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a:t>
            </a:r>
          </a:p>
        </p:txBody>
      </p:sp>
      <p:sp>
        <p:nvSpPr>
          <p:cNvPr id="12493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493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4934" name="Rectangle 6"/>
          <p:cNvSpPr>
            <a:spLocks noGrp="1" noRot="1" noChangeAspect="1" noChangeArrowheads="1" noTextEdit="1"/>
          </p:cNvSpPr>
          <p:nvPr>
            <p:ph type="sldImg"/>
          </p:nvPr>
        </p:nvSpPr>
        <p:spPr>
          <a:ln cap="flat"/>
        </p:spPr>
      </p:sp>
      <p:sp>
        <p:nvSpPr>
          <p:cNvPr id="1249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can distinguish between tangible and intangible assets by our ability to see and feel tangible assets. Intangible assets normally represent rights or privileges and are very difficult to evaluate.</a:t>
            </a:r>
          </a:p>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9443"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37</a:t>
            </a:r>
          </a:p>
        </p:txBody>
      </p:sp>
      <p:sp>
        <p:nvSpPr>
          <p:cNvPr id="189444"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9445"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9446" name="Rectangle 1030"/>
          <p:cNvSpPr>
            <a:spLocks noGrp="1" noRot="1" noChangeAspect="1" noChangeArrowheads="1" noTextEdit="1"/>
          </p:cNvSpPr>
          <p:nvPr>
            <p:ph type="sldImg"/>
          </p:nvPr>
        </p:nvSpPr>
        <p:spPr>
          <a:ln cap="flat"/>
        </p:spPr>
      </p:sp>
      <p:sp>
        <p:nvSpPr>
          <p:cNvPr id="189447"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We deplete, rather than depreciate, the cost of natural resources owned. The method used is similar to the units-of-production method of depreciation. First, we calculate the depletion charge per unit of resource by dividing cost less salvage value by the total estimated units recoverable. If we are developing an oil site, the estimate would be the estimated total barrels of oil to be recovered on the site.</a:t>
            </a:r>
          </a:p>
          <a:p>
            <a:pPr eaLnBrk="1" hangingPunct="1"/>
            <a:endParaRPr lang="en-US" smtClean="0"/>
          </a:p>
          <a:p>
            <a:pPr eaLnBrk="1" hangingPunct="1"/>
            <a:r>
              <a:rPr lang="en-US" smtClean="0"/>
              <a:t>Part II</a:t>
            </a:r>
            <a:br>
              <a:rPr lang="en-US" smtClean="0"/>
            </a:br>
            <a:r>
              <a:rPr lang="en-US" smtClean="0"/>
              <a:t>To determine the depletion expense for the period, we multiply the depletion charge per unit of resource times the number of units extracted and sold in the current period.</a:t>
            </a:r>
          </a:p>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0467"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39</a:t>
            </a:r>
          </a:p>
        </p:txBody>
      </p:sp>
      <p:sp>
        <p:nvSpPr>
          <p:cNvPr id="190468"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0469"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0470" name="Rectangle 1030"/>
          <p:cNvSpPr>
            <a:spLocks noGrp="1" noRot="1" noChangeAspect="1" noChangeArrowheads="1" noTextEdit="1"/>
          </p:cNvSpPr>
          <p:nvPr>
            <p:ph type="sldImg"/>
          </p:nvPr>
        </p:nvSpPr>
        <p:spPr>
          <a:ln cap="flat"/>
        </p:spPr>
      </p:sp>
      <p:sp>
        <p:nvSpPr>
          <p:cNvPr id="190471"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23950" y="690563"/>
            <a:ext cx="4610100" cy="3457575"/>
          </a:xfrm>
          <a:ln/>
        </p:spPr>
      </p:sp>
      <p:sp>
        <p:nvSpPr>
          <p:cNvPr id="191491" name="Rectangle 3"/>
          <p:cNvSpPr>
            <a:spLocks noGrp="1" noChangeArrowheads="1"/>
          </p:cNvSpPr>
          <p:nvPr>
            <p:ph type="body" idx="1"/>
          </p:nvPr>
        </p:nvSpPr>
        <p:spPr>
          <a:xfrm>
            <a:off x="914400" y="4379913"/>
            <a:ext cx="5029200" cy="4149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 I</a:t>
            </a:r>
          </a:p>
          <a:p>
            <a:r>
              <a:rPr lang="en-US" smtClean="0"/>
              <a:t>Here is some information concerning a coal mine being developed by Martin Mining. The company paid ten million dollars for the site and expects to extract five million tons of coal before the site is exhausted. In the first year of operation, Martin extracts and sells five hundred thousand tons of coals. The first step in the process is to determine the depletion charge per ton of coal.</a:t>
            </a:r>
          </a:p>
          <a:p>
            <a:endParaRPr lang="en-US" smtClean="0"/>
          </a:p>
          <a:p>
            <a:r>
              <a:rPr lang="en-US" smtClean="0"/>
              <a:t>Part II</a:t>
            </a:r>
          </a:p>
          <a:p>
            <a:r>
              <a:rPr lang="en-US" smtClean="0"/>
              <a:t>Because there is no salvage value, the depletion charge is two dollars per ton extracted and sold in the period.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123950" y="690563"/>
            <a:ext cx="4610100" cy="3457575"/>
          </a:xfrm>
          <a:ln/>
        </p:spPr>
      </p:sp>
      <p:sp>
        <p:nvSpPr>
          <p:cNvPr id="192515" name="Rectangle 3"/>
          <p:cNvSpPr>
            <a:spLocks noGrp="1" noChangeArrowheads="1"/>
          </p:cNvSpPr>
          <p:nvPr>
            <p:ph type="body" idx="1"/>
          </p:nvPr>
        </p:nvSpPr>
        <p:spPr>
          <a:xfrm>
            <a:off x="914400" y="4379913"/>
            <a:ext cx="5029200" cy="4149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 I</a:t>
            </a:r>
            <a:br>
              <a:rPr lang="en-US" smtClean="0"/>
            </a:br>
            <a:r>
              <a:rPr lang="en-US" smtClean="0"/>
              <a:t>To show the acquisition of the site, the cash account decreases and the coal mine asset increases by ten million dollars. The investing activities section of the statement of cash flows shows a ten million dollar outflow for the acquisition of the mine.</a:t>
            </a:r>
          </a:p>
          <a:p>
            <a:endParaRPr lang="en-US" smtClean="0"/>
          </a:p>
          <a:p>
            <a:r>
              <a:rPr lang="en-US" smtClean="0"/>
              <a:t>Part II</a:t>
            </a:r>
            <a:br>
              <a:rPr lang="en-US" smtClean="0"/>
            </a:br>
            <a:r>
              <a:rPr lang="en-US" smtClean="0"/>
              <a:t>The journal entries required in the first year are to record the acquisition of the mine site and related depletion. The acquisition is recorded with a debit to the coal mine and credit to cash for ten million dollars.</a:t>
            </a:r>
          </a:p>
          <a:p>
            <a:endParaRPr lang="en-US" smtClean="0"/>
          </a:p>
          <a:p>
            <a:r>
              <a:rPr lang="en-US" smtClean="0"/>
              <a:t>Next, we debit depletion expense for one million dollars and credit the coal mine for the same amount. The one million dollar amount is determined by multiplying the two-dollar depletion charge per ton times the five hundred thousand tons extracted and sold during the year.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3539"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40</a:t>
            </a:r>
          </a:p>
        </p:txBody>
      </p:sp>
      <p:sp>
        <p:nvSpPr>
          <p:cNvPr id="193540"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3541"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3542" name="Rectangle 1030"/>
          <p:cNvSpPr>
            <a:spLocks noGrp="1" noRot="1" noChangeAspect="1" noChangeArrowheads="1" noTextEdit="1"/>
          </p:cNvSpPr>
          <p:nvPr>
            <p:ph type="sldImg"/>
          </p:nvPr>
        </p:nvSpPr>
        <p:spPr>
          <a:ln cap="flat"/>
        </p:spPr>
      </p:sp>
      <p:sp>
        <p:nvSpPr>
          <p:cNvPr id="193543"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trademark is a name or symbol that identifies a company or product like the words Coca-Cola or Pepsi. Any time a company spends money defending its trademark, those costs are charged to the cost of the trademark.</a:t>
            </a:r>
          </a:p>
          <a:p>
            <a:pPr eaLnBrk="1" hangingPunct="1"/>
            <a:endParaRPr lang="en-US" smtClean="0"/>
          </a:p>
          <a:p>
            <a:pPr eaLnBrk="1" hangingPunct="1"/>
            <a:r>
              <a:rPr lang="en-US" smtClean="0"/>
              <a:t>A patent is an exclusive legal right to produce and sell a product. In the United States a patent has a legal life of 20 years. In today’s increasingly global economy it is becoming more and more difficult to enforce patent rights. In many countries we find wholesale reproduction of computer software and music. </a:t>
            </a:r>
          </a:p>
          <a:p>
            <a:pPr eaLnBrk="1" hangingPunct="1"/>
            <a:endParaRPr lang="en-US" smtClean="0"/>
          </a:p>
          <a:p>
            <a:pPr eaLnBrk="1" hangingPunct="1"/>
            <a:r>
              <a:rPr lang="en-US" smtClean="0"/>
              <a:t>A copyright protects the rights of the creator of intellectual property for an extended period of time. In the United States protection extends for the life of the creator plus 70 years.</a:t>
            </a:r>
          </a:p>
          <a:p>
            <a:pPr eaLnBrk="1" hangingPunct="1"/>
            <a:endParaRPr lang="en-US" smtClean="0"/>
          </a:p>
          <a:p>
            <a:pPr eaLnBrk="1" hangingPunct="1"/>
            <a:r>
              <a:rPr lang="en-US" smtClean="0"/>
              <a:t>A franchise is the exclusive right to sell a product within certain geographical areas. For example, you may have the franchise to sell BMWs within a certain area. BMW will not sell cars to others in that area of protection.</a:t>
            </a:r>
          </a:p>
          <a:p>
            <a:pPr eaLnBrk="1" hangingPunct="1"/>
            <a:endParaRPr lang="en-US" smtClean="0"/>
          </a:p>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6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40</a:t>
            </a:r>
          </a:p>
        </p:txBody>
      </p:sp>
      <p:sp>
        <p:nvSpPr>
          <p:cNvPr id="19456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6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66" name="Rectangle 6"/>
          <p:cNvSpPr>
            <a:spLocks noGrp="1" noRot="1" noChangeAspect="1" noChangeArrowheads="1" noTextEdit="1"/>
          </p:cNvSpPr>
          <p:nvPr>
            <p:ph type="sldImg"/>
          </p:nvPr>
        </p:nvSpPr>
        <p:spPr>
          <a:ln cap="flat"/>
        </p:spPr>
      </p:sp>
      <p:sp>
        <p:nvSpPr>
          <p:cNvPr id="1945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Intangible assets are divided into two broad categories: those with identifiable useful lives and those that have indefinite useful lives. Examples of intangible assets with identifiable useful lives include patents and copyrights. These intangible assets are amortized over their useful lives.</a:t>
            </a:r>
          </a:p>
          <a:p>
            <a:pPr eaLnBrk="1" hangingPunct="1"/>
            <a:endParaRPr lang="en-US" smtClean="0"/>
          </a:p>
          <a:p>
            <a:pPr eaLnBrk="1" hangingPunct="1"/>
            <a:r>
              <a:rPr lang="en-US" smtClean="0"/>
              <a:t>Part II</a:t>
            </a:r>
            <a:br>
              <a:rPr lang="en-US" smtClean="0"/>
            </a:br>
            <a:r>
              <a:rPr lang="en-US" smtClean="0"/>
              <a:t>Intangible assets with an indefinite life include renewable franchises, trademarks or logos, and goodwill. The cost of these assets is adjusted only if the value of the asset is impaired.</a:t>
            </a:r>
          </a:p>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5587"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41</a:t>
            </a:r>
          </a:p>
        </p:txBody>
      </p:sp>
      <p:sp>
        <p:nvSpPr>
          <p:cNvPr id="195588"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5589"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5590" name="Rectangle 1030"/>
          <p:cNvSpPr>
            <a:spLocks noGrp="1" noRot="1" noChangeAspect="1" noChangeArrowheads="1" noTextEdit="1"/>
          </p:cNvSpPr>
          <p:nvPr>
            <p:ph type="sldImg"/>
          </p:nvPr>
        </p:nvSpPr>
        <p:spPr>
          <a:ln cap="flat"/>
        </p:spPr>
      </p:sp>
      <p:sp>
        <p:nvSpPr>
          <p:cNvPr id="195591"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6611"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42</a:t>
            </a:r>
          </a:p>
        </p:txBody>
      </p:sp>
      <p:sp>
        <p:nvSpPr>
          <p:cNvPr id="196612"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6613"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6614" name="Rectangle 1030"/>
          <p:cNvSpPr>
            <a:spLocks noGrp="1" noRot="1" noChangeAspect="1" noChangeArrowheads="1" noTextEdit="1"/>
          </p:cNvSpPr>
          <p:nvPr>
            <p:ph type="sldImg"/>
          </p:nvPr>
        </p:nvSpPr>
        <p:spPr>
          <a:ln cap="flat"/>
        </p:spPr>
      </p:sp>
      <p:sp>
        <p:nvSpPr>
          <p:cNvPr id="196615"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763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41</a:t>
            </a:r>
          </a:p>
        </p:txBody>
      </p:sp>
      <p:sp>
        <p:nvSpPr>
          <p:cNvPr id="19763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763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7638" name="Rectangle 6"/>
          <p:cNvSpPr>
            <a:spLocks noGrp="1" noRot="1" noChangeAspect="1" noChangeArrowheads="1" noTextEdit="1"/>
          </p:cNvSpPr>
          <p:nvPr>
            <p:ph type="sldImg"/>
          </p:nvPr>
        </p:nvSpPr>
        <p:spPr>
          <a:ln cap="flat"/>
        </p:spPr>
      </p:sp>
      <p:sp>
        <p:nvSpPr>
          <p:cNvPr id="1976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8659" name="Rectangle 3"/>
          <p:cNvSpPr>
            <a:spLocks noChangeArrowheads="1"/>
          </p:cNvSpPr>
          <p:nvPr/>
        </p:nvSpPr>
        <p:spPr bwMode="auto">
          <a:xfrm>
            <a:off x="0" y="8758238"/>
            <a:ext cx="297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8660" name="Rectangle 4"/>
          <p:cNvSpPr>
            <a:spLocks noChangeArrowheads="1"/>
          </p:cNvSpPr>
          <p:nvPr/>
        </p:nvSpPr>
        <p:spPr bwMode="auto">
          <a:xfrm>
            <a:off x="0" y="0"/>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8661" name="Rectangle 5"/>
          <p:cNvSpPr>
            <a:spLocks noGrp="1" noRot="1" noChangeAspect="1" noChangeArrowheads="1" noTextEdit="1"/>
          </p:cNvSpPr>
          <p:nvPr>
            <p:ph type="sldImg"/>
          </p:nvPr>
        </p:nvSpPr>
        <p:spPr>
          <a:xfrm>
            <a:off x="1146175" y="695325"/>
            <a:ext cx="4567238" cy="3425825"/>
          </a:xfrm>
          <a:ln cap="flat"/>
        </p:spPr>
      </p:sp>
      <p:sp>
        <p:nvSpPr>
          <p:cNvPr id="198662" name="Rectangle 6"/>
          <p:cNvSpPr>
            <a:spLocks noChangeArrowheads="1"/>
          </p:cNvSpPr>
          <p:nvPr/>
        </p:nvSpPr>
        <p:spPr bwMode="auto">
          <a:xfrm>
            <a:off x="809625" y="4746625"/>
            <a:ext cx="206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595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8</a:t>
            </a:r>
          </a:p>
        </p:txBody>
      </p:sp>
      <p:sp>
        <p:nvSpPr>
          <p:cNvPr id="12595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595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5958" name="Rectangle 6"/>
          <p:cNvSpPr>
            <a:spLocks noGrp="1" noRot="1" noChangeAspect="1" noChangeArrowheads="1" noTextEdit="1"/>
          </p:cNvSpPr>
          <p:nvPr>
            <p:ph type="sldImg"/>
          </p:nvPr>
        </p:nvSpPr>
        <p:spPr>
          <a:ln cap="flat"/>
        </p:spPr>
      </p:sp>
      <p:sp>
        <p:nvSpPr>
          <p:cNvPr id="1259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26"/>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9683" name="Rectangle 1027"/>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42</a:t>
            </a:r>
          </a:p>
        </p:txBody>
      </p:sp>
      <p:sp>
        <p:nvSpPr>
          <p:cNvPr id="199684" name="Rectangle 1028"/>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9685" name="Rectangle 1029"/>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9686" name="Rectangle 1030"/>
          <p:cNvSpPr>
            <a:spLocks noGrp="1" noRot="1" noChangeAspect="1" noChangeArrowheads="1" noTextEdit="1"/>
          </p:cNvSpPr>
          <p:nvPr>
            <p:ph type="sldImg"/>
          </p:nvPr>
        </p:nvSpPr>
        <p:spPr>
          <a:ln cap="flat"/>
        </p:spPr>
      </p:sp>
      <p:sp>
        <p:nvSpPr>
          <p:cNvPr id="199687" name="Rectangle 103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070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41</a:t>
            </a:r>
          </a:p>
        </p:txBody>
      </p:sp>
      <p:sp>
        <p:nvSpPr>
          <p:cNvPr id="20070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070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0710" name="Rectangle 6"/>
          <p:cNvSpPr>
            <a:spLocks noGrp="1" noRot="1" noChangeAspect="1" noChangeArrowheads="1" noTextEdit="1"/>
          </p:cNvSpPr>
          <p:nvPr>
            <p:ph type="sldImg"/>
          </p:nvPr>
        </p:nvSpPr>
        <p:spPr>
          <a:ln cap="flat"/>
        </p:spPr>
      </p:sp>
      <p:sp>
        <p:nvSpPr>
          <p:cNvPr id="2007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br>
              <a:rPr lang="en-US" smtClean="0"/>
            </a:br>
            <a:r>
              <a:rPr lang="en-US" smtClean="0"/>
              <a:t>Intangible assets with indefinite lives, like goodwill, are carried at unimpaired value on our books.</a:t>
            </a:r>
          </a:p>
          <a:p>
            <a:pPr eaLnBrk="1" hangingPunct="1"/>
            <a:endParaRPr lang="en-US" smtClean="0"/>
          </a:p>
          <a:p>
            <a:pPr eaLnBrk="1" hangingPunct="1"/>
            <a:r>
              <a:rPr lang="en-US" smtClean="0"/>
              <a:t>Part II</a:t>
            </a:r>
            <a:br>
              <a:rPr lang="en-US" smtClean="0"/>
            </a:br>
            <a:r>
              <a:rPr lang="en-US" smtClean="0"/>
              <a:t>After our analysis of the Goodwill account we conclude the balance is impaired by $10,000. The Goodwill account is reduced by $10,000 and an impairment loss reduces income by $10,000. There is no cash flow impact to this transaction.</a:t>
            </a:r>
          </a:p>
          <a:p>
            <a:pPr eaLnBrk="1" hangingPunct="1"/>
            <a:endParaRPr lang="en-US" smtClean="0"/>
          </a:p>
          <a:p>
            <a:pPr eaLnBrk="1" hangingPunct="1"/>
            <a:r>
              <a:rPr lang="en-US" smtClean="0"/>
              <a:t>Part III</a:t>
            </a:r>
            <a:br>
              <a:rPr lang="en-US" smtClean="0"/>
            </a:br>
            <a:r>
              <a:rPr lang="en-US" smtClean="0"/>
              <a:t>The proper journal entry is to debit, or increase, the Impairment Loss account and credit, or decrease, the asset Goodwill by $10,000.</a:t>
            </a:r>
          </a:p>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173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42</a:t>
            </a:r>
          </a:p>
        </p:txBody>
      </p:sp>
      <p:sp>
        <p:nvSpPr>
          <p:cNvPr id="20173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173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1734" name="Rectangle 6"/>
          <p:cNvSpPr>
            <a:spLocks noGrp="1" noRot="1" noChangeAspect="1" noChangeArrowheads="1" noTextEdit="1"/>
          </p:cNvSpPr>
          <p:nvPr>
            <p:ph type="sldImg"/>
          </p:nvPr>
        </p:nvSpPr>
        <p:spPr>
          <a:ln cap="flat"/>
        </p:spPr>
      </p:sp>
      <p:sp>
        <p:nvSpPr>
          <p:cNvPr id="2017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275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42</a:t>
            </a:r>
          </a:p>
        </p:txBody>
      </p:sp>
      <p:sp>
        <p:nvSpPr>
          <p:cNvPr id="20275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275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2758" name="Rectangle 6"/>
          <p:cNvSpPr>
            <a:spLocks noGrp="1" noRot="1" noChangeAspect="1" noChangeArrowheads="1" noTextEdit="1"/>
          </p:cNvSpPr>
          <p:nvPr>
            <p:ph type="sldImg"/>
          </p:nvPr>
        </p:nvSpPr>
        <p:spPr>
          <a:ln cap="flat"/>
        </p:spPr>
      </p:sp>
      <p:sp>
        <p:nvSpPr>
          <p:cNvPr id="2027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31"/>
          <p:cNvSpPr txBox="1">
            <a:spLocks noGrp="1" noChangeArrowheads="1"/>
          </p:cNvSpPr>
          <p:nvPr/>
        </p:nvSpPr>
        <p:spPr bwMode="auto">
          <a:xfrm>
            <a:off x="3884613" y="875823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r" eaLnBrk="1" hangingPunct="1"/>
            <a:r>
              <a:rPr lang="en-US" sz="1200" b="0">
                <a:solidFill>
                  <a:schemeClr val="tx1"/>
                </a:solidFill>
                <a:latin typeface="Times New Roman" pitchFamily="18" charset="0"/>
              </a:rPr>
              <a:t>10-</a:t>
            </a:r>
            <a:fld id="{D303190B-72FF-4A8F-9259-C34FD6EFCEEC}" type="slidenum">
              <a:rPr lang="en-US" sz="1200" b="0">
                <a:solidFill>
                  <a:schemeClr val="tx1"/>
                </a:solidFill>
                <a:latin typeface="Times New Roman" pitchFamily="18" charset="0"/>
              </a:rPr>
              <a:pPr algn="r" eaLnBrk="1" hangingPunct="1"/>
              <a:t>88</a:t>
            </a:fld>
            <a:endParaRPr lang="en-US" sz="1200" b="0">
              <a:solidFill>
                <a:schemeClr val="tx1"/>
              </a:solidFill>
              <a:latin typeface="Times New Roman" pitchFamily="18" charset="0"/>
            </a:endParaRPr>
          </a:p>
        </p:txBody>
      </p:sp>
      <p:sp>
        <p:nvSpPr>
          <p:cNvPr id="203779" name="Rectangle 2"/>
          <p:cNvSpPr>
            <a:spLocks noGrp="1" noRot="1" noChangeAspect="1" noChangeArrowheads="1" noTextEdit="1"/>
          </p:cNvSpPr>
          <p:nvPr>
            <p:ph type="sldImg"/>
          </p:nvPr>
        </p:nvSpPr>
        <p:spPr>
          <a:xfrm>
            <a:off x="1123950" y="692150"/>
            <a:ext cx="4610100" cy="3457575"/>
          </a:xfrm>
          <a:ln/>
        </p:spPr>
      </p:sp>
      <p:sp>
        <p:nvSpPr>
          <p:cNvPr id="203780" name="Rectangle 3"/>
          <p:cNvSpPr>
            <a:spLocks noGrp="1" noChangeArrowheads="1"/>
          </p:cNvSpPr>
          <p:nvPr>
            <p:ph type="body" idx="1"/>
          </p:nvPr>
        </p:nvSpPr>
        <p:spPr>
          <a:xfrm>
            <a:off x="914400" y="4379913"/>
            <a:ext cx="5029200" cy="4148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0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5</a:t>
            </a:r>
          </a:p>
        </p:txBody>
      </p:sp>
      <p:sp>
        <p:nvSpPr>
          <p:cNvPr id="20480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0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06" name="Rectangle 6"/>
          <p:cNvSpPr>
            <a:spLocks noGrp="1" noRot="1" noChangeAspect="1" noChangeArrowheads="1" noTextEdit="1"/>
          </p:cNvSpPr>
          <p:nvPr>
            <p:ph type="sldImg"/>
          </p:nvPr>
        </p:nvSpPr>
        <p:spPr>
          <a:ln cap="flat"/>
        </p:spPr>
      </p:sp>
      <p:sp>
        <p:nvSpPr>
          <p:cNvPr id="2048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Corporations have both advantages and disadvantages when compared to sole proprietorships and partnerships.  Some of the advantages are:</a:t>
            </a:r>
          </a:p>
          <a:p>
            <a:pPr eaLnBrk="1" hangingPunct="1">
              <a:buFontTx/>
              <a:buChar char="•"/>
            </a:pPr>
            <a:r>
              <a:rPr lang="en-US" smtClean="0"/>
              <a:t> Corporations are a separate legal entity.</a:t>
            </a:r>
          </a:p>
          <a:p>
            <a:pPr eaLnBrk="1" hangingPunct="1">
              <a:buFontTx/>
              <a:buChar char="•"/>
            </a:pPr>
            <a:r>
              <a:rPr lang="en-US" smtClean="0"/>
              <a:t> Corporations provide limited liability for stockholders.</a:t>
            </a:r>
          </a:p>
          <a:p>
            <a:pPr eaLnBrk="1" hangingPunct="1">
              <a:buFontTx/>
              <a:buChar char="•"/>
            </a:pPr>
            <a:r>
              <a:rPr lang="en-US" smtClean="0"/>
              <a:t> Corporations have a continuous life.</a:t>
            </a:r>
          </a:p>
          <a:p>
            <a:pPr eaLnBrk="1" hangingPunct="1">
              <a:buFontTx/>
              <a:buChar char="•"/>
            </a:pPr>
            <a:r>
              <a:rPr lang="en-US" smtClean="0"/>
              <a:t> Corporate ownership is easily transferable.</a:t>
            </a:r>
          </a:p>
          <a:p>
            <a:pPr eaLnBrk="1" hangingPunct="1">
              <a:buFontTx/>
              <a:buChar char="•"/>
            </a:pPr>
            <a:r>
              <a:rPr lang="en-US" smtClean="0"/>
              <a:t> Corporations have greater ability to raise capital. </a:t>
            </a:r>
          </a:p>
          <a:p>
            <a:pPr eaLnBrk="1" hangingPunct="1">
              <a:buFontTx/>
              <a:buChar char="•"/>
            </a:pPr>
            <a:endParaRPr lang="en-US" smtClean="0"/>
          </a:p>
          <a:p>
            <a:pPr eaLnBrk="1" hangingPunct="1"/>
            <a:r>
              <a:rPr lang="en-US" smtClean="0"/>
              <a:t>Some of the disadvantages are:</a:t>
            </a:r>
          </a:p>
          <a:p>
            <a:pPr eaLnBrk="1" hangingPunct="1">
              <a:buFontTx/>
              <a:buChar char="•"/>
            </a:pPr>
            <a:r>
              <a:rPr lang="en-US" smtClean="0"/>
              <a:t> Additional governmental regulation.</a:t>
            </a:r>
          </a:p>
          <a:p>
            <a:pPr eaLnBrk="1" hangingPunct="1">
              <a:buFontTx/>
              <a:buChar char="•"/>
            </a:pPr>
            <a:r>
              <a:rPr lang="en-US" smtClean="0"/>
              <a:t> Corporate double taxation.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2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6</a:t>
            </a:r>
          </a:p>
        </p:txBody>
      </p:sp>
      <p:sp>
        <p:nvSpPr>
          <p:cNvPr id="20582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2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30" name="Rectangle 6"/>
          <p:cNvSpPr>
            <a:spLocks noGrp="1" noRot="1" noChangeAspect="1" noChangeArrowheads="1" noTextEdit="1"/>
          </p:cNvSpPr>
          <p:nvPr>
            <p:ph type="sldImg"/>
          </p:nvPr>
        </p:nvSpPr>
        <p:spPr>
          <a:ln cap="flat"/>
        </p:spPr>
      </p:sp>
      <p:sp>
        <p:nvSpPr>
          <p:cNvPr id="2058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85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7</a:t>
            </a:r>
          </a:p>
        </p:txBody>
      </p:sp>
      <p:sp>
        <p:nvSpPr>
          <p:cNvPr id="20685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85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854" name="Rectangle 6"/>
          <p:cNvSpPr>
            <a:spLocks noGrp="1" noRot="1" noChangeAspect="1" noChangeArrowheads="1" noTextEdit="1"/>
          </p:cNvSpPr>
          <p:nvPr>
            <p:ph type="sldImg"/>
          </p:nvPr>
        </p:nvSpPr>
        <p:spPr>
          <a:ln cap="flat"/>
        </p:spPr>
      </p:sp>
      <p:sp>
        <p:nvSpPr>
          <p:cNvPr id="2068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787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8</a:t>
            </a:r>
          </a:p>
        </p:txBody>
      </p:sp>
      <p:sp>
        <p:nvSpPr>
          <p:cNvPr id="20787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787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7878" name="Rectangle 6"/>
          <p:cNvSpPr>
            <a:spLocks noGrp="1" noRot="1" noChangeAspect="1" noChangeArrowheads="1" noTextEdit="1"/>
          </p:cNvSpPr>
          <p:nvPr>
            <p:ph type="sldImg"/>
          </p:nvPr>
        </p:nvSpPr>
        <p:spPr>
          <a:ln cap="flat"/>
        </p:spPr>
      </p:sp>
      <p:sp>
        <p:nvSpPr>
          <p:cNvPr id="2078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889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9</a:t>
            </a:r>
          </a:p>
        </p:txBody>
      </p:sp>
      <p:sp>
        <p:nvSpPr>
          <p:cNvPr id="20890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890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8902" name="Rectangle 6"/>
          <p:cNvSpPr>
            <a:spLocks noGrp="1" noRot="1" noChangeAspect="1" noChangeArrowheads="1" noTextEdit="1"/>
          </p:cNvSpPr>
          <p:nvPr>
            <p:ph type="sldImg"/>
          </p:nvPr>
        </p:nvSpPr>
        <p:spPr>
          <a:ln cap="flat"/>
        </p:spPr>
      </p:sp>
      <p:sp>
        <p:nvSpPr>
          <p:cNvPr id="2089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7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9</a:t>
            </a:r>
          </a:p>
        </p:txBody>
      </p:sp>
      <p:sp>
        <p:nvSpPr>
          <p:cNvPr id="12698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8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82" name="Rectangle 6"/>
          <p:cNvSpPr>
            <a:spLocks noGrp="1" noRot="1" noChangeAspect="1" noChangeArrowheads="1" noTextEdit="1"/>
          </p:cNvSpPr>
          <p:nvPr>
            <p:ph type="sldImg"/>
          </p:nvPr>
        </p:nvSpPr>
        <p:spPr>
          <a:ln cap="flat"/>
        </p:spPr>
      </p:sp>
      <p:sp>
        <p:nvSpPr>
          <p:cNvPr id="12698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assume that Arco purchases land and a building. We know the building is depreciated but land is not depreciated, so we must separate out the cost of this basket purchase. The company hires an independent appraiser to determine the fair market value of the land without the building and the building without all the adjoining land.</a:t>
            </a:r>
          </a:p>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9923"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10</a:t>
            </a:r>
          </a:p>
        </p:txBody>
      </p:sp>
      <p:sp>
        <p:nvSpPr>
          <p:cNvPr id="209924"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9925"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9926" name="Rectangle 6"/>
          <p:cNvSpPr>
            <a:spLocks noGrp="1" noRot="1" noChangeAspect="1" noChangeArrowheads="1" noTextEdit="1"/>
          </p:cNvSpPr>
          <p:nvPr>
            <p:ph type="sldImg"/>
          </p:nvPr>
        </p:nvSpPr>
        <p:spPr>
          <a:ln cap="flat"/>
        </p:spPr>
      </p:sp>
      <p:sp>
        <p:nvSpPr>
          <p:cNvPr id="2099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several terms related to stock that we need to understand.  Authorized shares are the maximum number of shares of stock that can be sold to the public.  The number of authorized shares is identified in the corporation’s charter that is issued by the state of incorporation.</a:t>
            </a:r>
          </a:p>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0947"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11</a:t>
            </a:r>
          </a:p>
        </p:txBody>
      </p:sp>
      <p:sp>
        <p:nvSpPr>
          <p:cNvPr id="210948"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0949"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0950" name="Rectangle 6"/>
          <p:cNvSpPr>
            <a:spLocks noGrp="1" noRot="1" noChangeAspect="1" noChangeArrowheads="1" noTextEdit="1"/>
          </p:cNvSpPr>
          <p:nvPr>
            <p:ph type="sldImg"/>
          </p:nvPr>
        </p:nvSpPr>
        <p:spPr>
          <a:ln cap="flat"/>
        </p:spPr>
      </p:sp>
      <p:sp>
        <p:nvSpPr>
          <p:cNvPr id="21095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Authorized stock that has been sold to the public is called issued stock.  Issued stock can be classified as either outstanding stock or treasury stock.  </a:t>
            </a:r>
          </a:p>
          <a:p>
            <a:pPr eaLnBrk="1" hangingPunct="1"/>
            <a:endParaRPr lang="en-US" smtClean="0"/>
          </a:p>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1971"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12</a:t>
            </a:r>
          </a:p>
        </p:txBody>
      </p:sp>
      <p:sp>
        <p:nvSpPr>
          <p:cNvPr id="211972"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1973"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1974" name="Rectangle 6"/>
          <p:cNvSpPr>
            <a:spLocks noGrp="1" noRot="1" noChangeAspect="1" noChangeArrowheads="1" noTextEdit="1"/>
          </p:cNvSpPr>
          <p:nvPr>
            <p:ph type="sldImg"/>
          </p:nvPr>
        </p:nvSpPr>
        <p:spPr>
          <a:ln cap="flat"/>
        </p:spPr>
      </p:sp>
      <p:sp>
        <p:nvSpPr>
          <p:cNvPr id="21197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Outstanding stock is stock that is currently owned by stockholders.  </a:t>
            </a:r>
          </a:p>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2995"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13</a:t>
            </a:r>
          </a:p>
        </p:txBody>
      </p:sp>
      <p:sp>
        <p:nvSpPr>
          <p:cNvPr id="212996"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2997"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2998" name="Rectangle 6"/>
          <p:cNvSpPr>
            <a:spLocks noGrp="1" noRot="1" noChangeAspect="1" noChangeArrowheads="1" noTextEdit="1"/>
          </p:cNvSpPr>
          <p:nvPr>
            <p:ph type="sldImg"/>
          </p:nvPr>
        </p:nvSpPr>
        <p:spPr>
          <a:ln cap="flat"/>
        </p:spPr>
      </p:sp>
      <p:sp>
        <p:nvSpPr>
          <p:cNvPr id="21299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p>
          <a:p>
            <a:pPr eaLnBrk="1" hangingPunct="1"/>
            <a:r>
              <a:rPr lang="en-US" smtClean="0"/>
              <a:t>Outstanding stock is stock that is currently owned by stockholders.  </a:t>
            </a:r>
          </a:p>
          <a:p>
            <a:pPr eaLnBrk="1" hangingPunct="1"/>
            <a:endParaRPr lang="en-US" smtClean="0"/>
          </a:p>
          <a:p>
            <a:pPr eaLnBrk="1" hangingPunct="1"/>
            <a:r>
              <a:rPr lang="en-US" smtClean="0"/>
              <a:t>Part II</a:t>
            </a:r>
          </a:p>
          <a:p>
            <a:pPr eaLnBrk="1" hangingPunct="1"/>
            <a:r>
              <a:rPr lang="en-US" smtClean="0"/>
              <a:t>Treasury stock is stock that was once owned by stockholders but the corporation purchased the stock in the stock market.  Now, the corporation is the owner of that stock. </a:t>
            </a:r>
          </a:p>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4019" name="Rectangle 3"/>
          <p:cNvSpPr>
            <a:spLocks noChangeArrowheads="1"/>
          </p:cNvSpPr>
          <p:nvPr/>
        </p:nvSpPr>
        <p:spPr bwMode="auto">
          <a:xfrm>
            <a:off x="388620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b="0" i="1">
                <a:solidFill>
                  <a:schemeClr val="tx1"/>
                </a:solidFill>
                <a:latin typeface="Times New Roman" pitchFamily="18" charset="0"/>
              </a:rPr>
              <a:t>15</a:t>
            </a:r>
          </a:p>
        </p:txBody>
      </p:sp>
      <p:sp>
        <p:nvSpPr>
          <p:cNvPr id="214020" name="Rectangle 4"/>
          <p:cNvSpPr>
            <a:spLocks noChangeArrowheads="1"/>
          </p:cNvSpPr>
          <p:nvPr/>
        </p:nvSpPr>
        <p:spPr bwMode="auto">
          <a:xfrm>
            <a:off x="0" y="87582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4021" name="Rectangle 5"/>
          <p:cNvSpPr>
            <a:spLocks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4022" name="Rectangle 6"/>
          <p:cNvSpPr>
            <a:spLocks noGrp="1" noRot="1" noChangeAspect="1" noChangeArrowheads="1" noTextEdit="1"/>
          </p:cNvSpPr>
          <p:nvPr>
            <p:ph type="sldImg"/>
          </p:nvPr>
        </p:nvSpPr>
        <p:spPr>
          <a:ln cap="flat"/>
        </p:spPr>
      </p:sp>
      <p:sp>
        <p:nvSpPr>
          <p:cNvPr id="21402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Stockholders have several rights. They can buy and sell shares of stock. They receive dividends declared by the board of directors. In the event of liquidation, they share equally in any remaining assets after creditors are paid. They have a right to vote at the stockholders’ meetings, including the right to vote in the election of directors. </a:t>
            </a:r>
          </a:p>
          <a:p>
            <a:endParaRPr lang="en-US" smtClean="0"/>
          </a:p>
          <a:p>
            <a:r>
              <a:rPr lang="en-US" smtClean="0"/>
              <a:t>Preferred stock is a separate class of stock that typically has priority over common stock in dividend distributions and distribution of assets in a liquidation. Normally, preferred stock does </a:t>
            </a:r>
            <a:r>
              <a:rPr lang="en-US" b="1" smtClean="0"/>
              <a:t>not</a:t>
            </a:r>
            <a:r>
              <a:rPr lang="en-US" smtClean="0"/>
              <a:t> have voting rights.</a:t>
            </a:r>
          </a:p>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43" name="Rectangle 3"/>
          <p:cNvSpPr>
            <a:spLocks noChangeArrowheads="1"/>
          </p:cNvSpPr>
          <p:nvPr/>
        </p:nvSpPr>
        <p:spPr bwMode="auto">
          <a:xfrm>
            <a:off x="0" y="8758238"/>
            <a:ext cx="297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44" name="Rectangle 4"/>
          <p:cNvSpPr>
            <a:spLocks noChangeArrowheads="1"/>
          </p:cNvSpPr>
          <p:nvPr/>
        </p:nvSpPr>
        <p:spPr bwMode="auto">
          <a:xfrm>
            <a:off x="0" y="0"/>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45" name="Rectangle 5"/>
          <p:cNvSpPr>
            <a:spLocks noGrp="1" noRot="1" noChangeAspect="1" noChangeArrowheads="1" noTextEdit="1"/>
          </p:cNvSpPr>
          <p:nvPr>
            <p:ph type="sldImg"/>
          </p:nvPr>
        </p:nvSpPr>
        <p:spPr>
          <a:xfrm>
            <a:off x="1146175" y="695325"/>
            <a:ext cx="4567238" cy="3425825"/>
          </a:xfrm>
          <a:ln cap="flat"/>
        </p:spPr>
      </p:sp>
      <p:sp>
        <p:nvSpPr>
          <p:cNvPr id="215046" name="Rectangle 6"/>
          <p:cNvSpPr>
            <a:spLocks noChangeArrowheads="1"/>
          </p:cNvSpPr>
          <p:nvPr/>
        </p:nvSpPr>
        <p:spPr bwMode="auto">
          <a:xfrm>
            <a:off x="809625" y="4746625"/>
            <a:ext cx="206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9- </a:t>
            </a:r>
            <a:fld id="{0960CEB2-25C8-4A00-A55C-32930471C4F7}" type="slidenum">
              <a:rPr lang="en-US"/>
              <a:pPr>
                <a:defRPr/>
              </a:pPr>
              <a:t>‹#›</a:t>
            </a:fld>
            <a:endParaRPr lang="en-US">
              <a:solidFill>
                <a:srgbClr val="6600CC"/>
              </a:solidFill>
            </a:endParaRPr>
          </a:p>
        </p:txBody>
      </p:sp>
    </p:spTree>
    <p:extLst>
      <p:ext uri="{BB962C8B-B14F-4D97-AF65-F5344CB8AC3E}">
        <p14:creationId xmlns:p14="http://schemas.microsoft.com/office/powerpoint/2010/main" val="212475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9- </a:t>
            </a:r>
            <a:fld id="{FB7D5C31-3B12-48CC-99F0-7DD2EF112462}" type="slidenum">
              <a:rPr lang="en-US"/>
              <a:pPr>
                <a:defRPr/>
              </a:pPr>
              <a:t>‹#›</a:t>
            </a:fld>
            <a:endParaRPr lang="en-US">
              <a:solidFill>
                <a:srgbClr val="6600CC"/>
              </a:solidFill>
            </a:endParaRPr>
          </a:p>
        </p:txBody>
      </p:sp>
    </p:spTree>
    <p:extLst>
      <p:ext uri="{BB962C8B-B14F-4D97-AF65-F5344CB8AC3E}">
        <p14:creationId xmlns:p14="http://schemas.microsoft.com/office/powerpoint/2010/main" val="53567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9- </a:t>
            </a:r>
            <a:fld id="{6FD9F884-39E8-4556-A664-96D267124691}" type="slidenum">
              <a:rPr lang="en-US"/>
              <a:pPr>
                <a:defRPr/>
              </a:pPr>
              <a:t>‹#›</a:t>
            </a:fld>
            <a:endParaRPr lang="en-US">
              <a:solidFill>
                <a:srgbClr val="6600CC"/>
              </a:solidFill>
            </a:endParaRPr>
          </a:p>
        </p:txBody>
      </p:sp>
    </p:spTree>
    <p:extLst>
      <p:ext uri="{BB962C8B-B14F-4D97-AF65-F5344CB8AC3E}">
        <p14:creationId xmlns:p14="http://schemas.microsoft.com/office/powerpoint/2010/main" val="39416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114800"/>
          </a:xfrm>
        </p:spPr>
        <p:txBody>
          <a:bodyPr/>
          <a:lstStyle/>
          <a:p>
            <a:pPr lvl="0"/>
            <a:endParaRPr lang="en-US" noProof="0" smtClean="0"/>
          </a:p>
        </p:txBody>
      </p:sp>
      <p:sp>
        <p:nvSpPr>
          <p:cNvPr id="5" name="Slide Number Placeholder 4"/>
          <p:cNvSpPr>
            <a:spLocks noGrp="1"/>
          </p:cNvSpPr>
          <p:nvPr>
            <p:ph type="sldNum" sz="quarter" idx="10"/>
          </p:nvPr>
        </p:nvSpPr>
        <p:spPr/>
        <p:txBody>
          <a:bodyPr/>
          <a:lstStyle>
            <a:lvl1pPr>
              <a:defRPr/>
            </a:lvl1pPr>
          </a:lstStyle>
          <a:p>
            <a:pPr>
              <a:defRPr/>
            </a:pPr>
            <a:r>
              <a:rPr lang="en-US"/>
              <a:t>9- </a:t>
            </a:r>
            <a:fld id="{8E74FFE0-47BE-4CA7-871C-6A3D9C129621}" type="slidenum">
              <a:rPr lang="en-US"/>
              <a:pPr>
                <a:defRPr/>
              </a:pPr>
              <a:t>‹#›</a:t>
            </a:fld>
            <a:endParaRPr lang="en-US">
              <a:solidFill>
                <a:srgbClr val="6600CC"/>
              </a:solidFill>
            </a:endParaRPr>
          </a:p>
        </p:txBody>
      </p:sp>
    </p:spTree>
    <p:extLst>
      <p:ext uri="{BB962C8B-B14F-4D97-AF65-F5344CB8AC3E}">
        <p14:creationId xmlns:p14="http://schemas.microsoft.com/office/powerpoint/2010/main" val="360919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9- </a:t>
            </a:r>
            <a:fld id="{9E7F4C53-1E89-471A-BAD1-D8D93D9E355F}" type="slidenum">
              <a:rPr lang="en-US"/>
              <a:pPr>
                <a:defRPr/>
              </a:pPr>
              <a:t>‹#›</a:t>
            </a:fld>
            <a:endParaRPr lang="en-US">
              <a:solidFill>
                <a:srgbClr val="6600CC"/>
              </a:solidFill>
            </a:endParaRPr>
          </a:p>
        </p:txBody>
      </p:sp>
    </p:spTree>
    <p:extLst>
      <p:ext uri="{BB962C8B-B14F-4D97-AF65-F5344CB8AC3E}">
        <p14:creationId xmlns:p14="http://schemas.microsoft.com/office/powerpoint/2010/main" val="353493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1148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pPr>
              <a:defRPr/>
            </a:pPr>
            <a:r>
              <a:rPr lang="en-US"/>
              <a:t>9- </a:t>
            </a:r>
            <a:fld id="{001981A1-813B-4F50-ABE6-BB1F531A4934}" type="slidenum">
              <a:rPr lang="en-US"/>
              <a:pPr>
                <a:defRPr/>
              </a:pPr>
              <a:t>‹#›</a:t>
            </a:fld>
            <a:endParaRPr lang="en-US">
              <a:solidFill>
                <a:srgbClr val="6600CC"/>
              </a:solidFill>
            </a:endParaRPr>
          </a:p>
        </p:txBody>
      </p:sp>
    </p:spTree>
    <p:extLst>
      <p:ext uri="{BB962C8B-B14F-4D97-AF65-F5344CB8AC3E}">
        <p14:creationId xmlns:p14="http://schemas.microsoft.com/office/powerpoint/2010/main" val="8038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9- </a:t>
            </a:r>
            <a:fld id="{467AE1EE-FE1D-4C7B-967D-4DC5A9AF8722}" type="slidenum">
              <a:rPr lang="en-US"/>
              <a:pPr>
                <a:defRPr/>
              </a:pPr>
              <a:t>‹#›</a:t>
            </a:fld>
            <a:endParaRPr lang="en-US">
              <a:solidFill>
                <a:srgbClr val="6600CC"/>
              </a:solidFill>
            </a:endParaRPr>
          </a:p>
        </p:txBody>
      </p:sp>
    </p:spTree>
    <p:extLst>
      <p:ext uri="{BB962C8B-B14F-4D97-AF65-F5344CB8AC3E}">
        <p14:creationId xmlns:p14="http://schemas.microsoft.com/office/powerpoint/2010/main" val="10734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r>
              <a:rPr lang="en-US"/>
              <a:t>9- </a:t>
            </a:r>
            <a:fld id="{FC340AD6-07F5-4D52-9605-3BF284A97B9B}" type="slidenum">
              <a:rPr lang="en-US"/>
              <a:pPr>
                <a:defRPr/>
              </a:pPr>
              <a:t>‹#›</a:t>
            </a:fld>
            <a:endParaRPr lang="en-US">
              <a:solidFill>
                <a:srgbClr val="6600CC"/>
              </a:solidFill>
            </a:endParaRPr>
          </a:p>
        </p:txBody>
      </p:sp>
    </p:spTree>
    <p:extLst>
      <p:ext uri="{BB962C8B-B14F-4D97-AF65-F5344CB8AC3E}">
        <p14:creationId xmlns:p14="http://schemas.microsoft.com/office/powerpoint/2010/main" val="254699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9- </a:t>
            </a:r>
            <a:fld id="{4FBCCB7D-AF1B-4FD1-B434-CA0CAACC697B}" type="slidenum">
              <a:rPr lang="en-US"/>
              <a:pPr>
                <a:defRPr/>
              </a:pPr>
              <a:t>‹#›</a:t>
            </a:fld>
            <a:endParaRPr lang="en-US">
              <a:solidFill>
                <a:srgbClr val="6600CC"/>
              </a:solidFill>
            </a:endParaRPr>
          </a:p>
        </p:txBody>
      </p:sp>
    </p:spTree>
    <p:extLst>
      <p:ext uri="{BB962C8B-B14F-4D97-AF65-F5344CB8AC3E}">
        <p14:creationId xmlns:p14="http://schemas.microsoft.com/office/powerpoint/2010/main" val="243311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r>
              <a:rPr lang="en-US"/>
              <a:t>9- </a:t>
            </a:r>
            <a:fld id="{3B3C0326-351F-4542-B168-497CC5445737}" type="slidenum">
              <a:rPr lang="en-US"/>
              <a:pPr>
                <a:defRPr/>
              </a:pPr>
              <a:t>‹#›</a:t>
            </a:fld>
            <a:endParaRPr lang="en-US">
              <a:solidFill>
                <a:srgbClr val="6600CC"/>
              </a:solidFill>
            </a:endParaRPr>
          </a:p>
        </p:txBody>
      </p:sp>
    </p:spTree>
    <p:extLst>
      <p:ext uri="{BB962C8B-B14F-4D97-AF65-F5344CB8AC3E}">
        <p14:creationId xmlns:p14="http://schemas.microsoft.com/office/powerpoint/2010/main" val="146472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r>
              <a:rPr lang="en-US"/>
              <a:t>9- </a:t>
            </a:r>
            <a:fld id="{A9D8D8DF-7E49-4E28-97BA-A1337C39287E}" type="slidenum">
              <a:rPr lang="en-US"/>
              <a:pPr>
                <a:defRPr/>
              </a:pPr>
              <a:t>‹#›</a:t>
            </a:fld>
            <a:endParaRPr lang="en-US">
              <a:solidFill>
                <a:srgbClr val="6600CC"/>
              </a:solidFill>
            </a:endParaRPr>
          </a:p>
        </p:txBody>
      </p:sp>
    </p:spTree>
    <p:extLst>
      <p:ext uri="{BB962C8B-B14F-4D97-AF65-F5344CB8AC3E}">
        <p14:creationId xmlns:p14="http://schemas.microsoft.com/office/powerpoint/2010/main" val="180072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9- </a:t>
            </a:r>
            <a:fld id="{7DB861F2-998E-44C6-A7E5-2AC4CB35D23F}" type="slidenum">
              <a:rPr lang="en-US"/>
              <a:pPr>
                <a:defRPr/>
              </a:pPr>
              <a:t>‹#›</a:t>
            </a:fld>
            <a:endParaRPr lang="en-US">
              <a:solidFill>
                <a:srgbClr val="6600CC"/>
              </a:solidFill>
            </a:endParaRPr>
          </a:p>
        </p:txBody>
      </p:sp>
    </p:spTree>
    <p:extLst>
      <p:ext uri="{BB962C8B-B14F-4D97-AF65-F5344CB8AC3E}">
        <p14:creationId xmlns:p14="http://schemas.microsoft.com/office/powerpoint/2010/main" val="36860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9- </a:t>
            </a:r>
            <a:fld id="{6FA31545-BF50-4D3D-93F0-28FEE8174FBB}" type="slidenum">
              <a:rPr lang="en-US"/>
              <a:pPr>
                <a:defRPr/>
              </a:pPr>
              <a:t>‹#›</a:t>
            </a:fld>
            <a:endParaRPr lang="en-US">
              <a:solidFill>
                <a:srgbClr val="6600CC"/>
              </a:solidFill>
            </a:endParaRPr>
          </a:p>
        </p:txBody>
      </p:sp>
    </p:spTree>
    <p:extLst>
      <p:ext uri="{BB962C8B-B14F-4D97-AF65-F5344CB8AC3E}">
        <p14:creationId xmlns:p14="http://schemas.microsoft.com/office/powerpoint/2010/main" val="152364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9- </a:t>
            </a:r>
            <a:fld id="{77D9E824-FC37-466A-B0C5-55E47C7F27A1}" type="slidenum">
              <a:rPr lang="en-US"/>
              <a:pPr>
                <a:defRPr/>
              </a:pPr>
              <a:t>‹#›</a:t>
            </a:fld>
            <a:endParaRPr lang="en-US">
              <a:solidFill>
                <a:srgbClr val="6600CC"/>
              </a:solidFill>
            </a:endParaRPr>
          </a:p>
        </p:txBody>
      </p:sp>
    </p:spTree>
    <p:extLst>
      <p:ext uri="{BB962C8B-B14F-4D97-AF65-F5344CB8AC3E}">
        <p14:creationId xmlns:p14="http://schemas.microsoft.com/office/powerpoint/2010/main" val="208364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304800" y="5943600"/>
            <a:ext cx="8764588" cy="669925"/>
            <a:chOff x="192" y="3649"/>
            <a:chExt cx="5521" cy="517"/>
          </a:xfrm>
        </p:grpSpPr>
        <p:sp>
          <p:nvSpPr>
            <p:cNvPr id="1032" name="Rectangle 2"/>
            <p:cNvSpPr>
              <a:spLocks noChangeArrowheads="1"/>
            </p:cNvSpPr>
            <p:nvPr/>
          </p:nvSpPr>
          <p:spPr bwMode="auto">
            <a:xfrm>
              <a:off x="192" y="3756"/>
              <a:ext cx="5517" cy="332"/>
            </a:xfrm>
            <a:prstGeom prst="rect">
              <a:avLst/>
            </a:prstGeom>
            <a:gradFill rotWithShape="0">
              <a:gsLst>
                <a:gs pos="0">
                  <a:srgbClr val="CCCCCC"/>
                </a:gs>
                <a:gs pos="50000">
                  <a:srgbClr val="FFFFFF"/>
                </a:gs>
                <a:gs pos="100000">
                  <a:srgbClr val="CCCCCC"/>
                </a:gs>
              </a:gsLst>
              <a:lin ang="2700000" scaled="1"/>
            </a:gradFill>
            <a:ln>
              <a:noFill/>
            </a:ln>
            <a:effectLst>
              <a:outerShdw dist="53882" dir="18900000" algn="ctr" rotWithShape="0">
                <a:srgbClr val="00000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3" name="Group 13"/>
            <p:cNvGrpSpPr>
              <a:grpSpLocks/>
            </p:cNvGrpSpPr>
            <p:nvPr/>
          </p:nvGrpSpPr>
          <p:grpSpPr bwMode="auto">
            <a:xfrm>
              <a:off x="192" y="3649"/>
              <a:ext cx="5521" cy="517"/>
              <a:chOff x="192" y="3649"/>
              <a:chExt cx="5521" cy="517"/>
            </a:xfrm>
          </p:grpSpPr>
          <p:grpSp>
            <p:nvGrpSpPr>
              <p:cNvPr id="1034" name="Group 9"/>
              <p:cNvGrpSpPr>
                <a:grpSpLocks/>
              </p:cNvGrpSpPr>
              <p:nvPr/>
            </p:nvGrpSpPr>
            <p:grpSpPr bwMode="auto">
              <a:xfrm>
                <a:off x="192" y="3753"/>
                <a:ext cx="5521" cy="335"/>
                <a:chOff x="192" y="3753"/>
                <a:chExt cx="5521" cy="335"/>
              </a:xfrm>
            </p:grpSpPr>
            <p:sp>
              <p:nvSpPr>
                <p:cNvPr id="1038" name="Freeform 3"/>
                <p:cNvSpPr>
                  <a:spLocks/>
                </p:cNvSpPr>
                <p:nvPr/>
              </p:nvSpPr>
              <p:spPr bwMode="auto">
                <a:xfrm>
                  <a:off x="192" y="3753"/>
                  <a:ext cx="5521" cy="99"/>
                </a:xfrm>
                <a:custGeom>
                  <a:avLst/>
                  <a:gdLst>
                    <a:gd name="T0" fmla="*/ 0 w 5521"/>
                    <a:gd name="T1" fmla="*/ 98 h 100"/>
                    <a:gd name="T2" fmla="*/ 0 w 5521"/>
                    <a:gd name="T3" fmla="*/ 0 h 100"/>
                    <a:gd name="T4" fmla="*/ 5520 w 5521"/>
                    <a:gd name="T5" fmla="*/ 0 h 100"/>
                    <a:gd name="T6" fmla="*/ 0 60000 65536"/>
                    <a:gd name="T7" fmla="*/ 0 60000 65536"/>
                    <a:gd name="T8" fmla="*/ 0 60000 65536"/>
                  </a:gdLst>
                  <a:ahLst/>
                  <a:cxnLst>
                    <a:cxn ang="T6">
                      <a:pos x="T0" y="T1"/>
                    </a:cxn>
                    <a:cxn ang="T7">
                      <a:pos x="T2" y="T3"/>
                    </a:cxn>
                    <a:cxn ang="T8">
                      <a:pos x="T4" y="T5"/>
                    </a:cxn>
                  </a:cxnLst>
                  <a:rect l="0" t="0" r="r" b="b"/>
                  <a:pathLst>
                    <a:path w="5521" h="100">
                      <a:moveTo>
                        <a:pt x="0" y="99"/>
                      </a:moveTo>
                      <a:lnTo>
                        <a:pt x="0" y="0"/>
                      </a:lnTo>
                      <a:lnTo>
                        <a:pt x="5520"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Freeform 4"/>
                <p:cNvSpPr>
                  <a:spLocks/>
                </p:cNvSpPr>
                <p:nvPr/>
              </p:nvSpPr>
              <p:spPr bwMode="auto">
                <a:xfrm>
                  <a:off x="192" y="3867"/>
                  <a:ext cx="5521" cy="99"/>
                </a:xfrm>
                <a:custGeom>
                  <a:avLst/>
                  <a:gdLst>
                    <a:gd name="T0" fmla="*/ 0 w 5521"/>
                    <a:gd name="T1" fmla="*/ 98 h 100"/>
                    <a:gd name="T2" fmla="*/ 0 w 5521"/>
                    <a:gd name="T3" fmla="*/ 0 h 100"/>
                    <a:gd name="T4" fmla="*/ 5520 w 5521"/>
                    <a:gd name="T5" fmla="*/ 0 h 100"/>
                    <a:gd name="T6" fmla="*/ 0 60000 65536"/>
                    <a:gd name="T7" fmla="*/ 0 60000 65536"/>
                    <a:gd name="T8" fmla="*/ 0 60000 65536"/>
                  </a:gdLst>
                  <a:ahLst/>
                  <a:cxnLst>
                    <a:cxn ang="T6">
                      <a:pos x="T0" y="T1"/>
                    </a:cxn>
                    <a:cxn ang="T7">
                      <a:pos x="T2" y="T3"/>
                    </a:cxn>
                    <a:cxn ang="T8">
                      <a:pos x="T4" y="T5"/>
                    </a:cxn>
                  </a:cxnLst>
                  <a:rect l="0" t="0" r="r" b="b"/>
                  <a:pathLst>
                    <a:path w="5521" h="100">
                      <a:moveTo>
                        <a:pt x="0" y="99"/>
                      </a:moveTo>
                      <a:lnTo>
                        <a:pt x="0" y="0"/>
                      </a:lnTo>
                      <a:lnTo>
                        <a:pt x="5520"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5"/>
                <p:cNvSpPr>
                  <a:spLocks/>
                </p:cNvSpPr>
                <p:nvPr/>
              </p:nvSpPr>
              <p:spPr bwMode="auto">
                <a:xfrm>
                  <a:off x="192" y="3981"/>
                  <a:ext cx="5521" cy="98"/>
                </a:xfrm>
                <a:custGeom>
                  <a:avLst/>
                  <a:gdLst>
                    <a:gd name="T0" fmla="*/ 0 w 5521"/>
                    <a:gd name="T1" fmla="*/ 97 h 100"/>
                    <a:gd name="T2" fmla="*/ 0 w 5521"/>
                    <a:gd name="T3" fmla="*/ 0 h 100"/>
                    <a:gd name="T4" fmla="*/ 5520 w 5521"/>
                    <a:gd name="T5" fmla="*/ 0 h 100"/>
                    <a:gd name="T6" fmla="*/ 0 60000 65536"/>
                    <a:gd name="T7" fmla="*/ 0 60000 65536"/>
                    <a:gd name="T8" fmla="*/ 0 60000 65536"/>
                  </a:gdLst>
                  <a:ahLst/>
                  <a:cxnLst>
                    <a:cxn ang="T6">
                      <a:pos x="T0" y="T1"/>
                    </a:cxn>
                    <a:cxn ang="T7">
                      <a:pos x="T2" y="T3"/>
                    </a:cxn>
                    <a:cxn ang="T8">
                      <a:pos x="T4" y="T5"/>
                    </a:cxn>
                  </a:cxnLst>
                  <a:rect l="0" t="0" r="r" b="b"/>
                  <a:pathLst>
                    <a:path w="5521" h="100">
                      <a:moveTo>
                        <a:pt x="0" y="99"/>
                      </a:moveTo>
                      <a:lnTo>
                        <a:pt x="0" y="0"/>
                      </a:lnTo>
                      <a:lnTo>
                        <a:pt x="5520" y="0"/>
                      </a:lnTo>
                    </a:path>
                  </a:pathLst>
                </a:custGeom>
                <a:noFill/>
                <a:ln w="12700" cap="rnd" cmpd="sng">
                  <a:solidFill>
                    <a:srgbClr val="E8E8E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1" name="Freeform 6"/>
                <p:cNvSpPr>
                  <a:spLocks/>
                </p:cNvSpPr>
                <p:nvPr/>
              </p:nvSpPr>
              <p:spPr bwMode="auto">
                <a:xfrm>
                  <a:off x="192" y="3760"/>
                  <a:ext cx="5521" cy="98"/>
                </a:xfrm>
                <a:custGeom>
                  <a:avLst/>
                  <a:gdLst>
                    <a:gd name="T0" fmla="*/ 5520 w 5521"/>
                    <a:gd name="T1" fmla="*/ 0 h 100"/>
                    <a:gd name="T2" fmla="*/ 5520 w 5521"/>
                    <a:gd name="T3" fmla="*/ 97 h 100"/>
                    <a:gd name="T4" fmla="*/ 0 w 5521"/>
                    <a:gd name="T5" fmla="*/ 97 h 100"/>
                    <a:gd name="T6" fmla="*/ 0 60000 65536"/>
                    <a:gd name="T7" fmla="*/ 0 60000 65536"/>
                    <a:gd name="T8" fmla="*/ 0 60000 65536"/>
                  </a:gdLst>
                  <a:ahLst/>
                  <a:cxnLst>
                    <a:cxn ang="T6">
                      <a:pos x="T0" y="T1"/>
                    </a:cxn>
                    <a:cxn ang="T7">
                      <a:pos x="T2" y="T3"/>
                    </a:cxn>
                    <a:cxn ang="T8">
                      <a:pos x="T4" y="T5"/>
                    </a:cxn>
                  </a:cxnLst>
                  <a:rect l="0" t="0" r="r" b="b"/>
                  <a:pathLst>
                    <a:path w="5521" h="100">
                      <a:moveTo>
                        <a:pt x="5520" y="0"/>
                      </a:moveTo>
                      <a:lnTo>
                        <a:pt x="5520" y="99"/>
                      </a:lnTo>
                      <a:lnTo>
                        <a:pt x="0" y="99"/>
                      </a:lnTo>
                    </a:path>
                  </a:pathLst>
                </a:custGeom>
                <a:noFill/>
                <a:ln w="12700" cap="rnd" cmpd="sng">
                  <a:solidFill>
                    <a:srgbClr val="67676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2" name="Freeform 7"/>
                <p:cNvSpPr>
                  <a:spLocks/>
                </p:cNvSpPr>
                <p:nvPr/>
              </p:nvSpPr>
              <p:spPr bwMode="auto">
                <a:xfrm>
                  <a:off x="192" y="3874"/>
                  <a:ext cx="5521" cy="97"/>
                </a:xfrm>
                <a:custGeom>
                  <a:avLst/>
                  <a:gdLst>
                    <a:gd name="T0" fmla="*/ 5520 w 5521"/>
                    <a:gd name="T1" fmla="*/ 0 h 100"/>
                    <a:gd name="T2" fmla="*/ 5520 w 5521"/>
                    <a:gd name="T3" fmla="*/ 96 h 100"/>
                    <a:gd name="T4" fmla="*/ 0 w 5521"/>
                    <a:gd name="T5" fmla="*/ 96 h 100"/>
                    <a:gd name="T6" fmla="*/ 0 60000 65536"/>
                    <a:gd name="T7" fmla="*/ 0 60000 65536"/>
                    <a:gd name="T8" fmla="*/ 0 60000 65536"/>
                  </a:gdLst>
                  <a:ahLst/>
                  <a:cxnLst>
                    <a:cxn ang="T6">
                      <a:pos x="T0" y="T1"/>
                    </a:cxn>
                    <a:cxn ang="T7">
                      <a:pos x="T2" y="T3"/>
                    </a:cxn>
                    <a:cxn ang="T8">
                      <a:pos x="T4" y="T5"/>
                    </a:cxn>
                  </a:cxnLst>
                  <a:rect l="0" t="0" r="r" b="b"/>
                  <a:pathLst>
                    <a:path w="5521" h="100">
                      <a:moveTo>
                        <a:pt x="5520" y="0"/>
                      </a:moveTo>
                      <a:lnTo>
                        <a:pt x="5520" y="99"/>
                      </a:lnTo>
                      <a:lnTo>
                        <a:pt x="0" y="99"/>
                      </a:lnTo>
                    </a:path>
                  </a:pathLst>
                </a:custGeom>
                <a:noFill/>
                <a:ln w="12700" cap="rnd" cmpd="sng">
                  <a:solidFill>
                    <a:srgbClr val="47474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Freeform 8"/>
                <p:cNvSpPr>
                  <a:spLocks/>
                </p:cNvSpPr>
                <p:nvPr/>
              </p:nvSpPr>
              <p:spPr bwMode="auto">
                <a:xfrm>
                  <a:off x="192" y="3988"/>
                  <a:ext cx="5521" cy="97"/>
                </a:xfrm>
                <a:custGeom>
                  <a:avLst/>
                  <a:gdLst>
                    <a:gd name="T0" fmla="*/ 5520 w 5521"/>
                    <a:gd name="T1" fmla="*/ 0 h 100"/>
                    <a:gd name="T2" fmla="*/ 5520 w 5521"/>
                    <a:gd name="T3" fmla="*/ 96 h 100"/>
                    <a:gd name="T4" fmla="*/ 0 w 5521"/>
                    <a:gd name="T5" fmla="*/ 96 h 100"/>
                    <a:gd name="T6" fmla="*/ 0 60000 65536"/>
                    <a:gd name="T7" fmla="*/ 0 60000 65536"/>
                    <a:gd name="T8" fmla="*/ 0 60000 65536"/>
                  </a:gdLst>
                  <a:ahLst/>
                  <a:cxnLst>
                    <a:cxn ang="T6">
                      <a:pos x="T0" y="T1"/>
                    </a:cxn>
                    <a:cxn ang="T7">
                      <a:pos x="T2" y="T3"/>
                    </a:cxn>
                    <a:cxn ang="T8">
                      <a:pos x="T4" y="T5"/>
                    </a:cxn>
                  </a:cxnLst>
                  <a:rect l="0" t="0" r="r" b="b"/>
                  <a:pathLst>
                    <a:path w="5521" h="100">
                      <a:moveTo>
                        <a:pt x="5520" y="0"/>
                      </a:moveTo>
                      <a:lnTo>
                        <a:pt x="5520" y="99"/>
                      </a:lnTo>
                      <a:lnTo>
                        <a:pt x="0" y="99"/>
                      </a:lnTo>
                    </a:path>
                  </a:pathLst>
                </a:custGeom>
                <a:noFill/>
                <a:ln w="12700" cap="rnd" cmpd="sng">
                  <a:solidFill>
                    <a:srgbClr val="3333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5" name="Group 12"/>
              <p:cNvGrpSpPr>
                <a:grpSpLocks/>
              </p:cNvGrpSpPr>
              <p:nvPr/>
            </p:nvGrpSpPr>
            <p:grpSpPr bwMode="auto">
              <a:xfrm>
                <a:off x="5153" y="3649"/>
                <a:ext cx="388" cy="517"/>
                <a:chOff x="5153" y="3649"/>
                <a:chExt cx="388" cy="517"/>
              </a:xfrm>
            </p:grpSpPr>
            <p:sp>
              <p:nvSpPr>
                <p:cNvPr id="1036" name="Rectangle 10"/>
                <p:cNvSpPr>
                  <a:spLocks noChangeArrowheads="1"/>
                </p:cNvSpPr>
                <p:nvPr/>
              </p:nvSpPr>
              <p:spPr bwMode="auto">
                <a:xfrm>
                  <a:off x="5153" y="3649"/>
                  <a:ext cx="388" cy="517"/>
                </a:xfrm>
                <a:prstGeom prst="rect">
                  <a:avLst/>
                </a:prstGeom>
                <a:gradFill rotWithShape="0">
                  <a:gsLst>
                    <a:gs pos="0">
                      <a:srgbClr val="CCCCCC"/>
                    </a:gs>
                    <a:gs pos="50000">
                      <a:srgbClr val="FFFFFF"/>
                    </a:gs>
                    <a:gs pos="100000">
                      <a:srgbClr val="CCCCCC"/>
                    </a:gs>
                  </a:gsLst>
                  <a:lin ang="5400000" scaled="1"/>
                </a:gradFill>
                <a:ln w="12700">
                  <a:solidFill>
                    <a:srgbClr val="DADADA"/>
                  </a:solidFill>
                  <a:miter lim="800000"/>
                  <a:headEnd/>
                  <a:tailEnd/>
                </a:ln>
                <a:effectLst>
                  <a:outerShdw dist="35921" dir="18900000" algn="ctr" rotWithShape="0">
                    <a:srgbClr val="000000"/>
                  </a:outerShdw>
                </a:effectLst>
              </p:spPr>
              <p:txBody>
                <a:bodyPr wrap="none" anchor="ctr"/>
                <a:lstStyle/>
                <a:p>
                  <a:endParaRPr lang="en-US"/>
                </a:p>
              </p:txBody>
            </p:sp>
            <p:sp>
              <p:nvSpPr>
                <p:cNvPr id="1037" name="Rectangle 11"/>
                <p:cNvSpPr>
                  <a:spLocks noChangeArrowheads="1"/>
                </p:cNvSpPr>
                <p:nvPr/>
              </p:nvSpPr>
              <p:spPr bwMode="auto">
                <a:xfrm>
                  <a:off x="5177" y="3707"/>
                  <a:ext cx="34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grpSp>
      <p:sp>
        <p:nvSpPr>
          <p:cNvPr id="1039" name="Rectangle 15"/>
          <p:cNvSpPr>
            <a:spLocks noGrp="1" noChangeArrowheads="1"/>
          </p:cNvSpPr>
          <p:nvPr>
            <p:ph type="title"/>
          </p:nvPr>
        </p:nvSpPr>
        <p:spPr bwMode="auto">
          <a:xfrm>
            <a:off x="685800" y="228600"/>
            <a:ext cx="7772400" cy="9144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6"/>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7"/>
          <p:cNvSpPr>
            <a:spLocks noChangeArrowheads="1"/>
          </p:cNvSpPr>
          <p:nvPr/>
        </p:nvSpPr>
        <p:spPr bwMode="auto">
          <a:xfrm>
            <a:off x="1588" y="6554788"/>
            <a:ext cx="1901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400" i="1">
                <a:solidFill>
                  <a:schemeClr val="tx1"/>
                </a:solidFill>
              </a:rPr>
              <a:t>    McGraw-Hill/Irwin</a:t>
            </a:r>
          </a:p>
        </p:txBody>
      </p:sp>
      <p:sp>
        <p:nvSpPr>
          <p:cNvPr id="1030" name="Rectangle 18"/>
          <p:cNvSpPr>
            <a:spLocks noChangeArrowheads="1"/>
          </p:cNvSpPr>
          <p:nvPr/>
        </p:nvSpPr>
        <p:spPr bwMode="auto">
          <a:xfrm>
            <a:off x="5410200" y="6553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a:spcBef>
                <a:spcPct val="50000"/>
              </a:spcBef>
              <a:buFontTx/>
              <a:buChar char="©"/>
            </a:pPr>
            <a:r>
              <a:rPr lang="en-US" sz="1200" i="1">
                <a:solidFill>
                  <a:schemeClr val="tx1"/>
                </a:solidFill>
                <a:latin typeface="Book Antiqua" pitchFamily="18" charset="0"/>
              </a:rPr>
              <a:t>  </a:t>
            </a:r>
            <a:r>
              <a:rPr lang="en-US" sz="1400" i="1">
                <a:solidFill>
                  <a:schemeClr val="tx1"/>
                </a:solidFill>
                <a:latin typeface="Times New Roman" pitchFamily="18" charset="0"/>
              </a:rPr>
              <a:t>The McGraw-Hill Companies, Inc., 2015</a:t>
            </a:r>
          </a:p>
        </p:txBody>
      </p:sp>
      <p:sp>
        <p:nvSpPr>
          <p:cNvPr id="1043" name="Rectangle 19"/>
          <p:cNvSpPr>
            <a:spLocks noGrp="1" noChangeArrowheads="1"/>
          </p:cNvSpPr>
          <p:nvPr>
            <p:ph type="sldNum" sz="quarter" idx="4"/>
          </p:nvPr>
        </p:nvSpPr>
        <p:spPr bwMode="auto">
          <a:xfrm>
            <a:off x="0" y="0"/>
            <a:ext cx="990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tx1"/>
                </a:solidFill>
              </a:defRPr>
            </a:lvl1pPr>
          </a:lstStyle>
          <a:p>
            <a:pPr>
              <a:defRPr/>
            </a:pPr>
            <a:r>
              <a:rPr lang="en-US"/>
              <a:t>9- </a:t>
            </a:r>
            <a:fld id="{D19C189B-7D55-47DE-9091-A5E9AB54A8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hf hdr="0" ftr="0" dt="0"/>
  <p:txStyles>
    <p:titleStyle>
      <a:lvl1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w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9.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9.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9.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1.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31.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3.emf"/><Relationship Id="rId5" Type="http://schemas.openxmlformats.org/officeDocument/2006/relationships/oleObject" Target="../embeddings/Microsoft_Excel_97-2003_Worksheet2.xls"/><Relationship Id="rId10" Type="http://schemas.openxmlformats.org/officeDocument/2006/relationships/image" Target="../media/image15.wmf"/><Relationship Id="rId4" Type="http://schemas.openxmlformats.org/officeDocument/2006/relationships/oleObject" Target="../embeddings/oleObject21.bin"/><Relationship Id="rId9" Type="http://schemas.openxmlformats.org/officeDocument/2006/relationships/image" Target="../media/image1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3" Type="http://schemas.openxmlformats.org/officeDocument/2006/relationships/notesSlide" Target="../notesSlides/notesSlide33.xml"/><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16.emf"/><Relationship Id="rId5" Type="http://schemas.openxmlformats.org/officeDocument/2006/relationships/oleObject" Target="../embeddings/Microsoft_Excel_97-2003_Worksheet4.xls"/><Relationship Id="rId4" Type="http://schemas.openxmlformats.org/officeDocument/2006/relationships/oleObject" Target="../embeddings/oleObject23.bin"/><Relationship Id="rId9"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18.w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9.w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20.emf"/><Relationship Id="rId5" Type="http://schemas.openxmlformats.org/officeDocument/2006/relationships/oleObject" Target="../embeddings/Microsoft_Excel_97-2003_Worksheet6.xls"/><Relationship Id="rId4"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21.emf"/><Relationship Id="rId5" Type="http://schemas.openxmlformats.org/officeDocument/2006/relationships/oleObject" Target="../embeddings/Microsoft_Excel_97-2003_Worksheet7.xls"/><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22.emf"/><Relationship Id="rId5" Type="http://schemas.openxmlformats.org/officeDocument/2006/relationships/oleObject" Target="../embeddings/Microsoft_Excel_97-2003_Worksheet8.xls"/><Relationship Id="rId4"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23.wmf"/><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4.wmf"/><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6.w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6.wmf"/><Relationship Id="rId4" Type="http://schemas.openxmlformats.org/officeDocument/2006/relationships/oleObject" Target="../embeddings/oleObject3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7.wmf"/><Relationship Id="rId4" Type="http://schemas.openxmlformats.org/officeDocument/2006/relationships/oleObject" Target="../embeddings/oleObject3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7.wmf"/><Relationship Id="rId4" Type="http://schemas.openxmlformats.org/officeDocument/2006/relationships/oleObject" Target="../embeddings/oleObject3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7.wmf"/><Relationship Id="rId4" Type="http://schemas.openxmlformats.org/officeDocument/2006/relationships/oleObject" Target="../embeddings/oleObject3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28.wmf"/><Relationship Id="rId4" Type="http://schemas.openxmlformats.org/officeDocument/2006/relationships/oleObject" Target="../embeddings/oleObject3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35.vml"/><Relationship Id="rId5" Type="http://schemas.openxmlformats.org/officeDocument/2006/relationships/image" Target="../media/image28.wmf"/><Relationship Id="rId4"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image" Target="../media/image28.wmf"/><Relationship Id="rId4" Type="http://schemas.openxmlformats.org/officeDocument/2006/relationships/oleObject" Target="../embeddings/oleObject39.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3" Type="http://schemas.openxmlformats.org/officeDocument/2006/relationships/notesSlide" Target="../notesSlides/notesSlide67.xml"/><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29.emf"/><Relationship Id="rId5" Type="http://schemas.openxmlformats.org/officeDocument/2006/relationships/oleObject" Target="../embeddings/Microsoft_Excel_97-2003_Worksheet9.xls"/><Relationship Id="rId4" Type="http://schemas.openxmlformats.org/officeDocument/2006/relationships/oleObject" Target="../embeddings/oleObject40.bin"/><Relationship Id="rId9" Type="http://schemas.openxmlformats.org/officeDocument/2006/relationships/image" Target="../media/image30.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vmlDrawing" Target="../drawings/vmlDrawing38.vml"/><Relationship Id="rId5" Type="http://schemas.openxmlformats.org/officeDocument/2006/relationships/image" Target="../media/image31.wmf"/><Relationship Id="rId4" Type="http://schemas.openxmlformats.org/officeDocument/2006/relationships/oleObject" Target="../embeddings/oleObject42.bin"/></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32.wmf"/><Relationship Id="rId4" Type="http://schemas.openxmlformats.org/officeDocument/2006/relationships/oleObject" Target="../embeddings/oleObject4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73.xml"/><Relationship Id="rId7" Type="http://schemas.openxmlformats.org/officeDocument/2006/relationships/image" Target="../media/image34.emf"/><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Microsoft_Excel_97-2003_Worksheet11.xls"/><Relationship Id="rId5" Type="http://schemas.openxmlformats.org/officeDocument/2006/relationships/oleObject" Target="../embeddings/oleObject44.bin"/><Relationship Id="rId10" Type="http://schemas.openxmlformats.org/officeDocument/2006/relationships/image" Target="../media/image35.emf"/><Relationship Id="rId4" Type="http://schemas.openxmlformats.org/officeDocument/2006/relationships/image" Target="../media/image33.wmf"/><Relationship Id="rId9" Type="http://schemas.openxmlformats.org/officeDocument/2006/relationships/oleObject" Target="../embeddings/Microsoft_Excel_97-2003_Worksheet12.xls"/></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36.emf"/><Relationship Id="rId4" Type="http://schemas.openxmlformats.org/officeDocument/2006/relationships/oleObject" Target="../embeddings/oleObject46.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37.wmf"/><Relationship Id="rId4" Type="http://schemas.openxmlformats.org/officeDocument/2006/relationships/oleObject" Target="../embeddings/oleObject4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38.emf"/><Relationship Id="rId5" Type="http://schemas.openxmlformats.org/officeDocument/2006/relationships/oleObject" Target="../embeddings/Microsoft_Excel_97-2003_Worksheet13.xls"/><Relationship Id="rId4" Type="http://schemas.openxmlformats.org/officeDocument/2006/relationships/oleObject" Target="../embeddings/oleObject4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39.wmf"/><Relationship Id="rId5" Type="http://schemas.openxmlformats.org/officeDocument/2006/relationships/oleObject" Target="../embeddings/oleObject49.bin"/><Relationship Id="rId4" Type="http://schemas.openxmlformats.org/officeDocument/2006/relationships/audio" Target="../media/audio1.wav"/></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40.wmf"/><Relationship Id="rId4"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52.bin"/><Relationship Id="rId5" Type="http://schemas.openxmlformats.org/officeDocument/2006/relationships/image" Target="../media/image41.emf"/><Relationship Id="rId4" Type="http://schemas.openxmlformats.org/officeDocument/2006/relationships/oleObject" Target="../embeddings/oleObject5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43.wmf"/><Relationship Id="rId4" Type="http://schemas.openxmlformats.org/officeDocument/2006/relationships/oleObject" Target="../embeddings/oleObject5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wmf"/><Relationship Id="rId4"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44.wmf"/><Relationship Id="rId4" Type="http://schemas.openxmlformats.org/officeDocument/2006/relationships/oleObject" Target="../embeddings/oleObject54.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vmlDrawing" Target="../drawings/vmlDrawing49.vml"/><Relationship Id="rId5" Type="http://schemas.openxmlformats.org/officeDocument/2006/relationships/image" Target="../media/image45.wmf"/><Relationship Id="rId4" Type="http://schemas.openxmlformats.org/officeDocument/2006/relationships/oleObject" Target="../embeddings/oleObject55.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46.wmf"/><Relationship Id="rId4" Type="http://schemas.openxmlformats.org/officeDocument/2006/relationships/oleObject" Target="../embeddings/oleObject56.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39.wmf"/><Relationship Id="rId5" Type="http://schemas.openxmlformats.org/officeDocument/2006/relationships/oleObject" Target="../embeddings/oleObject57.bin"/><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3DA22094-E193-4004-A66D-600C43C779D8}" type="slidenum">
              <a:rPr lang="en-US" sz="1600" smtClean="0">
                <a:solidFill>
                  <a:schemeClr val="tx1"/>
                </a:solidFill>
              </a:rPr>
              <a:pPr/>
              <a:t>1</a:t>
            </a:fld>
            <a:endParaRPr lang="en-US" sz="1600" smtClean="0"/>
          </a:p>
        </p:txBody>
      </p:sp>
      <p:sp>
        <p:nvSpPr>
          <p:cNvPr id="356354" name="Rectangle 2"/>
          <p:cNvSpPr>
            <a:spLocks noGrp="1" noChangeArrowheads="1"/>
          </p:cNvSpPr>
          <p:nvPr>
            <p:ph type="ctrTitle"/>
          </p:nvPr>
        </p:nvSpPr>
        <p:spPr>
          <a:xfrm>
            <a:off x="685800" y="2130425"/>
            <a:ext cx="7772400" cy="765175"/>
          </a:xfrm>
        </p:spPr>
        <p:txBody>
          <a:bodyPr/>
          <a:lstStyle/>
          <a:p>
            <a:pPr algn="l">
              <a:defRPr/>
            </a:pPr>
            <a:r>
              <a:rPr lang="en-US" dirty="0" smtClean="0"/>
              <a:t>Chapter Eight	</a:t>
            </a:r>
          </a:p>
        </p:txBody>
      </p:sp>
      <p:sp>
        <p:nvSpPr>
          <p:cNvPr id="16388" name="Rectangle 3"/>
          <p:cNvSpPr>
            <a:spLocks noGrp="1" noChangeArrowheads="1"/>
          </p:cNvSpPr>
          <p:nvPr>
            <p:ph type="subTitle" idx="1"/>
          </p:nvPr>
        </p:nvSpPr>
        <p:spPr>
          <a:xfrm>
            <a:off x="914400" y="3657600"/>
            <a:ext cx="6019800" cy="1752600"/>
          </a:xfrm>
        </p:spPr>
        <p:txBody>
          <a:bodyPr/>
          <a:lstStyle/>
          <a:p>
            <a:pPr>
              <a:lnSpc>
                <a:spcPct val="90000"/>
              </a:lnSpc>
            </a:pPr>
            <a:r>
              <a:rPr lang="en-US" sz="3600" b="1" smtClean="0">
                <a:latin typeface="Bookman Old Style" pitchFamily="18" charset="0"/>
              </a:rPr>
              <a:t>Accounting for Long-Term Operational Assets</a:t>
            </a: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3280F87-2F59-4FEF-927B-E59950390767}" type="slidenum">
              <a:rPr lang="en-US" sz="1600" smtClean="0">
                <a:solidFill>
                  <a:schemeClr val="tx1"/>
                </a:solidFill>
              </a:rPr>
              <a:pPr/>
              <a:t>10</a:t>
            </a:fld>
            <a:endParaRPr lang="en-US" sz="1600" smtClean="0"/>
          </a:p>
        </p:txBody>
      </p:sp>
      <p:sp>
        <p:nvSpPr>
          <p:cNvPr id="256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4"/>
          <p:cNvSpPr>
            <a:spLocks noGrp="1" noChangeArrowheads="1"/>
          </p:cNvSpPr>
          <p:nvPr>
            <p:ph type="title"/>
          </p:nvPr>
        </p:nvSpPr>
        <p:spPr/>
        <p:txBody>
          <a:bodyPr/>
          <a:lstStyle/>
          <a:p>
            <a:pPr>
              <a:defRPr/>
            </a:pPr>
            <a:r>
              <a:rPr lang="en-US" sz="4000" smtClean="0"/>
              <a:t>Basket Purchases of Assets </a:t>
            </a:r>
          </a:p>
        </p:txBody>
      </p:sp>
      <p:sp>
        <p:nvSpPr>
          <p:cNvPr id="25606" name="Rectangle 5"/>
          <p:cNvSpPr>
            <a:spLocks noChangeArrowheads="1"/>
          </p:cNvSpPr>
          <p:nvPr/>
        </p:nvSpPr>
        <p:spPr bwMode="auto">
          <a:xfrm>
            <a:off x="977900" y="1235075"/>
            <a:ext cx="65817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sng">
                <a:solidFill>
                  <a:schemeClr val="tx1"/>
                </a:solidFill>
              </a:rPr>
              <a:t>Fair Market Values:</a:t>
            </a:r>
          </a:p>
          <a:p>
            <a:endParaRPr lang="en-US" sz="2800" b="0">
              <a:solidFill>
                <a:schemeClr val="tx1"/>
              </a:solidFill>
            </a:endParaRPr>
          </a:p>
          <a:p>
            <a:r>
              <a:rPr lang="en-US" sz="2800" b="0">
                <a:solidFill>
                  <a:schemeClr val="tx1"/>
                </a:solidFill>
              </a:rPr>
              <a:t>Building				$ 90,000</a:t>
            </a:r>
          </a:p>
          <a:p>
            <a:r>
              <a:rPr lang="en-US" sz="2800" b="0">
                <a:solidFill>
                  <a:schemeClr val="tx1"/>
                </a:solidFill>
              </a:rPr>
              <a:t>Land					$ 30,000</a:t>
            </a:r>
          </a:p>
          <a:p>
            <a:endParaRPr lang="en-US" b="0">
              <a:solidFill>
                <a:schemeClr val="tx1"/>
              </a:solidFill>
            </a:endParaRPr>
          </a:p>
          <a:p>
            <a:r>
              <a:rPr lang="en-US" sz="2800" b="0">
                <a:solidFill>
                  <a:schemeClr val="tx1"/>
                </a:solidFill>
              </a:rPr>
              <a:t>Total market value		$120,000</a:t>
            </a:r>
          </a:p>
          <a:p>
            <a:endParaRPr lang="en-US" sz="2800" b="0">
              <a:solidFill>
                <a:schemeClr val="tx1"/>
              </a:solidFill>
            </a:endParaRPr>
          </a:p>
          <a:p>
            <a:r>
              <a:rPr lang="en-US" sz="2800" b="0" u="sng">
                <a:solidFill>
                  <a:schemeClr val="tx1"/>
                </a:solidFill>
              </a:rPr>
              <a:t>Allocation of cost:</a:t>
            </a:r>
          </a:p>
          <a:p>
            <a:endParaRPr lang="en-US" sz="2800" b="0">
              <a:solidFill>
                <a:schemeClr val="tx1"/>
              </a:solidFill>
            </a:endParaRPr>
          </a:p>
          <a:p>
            <a:r>
              <a:rPr lang="en-US" sz="2800" b="0">
                <a:solidFill>
                  <a:schemeClr val="tx1"/>
                </a:solidFill>
              </a:rPr>
              <a:t>Building		*  $100,000 =		</a:t>
            </a:r>
          </a:p>
          <a:p>
            <a:r>
              <a:rPr lang="en-US" sz="2800" b="0">
                <a:solidFill>
                  <a:schemeClr val="tx1"/>
                </a:solidFill>
              </a:rPr>
              <a:t>Land			*  $100,000 =	 	</a:t>
            </a:r>
          </a:p>
        </p:txBody>
      </p:sp>
      <p:sp>
        <p:nvSpPr>
          <p:cNvPr id="25607" name="Line 6"/>
          <p:cNvSpPr>
            <a:spLocks noChangeShapeType="1"/>
          </p:cNvSpPr>
          <p:nvPr/>
        </p:nvSpPr>
        <p:spPr bwMode="auto">
          <a:xfrm>
            <a:off x="5568950" y="29718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7"/>
          <p:cNvSpPr>
            <a:spLocks noChangeShapeType="1"/>
          </p:cNvSpPr>
          <p:nvPr/>
        </p:nvSpPr>
        <p:spPr bwMode="auto">
          <a:xfrm>
            <a:off x="5568950" y="36576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8"/>
          <p:cNvSpPr>
            <a:spLocks noChangeShapeType="1"/>
          </p:cNvSpPr>
          <p:nvPr/>
        </p:nvSpPr>
        <p:spPr bwMode="auto">
          <a:xfrm>
            <a:off x="5568950" y="38100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9"/>
          <p:cNvSpPr>
            <a:spLocks noChangeShapeType="1"/>
          </p:cNvSpPr>
          <p:nvPr/>
        </p:nvSpPr>
        <p:spPr bwMode="auto">
          <a:xfrm>
            <a:off x="311150" y="39624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1" name="TextBox 10"/>
          <p:cNvSpPr txBox="1">
            <a:spLocks noChangeArrowheads="1"/>
          </p:cNvSpPr>
          <p:nvPr/>
        </p:nvSpPr>
        <p:spPr bwMode="auto">
          <a:xfrm>
            <a:off x="5334000" y="12192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400">
                <a:solidFill>
                  <a:schemeClr val="tx1"/>
                </a:solidFill>
              </a:rPr>
              <a:t>Appraised </a:t>
            </a:r>
          </a:p>
          <a:p>
            <a:pPr algn="ctr"/>
            <a:r>
              <a:rPr lang="en-US" sz="2400" u="sng">
                <a:solidFill>
                  <a:schemeClr val="tx1"/>
                </a:solidFill>
              </a:rPr>
              <a:t>Values</a:t>
            </a:r>
          </a:p>
        </p:txBody>
      </p:sp>
      <p:sp>
        <p:nvSpPr>
          <p:cNvPr id="25612" name="TextBox 11"/>
          <p:cNvSpPr txBox="1">
            <a:spLocks noChangeArrowheads="1"/>
          </p:cNvSpPr>
          <p:nvPr/>
        </p:nvSpPr>
        <p:spPr bwMode="auto">
          <a:xfrm>
            <a:off x="4038600" y="4572000"/>
            <a:ext cx="198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8A064BF9-2284-430E-AF7E-E72B8139ECC1}" type="slidenum">
              <a:rPr lang="en-US" sz="1600" smtClean="0">
                <a:solidFill>
                  <a:schemeClr val="tx1"/>
                </a:solidFill>
              </a:rPr>
              <a:pPr/>
              <a:t>11</a:t>
            </a:fld>
            <a:endParaRPr lang="en-US" sz="1600" smtClean="0"/>
          </a:p>
        </p:txBody>
      </p:sp>
      <p:sp>
        <p:nvSpPr>
          <p:cNvPr id="266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4"/>
          <p:cNvSpPr>
            <a:spLocks noGrp="1" noChangeArrowheads="1"/>
          </p:cNvSpPr>
          <p:nvPr>
            <p:ph type="title"/>
          </p:nvPr>
        </p:nvSpPr>
        <p:spPr/>
        <p:txBody>
          <a:bodyPr/>
          <a:lstStyle/>
          <a:p>
            <a:pPr>
              <a:defRPr/>
            </a:pPr>
            <a:r>
              <a:rPr lang="en-US" sz="4000" smtClean="0"/>
              <a:t>Basket Purchases of Assets </a:t>
            </a:r>
          </a:p>
        </p:txBody>
      </p:sp>
      <p:sp>
        <p:nvSpPr>
          <p:cNvPr id="26630" name="Rectangle 5"/>
          <p:cNvSpPr>
            <a:spLocks noChangeArrowheads="1"/>
          </p:cNvSpPr>
          <p:nvPr/>
        </p:nvSpPr>
        <p:spPr bwMode="auto">
          <a:xfrm>
            <a:off x="977900" y="1235075"/>
            <a:ext cx="793750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800" b="0" u="sng">
                <a:solidFill>
                  <a:schemeClr val="tx1"/>
                </a:solidFill>
              </a:rPr>
              <a:t>Fair Market Values:</a:t>
            </a:r>
          </a:p>
          <a:p>
            <a:r>
              <a:rPr lang="en-US" sz="2800" b="0">
                <a:solidFill>
                  <a:schemeClr val="tx1"/>
                </a:solidFill>
              </a:rPr>
              <a:t>						         </a:t>
            </a:r>
            <a:r>
              <a:rPr lang="en-US" sz="2400" u="sng">
                <a:solidFill>
                  <a:schemeClr val="tx1"/>
                </a:solidFill>
              </a:rPr>
              <a:t>Percent</a:t>
            </a:r>
          </a:p>
          <a:p>
            <a:r>
              <a:rPr lang="en-US" sz="2800" b="0">
                <a:solidFill>
                  <a:schemeClr val="tx1"/>
                </a:solidFill>
              </a:rPr>
              <a:t>Building				$ 90,000	75%</a:t>
            </a:r>
          </a:p>
          <a:p>
            <a:r>
              <a:rPr lang="en-US" sz="2800" b="0">
                <a:solidFill>
                  <a:schemeClr val="tx1"/>
                </a:solidFill>
              </a:rPr>
              <a:t>Land					$ 30,000	25%</a:t>
            </a:r>
            <a:endParaRPr lang="en-US" b="0">
              <a:solidFill>
                <a:schemeClr val="tx1"/>
              </a:solidFill>
            </a:endParaRPr>
          </a:p>
          <a:p>
            <a:r>
              <a:rPr lang="en-US" sz="2800" b="0">
                <a:solidFill>
                  <a:schemeClr val="tx1"/>
                </a:solidFill>
              </a:rPr>
              <a:t>Total market value		$120,000</a:t>
            </a:r>
          </a:p>
          <a:p>
            <a:endParaRPr lang="en-US" sz="2800" b="0">
              <a:solidFill>
                <a:schemeClr val="tx1"/>
              </a:solidFill>
            </a:endParaRPr>
          </a:p>
          <a:p>
            <a:r>
              <a:rPr lang="en-US" sz="2800" b="0" u="sng">
                <a:solidFill>
                  <a:schemeClr val="tx1"/>
                </a:solidFill>
              </a:rPr>
              <a:t>Allocation of cost:    </a:t>
            </a:r>
          </a:p>
          <a:p>
            <a:endParaRPr lang="en-US" sz="2800" b="0">
              <a:solidFill>
                <a:schemeClr val="tx1"/>
              </a:solidFill>
            </a:endParaRPr>
          </a:p>
          <a:p>
            <a:r>
              <a:rPr lang="en-US" sz="2800" b="0">
                <a:solidFill>
                  <a:schemeClr val="tx1"/>
                </a:solidFill>
              </a:rPr>
              <a:t>Building		*  $100,000 =		</a:t>
            </a:r>
          </a:p>
          <a:p>
            <a:r>
              <a:rPr lang="en-US" sz="2800" b="0">
                <a:solidFill>
                  <a:schemeClr val="tx1"/>
                </a:solidFill>
              </a:rPr>
              <a:t>Land			*  $100,000 =	 	</a:t>
            </a:r>
          </a:p>
        </p:txBody>
      </p:sp>
      <p:sp>
        <p:nvSpPr>
          <p:cNvPr id="26631" name="Line 6"/>
          <p:cNvSpPr>
            <a:spLocks noChangeShapeType="1"/>
          </p:cNvSpPr>
          <p:nvPr/>
        </p:nvSpPr>
        <p:spPr bwMode="auto">
          <a:xfrm>
            <a:off x="5568950" y="29718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7"/>
          <p:cNvSpPr>
            <a:spLocks noChangeShapeType="1"/>
          </p:cNvSpPr>
          <p:nvPr/>
        </p:nvSpPr>
        <p:spPr bwMode="auto">
          <a:xfrm>
            <a:off x="5651500" y="3433763"/>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8"/>
          <p:cNvSpPr>
            <a:spLocks noChangeShapeType="1"/>
          </p:cNvSpPr>
          <p:nvPr/>
        </p:nvSpPr>
        <p:spPr bwMode="auto">
          <a:xfrm>
            <a:off x="5651500" y="35814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9"/>
          <p:cNvSpPr>
            <a:spLocks noChangeShapeType="1"/>
          </p:cNvSpPr>
          <p:nvPr/>
        </p:nvSpPr>
        <p:spPr bwMode="auto">
          <a:xfrm>
            <a:off x="273050" y="37338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TextBox 10"/>
          <p:cNvSpPr txBox="1">
            <a:spLocks noChangeArrowheads="1"/>
          </p:cNvSpPr>
          <p:nvPr/>
        </p:nvSpPr>
        <p:spPr bwMode="auto">
          <a:xfrm>
            <a:off x="4038600" y="4154488"/>
            <a:ext cx="1981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
        <p:nvSpPr>
          <p:cNvPr id="26636" name="TextBox 11"/>
          <p:cNvSpPr txBox="1">
            <a:spLocks noChangeArrowheads="1"/>
          </p:cNvSpPr>
          <p:nvPr/>
        </p:nvSpPr>
        <p:spPr bwMode="auto">
          <a:xfrm>
            <a:off x="5410200" y="12954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400">
                <a:solidFill>
                  <a:schemeClr val="tx1"/>
                </a:solidFill>
              </a:rPr>
              <a:t>Appraised </a:t>
            </a:r>
          </a:p>
          <a:p>
            <a:pPr algn="ctr"/>
            <a:r>
              <a:rPr lang="en-US" sz="2400" u="sng">
                <a:solidFill>
                  <a:schemeClr val="tx1"/>
                </a:solidFill>
              </a:rPr>
              <a:t>Values</a:t>
            </a: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BD22A5D-AA28-4373-80C8-BCECCDBCF265}" type="slidenum">
              <a:rPr lang="en-US" sz="1600" smtClean="0">
                <a:solidFill>
                  <a:schemeClr val="tx1"/>
                </a:solidFill>
              </a:rPr>
              <a:pPr/>
              <a:t>12</a:t>
            </a:fld>
            <a:endParaRPr lang="en-US" sz="1600" smtClean="0"/>
          </a:p>
        </p:txBody>
      </p:sp>
      <p:sp>
        <p:nvSpPr>
          <p:cNvPr id="276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2" name="Rectangle 4"/>
          <p:cNvSpPr>
            <a:spLocks noGrp="1" noChangeArrowheads="1"/>
          </p:cNvSpPr>
          <p:nvPr>
            <p:ph type="title"/>
          </p:nvPr>
        </p:nvSpPr>
        <p:spPr/>
        <p:txBody>
          <a:bodyPr/>
          <a:lstStyle/>
          <a:p>
            <a:pPr>
              <a:defRPr/>
            </a:pPr>
            <a:r>
              <a:rPr lang="en-US" sz="4000" smtClean="0"/>
              <a:t>Basket Purchases of Assets </a:t>
            </a:r>
          </a:p>
        </p:txBody>
      </p:sp>
      <p:sp>
        <p:nvSpPr>
          <p:cNvPr id="27654" name="Rectangle 5"/>
          <p:cNvSpPr>
            <a:spLocks noChangeArrowheads="1"/>
          </p:cNvSpPr>
          <p:nvPr/>
        </p:nvSpPr>
        <p:spPr bwMode="auto">
          <a:xfrm>
            <a:off x="977900" y="1235075"/>
            <a:ext cx="793750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800" b="0" u="sng">
                <a:solidFill>
                  <a:schemeClr val="tx1"/>
                </a:solidFill>
              </a:rPr>
              <a:t>Fair Market Values:</a:t>
            </a:r>
          </a:p>
          <a:p>
            <a:r>
              <a:rPr lang="en-US" sz="2800" b="0">
                <a:solidFill>
                  <a:schemeClr val="tx1"/>
                </a:solidFill>
              </a:rPr>
              <a:t>						         </a:t>
            </a:r>
            <a:r>
              <a:rPr lang="en-US" sz="2400" u="sng">
                <a:solidFill>
                  <a:schemeClr val="tx1"/>
                </a:solidFill>
              </a:rPr>
              <a:t>Percent</a:t>
            </a:r>
          </a:p>
          <a:p>
            <a:r>
              <a:rPr lang="en-US" sz="2800" b="0">
                <a:solidFill>
                  <a:schemeClr val="tx1"/>
                </a:solidFill>
              </a:rPr>
              <a:t>Building				$ 90,000	75%      </a:t>
            </a:r>
          </a:p>
          <a:p>
            <a:r>
              <a:rPr lang="en-US" sz="2800" b="0">
                <a:solidFill>
                  <a:schemeClr val="tx1"/>
                </a:solidFill>
              </a:rPr>
              <a:t>Land					$ 30,000	</a:t>
            </a:r>
            <a:r>
              <a:rPr lang="en-US" sz="2800" b="0" u="sng">
                <a:solidFill>
                  <a:schemeClr val="tx1"/>
                </a:solidFill>
              </a:rPr>
              <a:t>25%</a:t>
            </a:r>
            <a:endParaRPr lang="en-US" b="0" u="sng">
              <a:solidFill>
                <a:schemeClr val="tx1"/>
              </a:solidFill>
            </a:endParaRPr>
          </a:p>
          <a:p>
            <a:r>
              <a:rPr lang="en-US" sz="2800" b="0">
                <a:solidFill>
                  <a:schemeClr val="tx1"/>
                </a:solidFill>
              </a:rPr>
              <a:t>Total market value		$120,000   100%</a:t>
            </a:r>
          </a:p>
          <a:p>
            <a:endParaRPr lang="en-US" sz="2800" b="0">
              <a:solidFill>
                <a:schemeClr val="tx1"/>
              </a:solidFill>
            </a:endParaRPr>
          </a:p>
          <a:p>
            <a:r>
              <a:rPr lang="en-US" sz="2800" b="0" u="sng">
                <a:solidFill>
                  <a:schemeClr val="tx1"/>
                </a:solidFill>
              </a:rPr>
              <a:t>Allocation of cost:  </a:t>
            </a:r>
          </a:p>
          <a:p>
            <a:endParaRPr lang="en-US" sz="2800" b="0">
              <a:solidFill>
                <a:schemeClr val="tx1"/>
              </a:solidFill>
            </a:endParaRPr>
          </a:p>
          <a:p>
            <a:r>
              <a:rPr lang="en-US" sz="2800" b="0">
                <a:solidFill>
                  <a:schemeClr val="tx1"/>
                </a:solidFill>
              </a:rPr>
              <a:t>Building		*  $100,000 =		</a:t>
            </a:r>
          </a:p>
          <a:p>
            <a:r>
              <a:rPr lang="en-US" sz="2800" b="0">
                <a:solidFill>
                  <a:schemeClr val="tx1"/>
                </a:solidFill>
              </a:rPr>
              <a:t>Land			*  $100,000 =	 	</a:t>
            </a:r>
          </a:p>
        </p:txBody>
      </p:sp>
      <p:sp>
        <p:nvSpPr>
          <p:cNvPr id="27655" name="Line 6"/>
          <p:cNvSpPr>
            <a:spLocks noChangeShapeType="1"/>
          </p:cNvSpPr>
          <p:nvPr/>
        </p:nvSpPr>
        <p:spPr bwMode="auto">
          <a:xfrm>
            <a:off x="5568950" y="29718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Line 7"/>
          <p:cNvSpPr>
            <a:spLocks noChangeShapeType="1"/>
          </p:cNvSpPr>
          <p:nvPr/>
        </p:nvSpPr>
        <p:spPr bwMode="auto">
          <a:xfrm>
            <a:off x="5727700" y="3471863"/>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8"/>
          <p:cNvSpPr>
            <a:spLocks noChangeShapeType="1"/>
          </p:cNvSpPr>
          <p:nvPr/>
        </p:nvSpPr>
        <p:spPr bwMode="auto">
          <a:xfrm>
            <a:off x="5727700" y="36576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8" name="Line 9"/>
          <p:cNvSpPr>
            <a:spLocks noChangeShapeType="1"/>
          </p:cNvSpPr>
          <p:nvPr/>
        </p:nvSpPr>
        <p:spPr bwMode="auto">
          <a:xfrm>
            <a:off x="311150" y="38100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Box 10"/>
          <p:cNvSpPr txBox="1">
            <a:spLocks noChangeArrowheads="1"/>
          </p:cNvSpPr>
          <p:nvPr/>
        </p:nvSpPr>
        <p:spPr bwMode="auto">
          <a:xfrm>
            <a:off x="4108450" y="4141788"/>
            <a:ext cx="1981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
        <p:nvSpPr>
          <p:cNvPr id="27660" name="TextBox 11"/>
          <p:cNvSpPr txBox="1">
            <a:spLocks noChangeArrowheads="1"/>
          </p:cNvSpPr>
          <p:nvPr/>
        </p:nvSpPr>
        <p:spPr bwMode="auto">
          <a:xfrm>
            <a:off x="5486400" y="12954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400">
                <a:solidFill>
                  <a:schemeClr val="tx1"/>
                </a:solidFill>
              </a:rPr>
              <a:t>Appraised </a:t>
            </a:r>
          </a:p>
          <a:p>
            <a:pPr algn="ctr"/>
            <a:r>
              <a:rPr lang="en-US" sz="2400" u="sng">
                <a:solidFill>
                  <a:schemeClr val="tx1"/>
                </a:solidFill>
              </a:rPr>
              <a:t>Values</a:t>
            </a: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864F605C-2ECC-497D-BCCD-088382D9CC38}" type="slidenum">
              <a:rPr lang="en-US" sz="1600" smtClean="0">
                <a:solidFill>
                  <a:schemeClr val="tx1"/>
                </a:solidFill>
              </a:rPr>
              <a:pPr/>
              <a:t>13</a:t>
            </a:fld>
            <a:endParaRPr lang="en-US" sz="1600" smtClean="0"/>
          </a:p>
        </p:txBody>
      </p:sp>
      <p:sp>
        <p:nvSpPr>
          <p:cNvPr id="286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588" name="Rectangle 4"/>
          <p:cNvSpPr>
            <a:spLocks noGrp="1" noChangeArrowheads="1"/>
          </p:cNvSpPr>
          <p:nvPr>
            <p:ph type="title"/>
          </p:nvPr>
        </p:nvSpPr>
        <p:spPr/>
        <p:txBody>
          <a:bodyPr/>
          <a:lstStyle/>
          <a:p>
            <a:pPr>
              <a:defRPr/>
            </a:pPr>
            <a:r>
              <a:rPr lang="en-US" sz="4000" smtClean="0"/>
              <a:t>Basket Purchases of Assets </a:t>
            </a:r>
          </a:p>
        </p:txBody>
      </p:sp>
      <p:sp>
        <p:nvSpPr>
          <p:cNvPr id="28678" name="Rectangle 5"/>
          <p:cNvSpPr>
            <a:spLocks noChangeArrowheads="1"/>
          </p:cNvSpPr>
          <p:nvPr/>
        </p:nvSpPr>
        <p:spPr bwMode="auto">
          <a:xfrm>
            <a:off x="977900" y="1235075"/>
            <a:ext cx="79375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800" b="0" u="sng">
                <a:solidFill>
                  <a:schemeClr val="tx1"/>
                </a:solidFill>
              </a:rPr>
              <a:t>Fair Market Values:</a:t>
            </a:r>
          </a:p>
          <a:p>
            <a:r>
              <a:rPr lang="en-US" sz="2800" b="0">
                <a:solidFill>
                  <a:schemeClr val="tx1"/>
                </a:solidFill>
              </a:rPr>
              <a:t>						        	</a:t>
            </a:r>
            <a:r>
              <a:rPr lang="en-US" sz="2400" u="sng">
                <a:solidFill>
                  <a:schemeClr val="tx1"/>
                </a:solidFill>
              </a:rPr>
              <a:t>Percent</a:t>
            </a:r>
          </a:p>
          <a:p>
            <a:r>
              <a:rPr lang="en-US" sz="2800" b="0">
                <a:solidFill>
                  <a:schemeClr val="tx1"/>
                </a:solidFill>
              </a:rPr>
              <a:t>Building				$ 90,000      75%</a:t>
            </a:r>
          </a:p>
          <a:p>
            <a:r>
              <a:rPr lang="en-US" sz="2800" b="0">
                <a:solidFill>
                  <a:schemeClr val="tx1"/>
                </a:solidFill>
              </a:rPr>
              <a:t>Land					$ 30,000      </a:t>
            </a:r>
            <a:r>
              <a:rPr lang="en-US" sz="2800" b="0" u="sng">
                <a:solidFill>
                  <a:schemeClr val="tx1"/>
                </a:solidFill>
              </a:rPr>
              <a:t>25%</a:t>
            </a:r>
          </a:p>
          <a:p>
            <a:endParaRPr lang="en-US" b="0">
              <a:solidFill>
                <a:schemeClr val="tx1"/>
              </a:solidFill>
            </a:endParaRPr>
          </a:p>
          <a:p>
            <a:r>
              <a:rPr lang="en-US" sz="2800" b="0">
                <a:solidFill>
                  <a:schemeClr val="tx1"/>
                </a:solidFill>
              </a:rPr>
              <a:t>Total market value		$120,000   100%</a:t>
            </a:r>
          </a:p>
          <a:p>
            <a:endParaRPr lang="en-US" sz="2800" b="0">
              <a:solidFill>
                <a:schemeClr val="tx1"/>
              </a:solidFill>
            </a:endParaRPr>
          </a:p>
          <a:p>
            <a:r>
              <a:rPr lang="en-US" sz="2800" b="0" u="sng">
                <a:solidFill>
                  <a:schemeClr val="tx1"/>
                </a:solidFill>
              </a:rPr>
              <a:t>Allocation of cost:  </a:t>
            </a:r>
          </a:p>
          <a:p>
            <a:endParaRPr lang="en-US" sz="2800" b="0">
              <a:solidFill>
                <a:schemeClr val="tx1"/>
              </a:solidFill>
            </a:endParaRPr>
          </a:p>
          <a:p>
            <a:r>
              <a:rPr lang="en-US" sz="2800" b="0">
                <a:solidFill>
                  <a:schemeClr val="tx1"/>
                </a:solidFill>
              </a:rPr>
              <a:t>Building	75%	*  $100,000 =		</a:t>
            </a:r>
          </a:p>
          <a:p>
            <a:r>
              <a:rPr lang="en-US" sz="2800" b="0">
                <a:solidFill>
                  <a:schemeClr val="tx1"/>
                </a:solidFill>
              </a:rPr>
              <a:t>Land		25%	*  $100,000 =	 	</a:t>
            </a:r>
          </a:p>
        </p:txBody>
      </p:sp>
      <p:sp>
        <p:nvSpPr>
          <p:cNvPr id="28679" name="Line 6"/>
          <p:cNvSpPr>
            <a:spLocks noChangeShapeType="1"/>
          </p:cNvSpPr>
          <p:nvPr/>
        </p:nvSpPr>
        <p:spPr bwMode="auto">
          <a:xfrm>
            <a:off x="5568950" y="29718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7"/>
          <p:cNvSpPr>
            <a:spLocks noChangeShapeType="1"/>
          </p:cNvSpPr>
          <p:nvPr/>
        </p:nvSpPr>
        <p:spPr bwMode="auto">
          <a:xfrm>
            <a:off x="5568950" y="36576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8"/>
          <p:cNvSpPr>
            <a:spLocks noChangeShapeType="1"/>
          </p:cNvSpPr>
          <p:nvPr/>
        </p:nvSpPr>
        <p:spPr bwMode="auto">
          <a:xfrm>
            <a:off x="5568950" y="38100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9"/>
          <p:cNvSpPr>
            <a:spLocks noChangeShapeType="1"/>
          </p:cNvSpPr>
          <p:nvPr/>
        </p:nvSpPr>
        <p:spPr bwMode="auto">
          <a:xfrm>
            <a:off x="311150" y="39624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11"/>
          <p:cNvSpPr>
            <a:spLocks noChangeShapeType="1"/>
          </p:cNvSpPr>
          <p:nvPr/>
        </p:nvSpPr>
        <p:spPr bwMode="auto">
          <a:xfrm flipH="1">
            <a:off x="3581400" y="2438400"/>
            <a:ext cx="3962400" cy="2438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12"/>
          <p:cNvSpPr>
            <a:spLocks noChangeShapeType="1"/>
          </p:cNvSpPr>
          <p:nvPr/>
        </p:nvSpPr>
        <p:spPr bwMode="auto">
          <a:xfrm flipH="1">
            <a:off x="3657600" y="2895600"/>
            <a:ext cx="3886200" cy="25146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TextBox 12"/>
          <p:cNvSpPr txBox="1">
            <a:spLocks noChangeArrowheads="1"/>
          </p:cNvSpPr>
          <p:nvPr/>
        </p:nvSpPr>
        <p:spPr bwMode="auto">
          <a:xfrm>
            <a:off x="4038600" y="4572000"/>
            <a:ext cx="198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
        <p:nvSpPr>
          <p:cNvPr id="28686" name="TextBox 13"/>
          <p:cNvSpPr txBox="1">
            <a:spLocks noChangeArrowheads="1"/>
          </p:cNvSpPr>
          <p:nvPr/>
        </p:nvSpPr>
        <p:spPr bwMode="auto">
          <a:xfrm>
            <a:off x="5486400" y="12954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400">
                <a:solidFill>
                  <a:schemeClr val="tx1"/>
                </a:solidFill>
              </a:rPr>
              <a:t>Appraised </a:t>
            </a:r>
          </a:p>
          <a:p>
            <a:pPr algn="ctr"/>
            <a:r>
              <a:rPr lang="en-US" sz="2400" u="sng">
                <a:solidFill>
                  <a:schemeClr val="tx1"/>
                </a:solidFill>
              </a:rPr>
              <a:t>Values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595"/>
                                        </p:tgtEl>
                                        <p:attrNameLst>
                                          <p:attrName>style.visibility</p:attrName>
                                        </p:attrNameLst>
                                      </p:cBhvr>
                                      <p:to>
                                        <p:strVal val="visible"/>
                                      </p:to>
                                    </p:set>
                                    <p:animEffect transition="in" filter="wipe(up)">
                                      <p:cBhvr>
                                        <p:cTn id="7" dur="500"/>
                                        <p:tgtEl>
                                          <p:spTgt spid="6759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596"/>
                                        </p:tgtEl>
                                        <p:attrNameLst>
                                          <p:attrName>style.visibility</p:attrName>
                                        </p:attrNameLst>
                                      </p:cBhvr>
                                      <p:to>
                                        <p:strVal val="visible"/>
                                      </p:to>
                                    </p:set>
                                    <p:animEffect transition="in" filter="wipe(up)">
                                      <p:cBhvr>
                                        <p:cTn id="11"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5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19433DF-2DC8-43B4-B06F-950650CCD10D}" type="slidenum">
              <a:rPr lang="en-US" sz="1600" smtClean="0">
                <a:solidFill>
                  <a:schemeClr val="tx1"/>
                </a:solidFill>
              </a:rPr>
              <a:pPr/>
              <a:t>14</a:t>
            </a:fld>
            <a:endParaRPr lang="en-US" sz="1600" smtClean="0"/>
          </a:p>
        </p:txBody>
      </p:sp>
      <p:sp>
        <p:nvSpPr>
          <p:cNvPr id="296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4"/>
          <p:cNvSpPr>
            <a:spLocks noGrp="1" noChangeArrowheads="1"/>
          </p:cNvSpPr>
          <p:nvPr>
            <p:ph type="title"/>
          </p:nvPr>
        </p:nvSpPr>
        <p:spPr>
          <a:xfrm>
            <a:off x="685800" y="0"/>
            <a:ext cx="7772400" cy="914400"/>
          </a:xfrm>
        </p:spPr>
        <p:txBody>
          <a:bodyPr/>
          <a:lstStyle/>
          <a:p>
            <a:pPr>
              <a:defRPr/>
            </a:pPr>
            <a:r>
              <a:rPr lang="en-US" sz="4000" dirty="0" smtClean="0"/>
              <a:t>Basket Purchases of Assets </a:t>
            </a:r>
          </a:p>
        </p:txBody>
      </p:sp>
      <p:sp>
        <p:nvSpPr>
          <p:cNvPr id="29702" name="Rectangle 5"/>
          <p:cNvSpPr>
            <a:spLocks noChangeArrowheads="1"/>
          </p:cNvSpPr>
          <p:nvPr/>
        </p:nvSpPr>
        <p:spPr bwMode="auto">
          <a:xfrm>
            <a:off x="976313" y="1235075"/>
            <a:ext cx="75692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sng">
                <a:solidFill>
                  <a:schemeClr val="tx1"/>
                </a:solidFill>
              </a:rPr>
              <a:t>Fair Market Values:</a:t>
            </a:r>
          </a:p>
          <a:p>
            <a:r>
              <a:rPr lang="en-US" sz="2800" b="0">
                <a:solidFill>
                  <a:schemeClr val="tx1"/>
                </a:solidFill>
              </a:rPr>
              <a:t> </a:t>
            </a:r>
          </a:p>
          <a:p>
            <a:r>
              <a:rPr lang="en-US" sz="2800" b="0">
                <a:solidFill>
                  <a:schemeClr val="tx1"/>
                </a:solidFill>
              </a:rPr>
              <a:t>Building				$ 90,000</a:t>
            </a:r>
          </a:p>
          <a:p>
            <a:r>
              <a:rPr lang="en-US" sz="2800" b="0">
                <a:solidFill>
                  <a:schemeClr val="tx1"/>
                </a:solidFill>
              </a:rPr>
              <a:t>Land					$ 30,000</a:t>
            </a:r>
          </a:p>
          <a:p>
            <a:endParaRPr lang="en-US" b="0">
              <a:solidFill>
                <a:schemeClr val="tx1"/>
              </a:solidFill>
            </a:endParaRPr>
          </a:p>
          <a:p>
            <a:r>
              <a:rPr lang="en-US" sz="2800" b="0">
                <a:solidFill>
                  <a:schemeClr val="tx1"/>
                </a:solidFill>
              </a:rPr>
              <a:t>Total market value		$120,000</a:t>
            </a:r>
          </a:p>
          <a:p>
            <a:endParaRPr lang="en-US" sz="2800" b="0">
              <a:solidFill>
                <a:schemeClr val="tx1"/>
              </a:solidFill>
            </a:endParaRPr>
          </a:p>
          <a:p>
            <a:r>
              <a:rPr lang="en-US" sz="2800" b="0" u="sng">
                <a:solidFill>
                  <a:schemeClr val="tx1"/>
                </a:solidFill>
              </a:rPr>
              <a:t>Allocation of cost:  </a:t>
            </a:r>
          </a:p>
          <a:p>
            <a:endParaRPr lang="en-US" sz="2800" b="0">
              <a:solidFill>
                <a:schemeClr val="tx1"/>
              </a:solidFill>
            </a:endParaRPr>
          </a:p>
          <a:p>
            <a:r>
              <a:rPr lang="en-US" sz="2800" b="0">
                <a:solidFill>
                  <a:schemeClr val="tx1"/>
                </a:solidFill>
              </a:rPr>
              <a:t>Building	75%	*  $100,000 =  $75,000</a:t>
            </a:r>
          </a:p>
          <a:p>
            <a:r>
              <a:rPr lang="en-US" sz="2800" b="0">
                <a:solidFill>
                  <a:schemeClr val="tx1"/>
                </a:solidFill>
              </a:rPr>
              <a:t>Land		25%	*  $100,000 =  $25,000	 	</a:t>
            </a:r>
          </a:p>
        </p:txBody>
      </p:sp>
      <p:sp>
        <p:nvSpPr>
          <p:cNvPr id="29703" name="Line 6"/>
          <p:cNvSpPr>
            <a:spLocks noChangeShapeType="1"/>
          </p:cNvSpPr>
          <p:nvPr/>
        </p:nvSpPr>
        <p:spPr bwMode="auto">
          <a:xfrm>
            <a:off x="5568950" y="2971800"/>
            <a:ext cx="1435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7"/>
          <p:cNvSpPr>
            <a:spLocks noChangeShapeType="1"/>
          </p:cNvSpPr>
          <p:nvPr/>
        </p:nvSpPr>
        <p:spPr bwMode="auto">
          <a:xfrm>
            <a:off x="5568950" y="3657600"/>
            <a:ext cx="1587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8"/>
          <p:cNvSpPr>
            <a:spLocks noChangeShapeType="1"/>
          </p:cNvSpPr>
          <p:nvPr/>
        </p:nvSpPr>
        <p:spPr bwMode="auto">
          <a:xfrm>
            <a:off x="5568950" y="3810000"/>
            <a:ext cx="1587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9"/>
          <p:cNvSpPr>
            <a:spLocks noChangeShapeType="1"/>
          </p:cNvSpPr>
          <p:nvPr/>
        </p:nvSpPr>
        <p:spPr bwMode="auto">
          <a:xfrm>
            <a:off x="311150" y="39624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TextBox 10"/>
          <p:cNvSpPr txBox="1">
            <a:spLocks noChangeArrowheads="1"/>
          </p:cNvSpPr>
          <p:nvPr/>
        </p:nvSpPr>
        <p:spPr bwMode="auto">
          <a:xfrm>
            <a:off x="4038600" y="4572000"/>
            <a:ext cx="198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
        <p:nvSpPr>
          <p:cNvPr id="29708" name="TextBox 11"/>
          <p:cNvSpPr txBox="1">
            <a:spLocks noChangeArrowheads="1"/>
          </p:cNvSpPr>
          <p:nvPr/>
        </p:nvSpPr>
        <p:spPr bwMode="auto">
          <a:xfrm>
            <a:off x="5334000" y="12192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400">
                <a:solidFill>
                  <a:schemeClr val="tx1"/>
                </a:solidFill>
              </a:rPr>
              <a:t>Appraised </a:t>
            </a:r>
          </a:p>
          <a:p>
            <a:pPr algn="ctr"/>
            <a:r>
              <a:rPr lang="en-US" sz="2400" u="sng">
                <a:solidFill>
                  <a:schemeClr val="tx1"/>
                </a:solidFill>
              </a:rPr>
              <a:t>Values</a:t>
            </a:r>
          </a:p>
        </p:txBody>
      </p:sp>
      <p:sp>
        <p:nvSpPr>
          <p:cNvPr id="29709" name="TextBox 12"/>
          <p:cNvSpPr txBox="1">
            <a:spLocks noChangeArrowheads="1"/>
          </p:cNvSpPr>
          <p:nvPr/>
        </p:nvSpPr>
        <p:spPr bwMode="auto">
          <a:xfrm>
            <a:off x="5943600" y="4191000"/>
            <a:ext cx="167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200">
                <a:solidFill>
                  <a:schemeClr val="tx1"/>
                </a:solidFill>
              </a:rPr>
              <a:t>Allocated </a:t>
            </a:r>
            <a:r>
              <a:rPr lang="en-US" sz="2200" u="sng">
                <a:solidFill>
                  <a:schemeClr val="tx1"/>
                </a:solidFill>
              </a:rPr>
              <a:t>Cost</a:t>
            </a: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7C358748-F184-4366-BD21-612C0E37B8DC}" type="slidenum">
              <a:rPr lang="en-US" sz="1600" smtClean="0">
                <a:solidFill>
                  <a:schemeClr val="tx1"/>
                </a:solidFill>
              </a:rPr>
              <a:pPr/>
              <a:t>15</a:t>
            </a:fld>
            <a:endParaRPr lang="en-US" sz="1600" smtClean="0"/>
          </a:p>
        </p:txBody>
      </p:sp>
      <p:sp>
        <p:nvSpPr>
          <p:cNvPr id="307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6068" name="Rectangle 4"/>
          <p:cNvSpPr>
            <a:spLocks noGrp="1" noChangeArrowheads="1"/>
          </p:cNvSpPr>
          <p:nvPr>
            <p:ph type="title"/>
          </p:nvPr>
        </p:nvSpPr>
        <p:spPr/>
        <p:txBody>
          <a:bodyPr/>
          <a:lstStyle/>
          <a:p>
            <a:pPr>
              <a:defRPr/>
            </a:pPr>
            <a:r>
              <a:rPr lang="en-US" sz="4000" smtClean="0"/>
              <a:t>Basket Purchases of Assets </a:t>
            </a:r>
          </a:p>
        </p:txBody>
      </p:sp>
      <p:sp>
        <p:nvSpPr>
          <p:cNvPr id="30726" name="Rectangle 5"/>
          <p:cNvSpPr>
            <a:spLocks noChangeArrowheads="1"/>
          </p:cNvSpPr>
          <p:nvPr/>
        </p:nvSpPr>
        <p:spPr bwMode="auto">
          <a:xfrm>
            <a:off x="976313" y="1235075"/>
            <a:ext cx="75692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sng">
                <a:solidFill>
                  <a:schemeClr val="tx1"/>
                </a:solidFill>
              </a:rPr>
              <a:t>General Journal entry:</a:t>
            </a:r>
          </a:p>
          <a:p>
            <a:endParaRPr lang="en-US" sz="2800" b="0">
              <a:solidFill>
                <a:schemeClr val="tx1"/>
              </a:solidFill>
            </a:endParaRPr>
          </a:p>
          <a:p>
            <a:r>
              <a:rPr lang="en-US" sz="2800" b="0">
                <a:solidFill>
                  <a:schemeClr val="tx1"/>
                </a:solidFill>
              </a:rPr>
              <a:t>Building			$ 75,000</a:t>
            </a:r>
          </a:p>
          <a:p>
            <a:r>
              <a:rPr lang="en-US" sz="2800" b="0">
                <a:solidFill>
                  <a:schemeClr val="tx1"/>
                </a:solidFill>
              </a:rPr>
              <a:t>Land				$ 25,000</a:t>
            </a:r>
          </a:p>
          <a:p>
            <a:r>
              <a:rPr lang="en-US" b="0">
                <a:solidFill>
                  <a:schemeClr val="tx1"/>
                </a:solidFill>
              </a:rPr>
              <a:t>          </a:t>
            </a:r>
            <a:r>
              <a:rPr lang="en-US" sz="2800" b="0">
                <a:solidFill>
                  <a:schemeClr val="tx1"/>
                </a:solidFill>
              </a:rPr>
              <a:t>Cash					$100,000</a:t>
            </a:r>
          </a:p>
          <a:p>
            <a:endParaRPr lang="en-US" sz="2800" b="0">
              <a:solidFill>
                <a:schemeClr val="tx1"/>
              </a:solidFill>
            </a:endParaRPr>
          </a:p>
          <a:p>
            <a:endParaRPr lang="en-US" b="0" u="sng">
              <a:solidFill>
                <a:schemeClr val="tx1"/>
              </a:solidFill>
            </a:endParaRPr>
          </a:p>
          <a:p>
            <a:r>
              <a:rPr lang="en-US" sz="2800" b="0" u="sng">
                <a:solidFill>
                  <a:schemeClr val="tx1"/>
                </a:solidFill>
              </a:rPr>
              <a:t>Allocation of cost:  </a:t>
            </a:r>
          </a:p>
          <a:p>
            <a:endParaRPr lang="en-US" sz="2800" b="0">
              <a:solidFill>
                <a:schemeClr val="tx1"/>
              </a:solidFill>
            </a:endParaRPr>
          </a:p>
          <a:p>
            <a:r>
              <a:rPr lang="en-US" sz="2800" b="0">
                <a:solidFill>
                  <a:schemeClr val="tx1"/>
                </a:solidFill>
              </a:rPr>
              <a:t>Building	75%	*  $100,000 =  $75,000</a:t>
            </a:r>
          </a:p>
          <a:p>
            <a:r>
              <a:rPr lang="en-US" sz="2800" b="0">
                <a:solidFill>
                  <a:schemeClr val="tx1"/>
                </a:solidFill>
              </a:rPr>
              <a:t>Land		25%	*  $100,000 =  $25,000	 	</a:t>
            </a:r>
          </a:p>
        </p:txBody>
      </p:sp>
      <p:sp>
        <p:nvSpPr>
          <p:cNvPr id="30727" name="Line 9"/>
          <p:cNvSpPr>
            <a:spLocks noChangeShapeType="1"/>
          </p:cNvSpPr>
          <p:nvPr/>
        </p:nvSpPr>
        <p:spPr bwMode="auto">
          <a:xfrm>
            <a:off x="311150" y="3962400"/>
            <a:ext cx="859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075" name="Line 11"/>
          <p:cNvSpPr>
            <a:spLocks noChangeShapeType="1"/>
          </p:cNvSpPr>
          <p:nvPr/>
        </p:nvSpPr>
        <p:spPr bwMode="auto">
          <a:xfrm flipV="1">
            <a:off x="3886200" y="2362200"/>
            <a:ext cx="762000" cy="381000"/>
          </a:xfrm>
          <a:prstGeom prst="line">
            <a:avLst/>
          </a:prstGeom>
          <a:noFill/>
          <a:ln w="38100">
            <a:solidFill>
              <a:srgbClr val="66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6077" name="Line 13"/>
          <p:cNvSpPr>
            <a:spLocks noChangeShapeType="1"/>
          </p:cNvSpPr>
          <p:nvPr/>
        </p:nvSpPr>
        <p:spPr bwMode="auto">
          <a:xfrm flipH="1" flipV="1">
            <a:off x="6019800" y="2971800"/>
            <a:ext cx="2057400" cy="2667000"/>
          </a:xfrm>
          <a:prstGeom prst="line">
            <a:avLst/>
          </a:prstGeom>
          <a:noFill/>
          <a:ln w="38100">
            <a:solidFill>
              <a:srgbClr val="66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6078" name="Line 14"/>
          <p:cNvSpPr>
            <a:spLocks noChangeShapeType="1"/>
          </p:cNvSpPr>
          <p:nvPr/>
        </p:nvSpPr>
        <p:spPr bwMode="auto">
          <a:xfrm flipH="1" flipV="1">
            <a:off x="3886200" y="2743200"/>
            <a:ext cx="2362200" cy="228600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9" name="Line 15"/>
          <p:cNvSpPr>
            <a:spLocks noChangeShapeType="1"/>
          </p:cNvSpPr>
          <p:nvPr/>
        </p:nvSpPr>
        <p:spPr bwMode="auto">
          <a:xfrm flipH="1">
            <a:off x="7543800" y="5638800"/>
            <a:ext cx="533400"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TextBox 11"/>
          <p:cNvSpPr txBox="1">
            <a:spLocks noChangeArrowheads="1"/>
          </p:cNvSpPr>
          <p:nvPr/>
        </p:nvSpPr>
        <p:spPr bwMode="auto">
          <a:xfrm>
            <a:off x="4038600" y="4572000"/>
            <a:ext cx="198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u="sng">
                <a:solidFill>
                  <a:schemeClr val="tx1"/>
                </a:solidFill>
              </a:rPr>
              <a:t>Total Cost</a:t>
            </a:r>
          </a:p>
        </p:txBody>
      </p:sp>
      <p:sp>
        <p:nvSpPr>
          <p:cNvPr id="30733" name="TextBox 12"/>
          <p:cNvSpPr txBox="1">
            <a:spLocks noChangeArrowheads="1"/>
          </p:cNvSpPr>
          <p:nvPr/>
        </p:nvSpPr>
        <p:spPr bwMode="auto">
          <a:xfrm>
            <a:off x="5943600" y="4191000"/>
            <a:ext cx="167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sz="2200">
                <a:solidFill>
                  <a:schemeClr val="tx1"/>
                </a:solidFill>
              </a:rPr>
              <a:t>Allocated </a:t>
            </a:r>
            <a:r>
              <a:rPr lang="en-US" sz="2200" u="sng">
                <a:solidFill>
                  <a:schemeClr val="tx1"/>
                </a:solidFill>
              </a:rPr>
              <a:t>Cost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6078"/>
                                        </p:tgtEl>
                                        <p:attrNameLst>
                                          <p:attrName>style.visibility</p:attrName>
                                        </p:attrNameLst>
                                      </p:cBhvr>
                                      <p:to>
                                        <p:strVal val="visible"/>
                                      </p:to>
                                    </p:set>
                                    <p:animEffect transition="in" filter="wipe(down)">
                                      <p:cBhvr>
                                        <p:cTn id="7" dur="500"/>
                                        <p:tgtEl>
                                          <p:spTgt spid="2160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6075"/>
                                        </p:tgtEl>
                                        <p:attrNameLst>
                                          <p:attrName>style.visibility</p:attrName>
                                        </p:attrNameLst>
                                      </p:cBhvr>
                                      <p:to>
                                        <p:strVal val="visible"/>
                                      </p:to>
                                    </p:set>
                                    <p:animEffect transition="in" filter="wipe(down)">
                                      <p:cBhvr>
                                        <p:cTn id="11" dur="500"/>
                                        <p:tgtEl>
                                          <p:spTgt spid="21607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6079"/>
                                        </p:tgtEl>
                                        <p:attrNameLst>
                                          <p:attrName>style.visibility</p:attrName>
                                        </p:attrNameLst>
                                      </p:cBhvr>
                                      <p:to>
                                        <p:strVal val="visible"/>
                                      </p:to>
                                    </p:set>
                                    <p:animEffect transition="in" filter="wipe(left)">
                                      <p:cBhvr>
                                        <p:cTn id="15" dur="500"/>
                                        <p:tgtEl>
                                          <p:spTgt spid="216079"/>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6077"/>
                                        </p:tgtEl>
                                        <p:attrNameLst>
                                          <p:attrName>style.visibility</p:attrName>
                                        </p:attrNameLst>
                                      </p:cBhvr>
                                      <p:to>
                                        <p:strVal val="visible"/>
                                      </p:to>
                                    </p:set>
                                    <p:animEffect transition="in" filter="wipe(down)">
                                      <p:cBhvr>
                                        <p:cTn id="19" dur="500"/>
                                        <p:tgtEl>
                                          <p:spTgt spid="216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animBg="1"/>
      <p:bldP spid="216077" grpId="0" animBg="1"/>
      <p:bldP spid="216078" grpId="0" animBg="1"/>
      <p:bldP spid="2160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Depreciation</a:t>
            </a:r>
            <a:endParaRPr lang="en-US" dirty="0"/>
          </a:p>
        </p:txBody>
      </p:sp>
      <p:sp>
        <p:nvSpPr>
          <p:cNvPr id="3174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6235968F-7D35-4EC4-8429-4BDCA4460A18}" type="slidenum">
              <a:rPr lang="en-US" sz="1600" smtClean="0">
                <a:solidFill>
                  <a:schemeClr val="tx1"/>
                </a:solidFill>
              </a:rPr>
              <a:pPr/>
              <a:t>16</a:t>
            </a:fld>
            <a:endParaRPr lang="en-US" sz="1600" smtClean="0"/>
          </a:p>
        </p:txBody>
      </p:sp>
      <p:sp>
        <p:nvSpPr>
          <p:cNvPr id="5" name="Rectangle 8"/>
          <p:cNvSpPr>
            <a:spLocks noChangeArrowheads="1"/>
          </p:cNvSpPr>
          <p:nvPr/>
        </p:nvSpPr>
        <p:spPr bwMode="auto">
          <a:xfrm>
            <a:off x="381000" y="1371600"/>
            <a:ext cx="831691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800">
                <a:latin typeface="Times New Roman" pitchFamily="18" charset="0"/>
              </a:rPr>
              <a:t>You’ve purchased an asset that will be used to benefit more than one year of operations.  When you buy the asset you do NOT “expense” it.  You postpone (defer) the recognition of the expense until you have used the asset over a period of time.</a:t>
            </a:r>
          </a:p>
        </p:txBody>
      </p:sp>
      <p:sp>
        <p:nvSpPr>
          <p:cNvPr id="6" name="Rectangle 9"/>
          <p:cNvSpPr>
            <a:spLocks noChangeArrowheads="1"/>
          </p:cNvSpPr>
          <p:nvPr/>
        </p:nvSpPr>
        <p:spPr bwMode="auto">
          <a:xfrm>
            <a:off x="533400" y="3733800"/>
            <a:ext cx="6858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800">
                <a:latin typeface="Times New Roman" pitchFamily="18" charset="0"/>
              </a:rPr>
              <a:t>Recognizing an expenditure by spreading it over several years, allocating a part of the expense to each of several periods during which the asset is used, is called </a:t>
            </a:r>
            <a:r>
              <a:rPr lang="en-US" sz="2800">
                <a:solidFill>
                  <a:srgbClr val="FF3300"/>
                </a:solidFill>
                <a:latin typeface="Times New Roman" pitchFamily="18" charset="0"/>
              </a:rPr>
              <a:t>depreciation.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1126" name="Rectangle 6"/>
          <p:cNvSpPr>
            <a:spLocks noGrp="1" noChangeArrowheads="1"/>
          </p:cNvSpPr>
          <p:nvPr>
            <p:ph type="title"/>
          </p:nvPr>
        </p:nvSpPr>
        <p:spPr>
          <a:xfrm>
            <a:off x="838200" y="344488"/>
            <a:ext cx="3124200" cy="866775"/>
          </a:xfrm>
        </p:spPr>
        <p:txBody>
          <a:bodyPr/>
          <a:lstStyle/>
          <a:p>
            <a:pPr eaLnBrk="1" hangingPunct="1">
              <a:defRPr/>
            </a:pPr>
            <a:r>
              <a:rPr lang="en-US" smtClean="0">
                <a:solidFill>
                  <a:schemeClr val="tx1"/>
                </a:solidFill>
              </a:rPr>
              <a:t>Depreciation</a:t>
            </a:r>
          </a:p>
        </p:txBody>
      </p:sp>
      <p:sp>
        <p:nvSpPr>
          <p:cNvPr id="261127" name="Rectangle 7" descr="Rectangle: Click to edit Master text styles&#10;Second level&#10;Third level&#10;Fourth level&#10;Fifth level"/>
          <p:cNvSpPr>
            <a:spLocks noGrp="1" noChangeArrowheads="1"/>
          </p:cNvSpPr>
          <p:nvPr>
            <p:ph type="body" sz="half" idx="1"/>
          </p:nvPr>
        </p:nvSpPr>
        <p:spPr>
          <a:xfrm>
            <a:off x="762000" y="1447800"/>
            <a:ext cx="5181600" cy="4495800"/>
          </a:xfrm>
          <a:noFill/>
        </p:spPr>
        <p:txBody>
          <a:bodyPr/>
          <a:lstStyle/>
          <a:p>
            <a:pPr eaLnBrk="1" hangingPunct="1">
              <a:lnSpc>
                <a:spcPct val="90000"/>
              </a:lnSpc>
            </a:pPr>
            <a:r>
              <a:rPr lang="en-US" sz="2800" smtClean="0"/>
              <a:t>The portion of the cost of an asset allocated to any one accounting period is called--</a:t>
            </a:r>
          </a:p>
          <a:p>
            <a:pPr eaLnBrk="1" hangingPunct="1">
              <a:lnSpc>
                <a:spcPct val="90000"/>
              </a:lnSpc>
              <a:buFont typeface="Wingdings" pitchFamily="2" charset="2"/>
              <a:buNone/>
            </a:pPr>
            <a:r>
              <a:rPr lang="en-US" sz="2800" smtClean="0"/>
              <a:t>	</a:t>
            </a:r>
            <a:r>
              <a:rPr lang="en-US" sz="2800" b="1" smtClean="0"/>
              <a:t>DEPRECIATION </a:t>
            </a:r>
            <a:r>
              <a:rPr lang="en-US" sz="2800" b="1" smtClean="0">
                <a:solidFill>
                  <a:srgbClr val="CF0E30"/>
                </a:solidFill>
              </a:rPr>
              <a:t>EXPENSE</a:t>
            </a:r>
            <a:endParaRPr lang="en-US" sz="2800" b="1" smtClean="0"/>
          </a:p>
          <a:p>
            <a:pPr eaLnBrk="1" hangingPunct="1">
              <a:lnSpc>
                <a:spcPct val="90000"/>
              </a:lnSpc>
            </a:pPr>
            <a:r>
              <a:rPr lang="en-US" sz="2800" smtClean="0"/>
              <a:t>Depreciation of an asset is an allocation process--spreading the cost of an asset that benefits more than one accounting period over the estimated useful life of the asset.</a:t>
            </a:r>
          </a:p>
        </p:txBody>
      </p:sp>
      <p:graphicFrame>
        <p:nvGraphicFramePr>
          <p:cNvPr id="32776" name="Object 8"/>
          <p:cNvGraphicFramePr>
            <a:graphicFrameLocks noGrp="1"/>
          </p:cNvGraphicFramePr>
          <p:nvPr>
            <p:ph type="clipArt" sz="half" idx="2"/>
          </p:nvPr>
        </p:nvGraphicFramePr>
        <p:xfrm>
          <a:off x="6477000" y="1624013"/>
          <a:ext cx="2308225" cy="1520825"/>
        </p:xfrm>
        <a:graphic>
          <a:graphicData uri="http://schemas.openxmlformats.org/presentationml/2006/ole">
            <mc:AlternateContent xmlns:mc="http://schemas.openxmlformats.org/markup-compatibility/2006">
              <mc:Choice xmlns:v="urn:schemas-microsoft-com:vml" Requires="v">
                <p:oleObj spid="_x0000_s32919" name="Clip" r:id="rId4" imgW="638175" imgH="421005" progId="">
                  <p:embed/>
                </p:oleObj>
              </mc:Choice>
              <mc:Fallback>
                <p:oleObj name="Clip" r:id="rId4" imgW="638175" imgH="421005" progId="">
                  <p:embed/>
                  <p:pic>
                    <p:nvPicPr>
                      <p:cNvPr id="0" name="Picture 1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24013"/>
                        <a:ext cx="23082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pSp>
        <p:nvGrpSpPr>
          <p:cNvPr id="32777" name="Group 9"/>
          <p:cNvGrpSpPr>
            <a:grpSpLocks/>
          </p:cNvGrpSpPr>
          <p:nvPr/>
        </p:nvGrpSpPr>
        <p:grpSpPr bwMode="auto">
          <a:xfrm>
            <a:off x="6380163" y="4175125"/>
            <a:ext cx="1414462" cy="2060575"/>
            <a:chOff x="4019" y="2630"/>
            <a:chExt cx="891" cy="1298"/>
          </a:xfrm>
        </p:grpSpPr>
        <p:sp>
          <p:nvSpPr>
            <p:cNvPr id="32778" name="Freeform 10"/>
            <p:cNvSpPr>
              <a:spLocks/>
            </p:cNvSpPr>
            <p:nvPr/>
          </p:nvSpPr>
          <p:spPr bwMode="auto">
            <a:xfrm>
              <a:off x="4370" y="2927"/>
              <a:ext cx="92" cy="52"/>
            </a:xfrm>
            <a:custGeom>
              <a:avLst/>
              <a:gdLst>
                <a:gd name="T0" fmla="*/ 91 w 92"/>
                <a:gd name="T1" fmla="*/ 37 h 52"/>
                <a:gd name="T2" fmla="*/ 22 w 92"/>
                <a:gd name="T3" fmla="*/ 51 h 52"/>
                <a:gd name="T4" fmla="*/ 0 w 92"/>
                <a:gd name="T5" fmla="*/ 14 h 52"/>
                <a:gd name="T6" fmla="*/ 38 w 92"/>
                <a:gd name="T7" fmla="*/ 5 h 52"/>
                <a:gd name="T8" fmla="*/ 74 w 92"/>
                <a:gd name="T9" fmla="*/ 0 h 52"/>
                <a:gd name="T10" fmla="*/ 91 w 92"/>
                <a:gd name="T11" fmla="*/ 24 h 52"/>
                <a:gd name="T12" fmla="*/ 91 w 92"/>
                <a:gd name="T13" fmla="*/ 37 h 52"/>
                <a:gd name="T14" fmla="*/ 0 60000 65536"/>
                <a:gd name="T15" fmla="*/ 0 60000 65536"/>
                <a:gd name="T16" fmla="*/ 0 60000 65536"/>
                <a:gd name="T17" fmla="*/ 0 60000 65536"/>
                <a:gd name="T18" fmla="*/ 0 60000 65536"/>
                <a:gd name="T19" fmla="*/ 0 60000 65536"/>
                <a:gd name="T20" fmla="*/ 0 60000 65536"/>
                <a:gd name="T21" fmla="*/ 0 w 92"/>
                <a:gd name="T22" fmla="*/ 0 h 52"/>
                <a:gd name="T23" fmla="*/ 92 w 9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52">
                  <a:moveTo>
                    <a:pt x="91" y="37"/>
                  </a:moveTo>
                  <a:lnTo>
                    <a:pt x="22" y="51"/>
                  </a:lnTo>
                  <a:lnTo>
                    <a:pt x="0" y="14"/>
                  </a:lnTo>
                  <a:lnTo>
                    <a:pt x="38" y="5"/>
                  </a:lnTo>
                  <a:lnTo>
                    <a:pt x="74" y="0"/>
                  </a:lnTo>
                  <a:lnTo>
                    <a:pt x="91" y="24"/>
                  </a:lnTo>
                  <a:lnTo>
                    <a:pt x="91" y="37"/>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779" name="Freeform 11"/>
            <p:cNvSpPr>
              <a:spLocks/>
            </p:cNvSpPr>
            <p:nvPr/>
          </p:nvSpPr>
          <p:spPr bwMode="auto">
            <a:xfrm>
              <a:off x="4480" y="3090"/>
              <a:ext cx="17" cy="25"/>
            </a:xfrm>
            <a:custGeom>
              <a:avLst/>
              <a:gdLst>
                <a:gd name="T0" fmla="*/ 0 w 17"/>
                <a:gd name="T1" fmla="*/ 4 h 25"/>
                <a:gd name="T2" fmla="*/ 16 w 17"/>
                <a:gd name="T3" fmla="*/ 0 h 25"/>
                <a:gd name="T4" fmla="*/ 16 w 17"/>
                <a:gd name="T5" fmla="*/ 24 h 25"/>
                <a:gd name="T6" fmla="*/ 0 w 17"/>
                <a:gd name="T7" fmla="*/ 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4"/>
                  </a:moveTo>
                  <a:lnTo>
                    <a:pt x="16" y="0"/>
                  </a:lnTo>
                  <a:lnTo>
                    <a:pt x="16" y="24"/>
                  </a:lnTo>
                  <a:lnTo>
                    <a:pt x="0" y="4"/>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780" name="Freeform 12"/>
            <p:cNvSpPr>
              <a:spLocks/>
            </p:cNvSpPr>
            <p:nvPr/>
          </p:nvSpPr>
          <p:spPr bwMode="auto">
            <a:xfrm>
              <a:off x="4626" y="3165"/>
              <a:ext cx="69" cy="345"/>
            </a:xfrm>
            <a:custGeom>
              <a:avLst/>
              <a:gdLst>
                <a:gd name="T0" fmla="*/ 51 w 69"/>
                <a:gd name="T1" fmla="*/ 344 h 345"/>
                <a:gd name="T2" fmla="*/ 68 w 69"/>
                <a:gd name="T3" fmla="*/ 91 h 345"/>
                <a:gd name="T4" fmla="*/ 7 w 69"/>
                <a:gd name="T5" fmla="*/ 0 h 345"/>
                <a:gd name="T6" fmla="*/ 1 w 69"/>
                <a:gd name="T7" fmla="*/ 210 h 345"/>
                <a:gd name="T8" fmla="*/ 1 w 69"/>
                <a:gd name="T9" fmla="*/ 226 h 345"/>
                <a:gd name="T10" fmla="*/ 0 w 69"/>
                <a:gd name="T11" fmla="*/ 241 h 345"/>
                <a:gd name="T12" fmla="*/ 0 w 69"/>
                <a:gd name="T13" fmla="*/ 254 h 345"/>
                <a:gd name="T14" fmla="*/ 51 w 69"/>
                <a:gd name="T15" fmla="*/ 344 h 345"/>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45"/>
                <a:gd name="T26" fmla="*/ 69 w 69"/>
                <a:gd name="T27" fmla="*/ 345 h 3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45">
                  <a:moveTo>
                    <a:pt x="51" y="344"/>
                  </a:moveTo>
                  <a:lnTo>
                    <a:pt x="68" y="91"/>
                  </a:lnTo>
                  <a:lnTo>
                    <a:pt x="7" y="0"/>
                  </a:lnTo>
                  <a:lnTo>
                    <a:pt x="1" y="210"/>
                  </a:lnTo>
                  <a:lnTo>
                    <a:pt x="1" y="226"/>
                  </a:lnTo>
                  <a:lnTo>
                    <a:pt x="0" y="241"/>
                  </a:lnTo>
                  <a:lnTo>
                    <a:pt x="0" y="254"/>
                  </a:lnTo>
                  <a:lnTo>
                    <a:pt x="51" y="344"/>
                  </a:lnTo>
                </a:path>
              </a:pathLst>
            </a:custGeom>
            <a:solidFill>
              <a:srgbClr val="0080FF"/>
            </a:solidFill>
            <a:ln w="12700" cap="rnd" cmpd="sng">
              <a:solidFill>
                <a:srgbClr val="000000"/>
              </a:solidFill>
              <a:prstDash val="solid"/>
              <a:round/>
              <a:headEnd type="none" w="med" len="med"/>
              <a:tailEnd type="none" w="med" len="med"/>
            </a:ln>
          </p:spPr>
          <p:txBody>
            <a:bodyPr/>
            <a:lstStyle/>
            <a:p>
              <a:endParaRPr lang="en-US"/>
            </a:p>
          </p:txBody>
        </p:sp>
        <p:sp>
          <p:nvSpPr>
            <p:cNvPr id="32781" name="Freeform 13"/>
            <p:cNvSpPr>
              <a:spLocks/>
            </p:cNvSpPr>
            <p:nvPr/>
          </p:nvSpPr>
          <p:spPr bwMode="auto">
            <a:xfrm>
              <a:off x="4636" y="2825"/>
              <a:ext cx="79" cy="289"/>
            </a:xfrm>
            <a:custGeom>
              <a:avLst/>
              <a:gdLst>
                <a:gd name="T0" fmla="*/ 2 w 79"/>
                <a:gd name="T1" fmla="*/ 81 h 289"/>
                <a:gd name="T2" fmla="*/ 0 w 79"/>
                <a:gd name="T3" fmla="*/ 196 h 289"/>
                <a:gd name="T4" fmla="*/ 64 w 79"/>
                <a:gd name="T5" fmla="*/ 288 h 289"/>
                <a:gd name="T6" fmla="*/ 78 w 79"/>
                <a:gd name="T7" fmla="*/ 102 h 289"/>
                <a:gd name="T8" fmla="*/ 3 w 79"/>
                <a:gd name="T9" fmla="*/ 0 h 289"/>
                <a:gd name="T10" fmla="*/ 2 w 79"/>
                <a:gd name="T11" fmla="*/ 81 h 289"/>
                <a:gd name="T12" fmla="*/ 0 60000 65536"/>
                <a:gd name="T13" fmla="*/ 0 60000 65536"/>
                <a:gd name="T14" fmla="*/ 0 60000 65536"/>
                <a:gd name="T15" fmla="*/ 0 60000 65536"/>
                <a:gd name="T16" fmla="*/ 0 60000 65536"/>
                <a:gd name="T17" fmla="*/ 0 60000 65536"/>
                <a:gd name="T18" fmla="*/ 0 w 79"/>
                <a:gd name="T19" fmla="*/ 0 h 289"/>
                <a:gd name="T20" fmla="*/ 79 w 79"/>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79" h="289">
                  <a:moveTo>
                    <a:pt x="2" y="81"/>
                  </a:moveTo>
                  <a:lnTo>
                    <a:pt x="0" y="196"/>
                  </a:lnTo>
                  <a:lnTo>
                    <a:pt x="64" y="288"/>
                  </a:lnTo>
                  <a:lnTo>
                    <a:pt x="78" y="102"/>
                  </a:lnTo>
                  <a:lnTo>
                    <a:pt x="3" y="0"/>
                  </a:lnTo>
                  <a:lnTo>
                    <a:pt x="2" y="81"/>
                  </a:lnTo>
                </a:path>
              </a:pathLst>
            </a:custGeom>
            <a:solidFill>
              <a:srgbClr val="0080FF"/>
            </a:solidFill>
            <a:ln w="12700" cap="rnd" cmpd="sng">
              <a:solidFill>
                <a:srgbClr val="000000"/>
              </a:solidFill>
              <a:prstDash val="solid"/>
              <a:round/>
              <a:headEnd type="none" w="med" len="med"/>
              <a:tailEnd type="none" w="med" len="med"/>
            </a:ln>
          </p:spPr>
          <p:txBody>
            <a:bodyPr/>
            <a:lstStyle/>
            <a:p>
              <a:endParaRPr lang="en-US"/>
            </a:p>
          </p:txBody>
        </p:sp>
        <p:sp>
          <p:nvSpPr>
            <p:cNvPr id="32782" name="Freeform 14"/>
            <p:cNvSpPr>
              <a:spLocks/>
            </p:cNvSpPr>
            <p:nvPr/>
          </p:nvSpPr>
          <p:spPr bwMode="auto">
            <a:xfrm>
              <a:off x="4729" y="2940"/>
              <a:ext cx="178" cy="214"/>
            </a:xfrm>
            <a:custGeom>
              <a:avLst/>
              <a:gdLst>
                <a:gd name="T0" fmla="*/ 145 w 178"/>
                <a:gd name="T1" fmla="*/ 183 h 214"/>
                <a:gd name="T2" fmla="*/ 177 w 178"/>
                <a:gd name="T3" fmla="*/ 0 h 214"/>
                <a:gd name="T4" fmla="*/ 13 w 178"/>
                <a:gd name="T5" fmla="*/ 26 h 214"/>
                <a:gd name="T6" fmla="*/ 0 w 178"/>
                <a:gd name="T7" fmla="*/ 213 h 214"/>
                <a:gd name="T8" fmla="*/ 145 w 178"/>
                <a:gd name="T9" fmla="*/ 183 h 214"/>
                <a:gd name="T10" fmla="*/ 0 60000 65536"/>
                <a:gd name="T11" fmla="*/ 0 60000 65536"/>
                <a:gd name="T12" fmla="*/ 0 60000 65536"/>
                <a:gd name="T13" fmla="*/ 0 60000 65536"/>
                <a:gd name="T14" fmla="*/ 0 60000 65536"/>
                <a:gd name="T15" fmla="*/ 0 w 178"/>
                <a:gd name="T16" fmla="*/ 0 h 214"/>
                <a:gd name="T17" fmla="*/ 178 w 178"/>
                <a:gd name="T18" fmla="*/ 214 h 214"/>
              </a:gdLst>
              <a:ahLst/>
              <a:cxnLst>
                <a:cxn ang="T10">
                  <a:pos x="T0" y="T1"/>
                </a:cxn>
                <a:cxn ang="T11">
                  <a:pos x="T2" y="T3"/>
                </a:cxn>
                <a:cxn ang="T12">
                  <a:pos x="T4" y="T5"/>
                </a:cxn>
                <a:cxn ang="T13">
                  <a:pos x="T6" y="T7"/>
                </a:cxn>
                <a:cxn ang="T14">
                  <a:pos x="T8" y="T9"/>
                </a:cxn>
              </a:cxnLst>
              <a:rect l="T15" t="T16" r="T17" b="T18"/>
              <a:pathLst>
                <a:path w="178" h="214">
                  <a:moveTo>
                    <a:pt x="145" y="183"/>
                  </a:moveTo>
                  <a:lnTo>
                    <a:pt x="177" y="0"/>
                  </a:lnTo>
                  <a:lnTo>
                    <a:pt x="13" y="26"/>
                  </a:lnTo>
                  <a:lnTo>
                    <a:pt x="0" y="213"/>
                  </a:lnTo>
                  <a:lnTo>
                    <a:pt x="145" y="183"/>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83" name="Freeform 15"/>
            <p:cNvSpPr>
              <a:spLocks/>
            </p:cNvSpPr>
            <p:nvPr/>
          </p:nvSpPr>
          <p:spPr bwMode="auto">
            <a:xfrm>
              <a:off x="4602" y="2949"/>
              <a:ext cx="27" cy="137"/>
            </a:xfrm>
            <a:custGeom>
              <a:avLst/>
              <a:gdLst>
                <a:gd name="T0" fmla="*/ 23 w 27"/>
                <a:gd name="T1" fmla="*/ 136 h 137"/>
                <a:gd name="T2" fmla="*/ 23 w 27"/>
                <a:gd name="T3" fmla="*/ 114 h 137"/>
                <a:gd name="T4" fmla="*/ 26 w 27"/>
                <a:gd name="T5" fmla="*/ 0 h 137"/>
                <a:gd name="T6" fmla="*/ 0 w 27"/>
                <a:gd name="T7" fmla="*/ 6 h 137"/>
                <a:gd name="T8" fmla="*/ 0 w 27"/>
                <a:gd name="T9" fmla="*/ 101 h 137"/>
                <a:gd name="T10" fmla="*/ 23 w 27"/>
                <a:gd name="T11" fmla="*/ 136 h 137"/>
                <a:gd name="T12" fmla="*/ 0 60000 65536"/>
                <a:gd name="T13" fmla="*/ 0 60000 65536"/>
                <a:gd name="T14" fmla="*/ 0 60000 65536"/>
                <a:gd name="T15" fmla="*/ 0 60000 65536"/>
                <a:gd name="T16" fmla="*/ 0 60000 65536"/>
                <a:gd name="T17" fmla="*/ 0 60000 65536"/>
                <a:gd name="T18" fmla="*/ 0 w 27"/>
                <a:gd name="T19" fmla="*/ 0 h 137"/>
                <a:gd name="T20" fmla="*/ 27 w 27"/>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7" h="137">
                  <a:moveTo>
                    <a:pt x="23" y="136"/>
                  </a:moveTo>
                  <a:lnTo>
                    <a:pt x="23" y="114"/>
                  </a:lnTo>
                  <a:lnTo>
                    <a:pt x="26" y="0"/>
                  </a:lnTo>
                  <a:lnTo>
                    <a:pt x="0" y="6"/>
                  </a:lnTo>
                  <a:lnTo>
                    <a:pt x="0" y="101"/>
                  </a:lnTo>
                  <a:lnTo>
                    <a:pt x="23" y="136"/>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784" name="Freeform 16"/>
            <p:cNvSpPr>
              <a:spLocks/>
            </p:cNvSpPr>
            <p:nvPr/>
          </p:nvSpPr>
          <p:spPr bwMode="auto">
            <a:xfrm>
              <a:off x="4645" y="2726"/>
              <a:ext cx="244" cy="121"/>
            </a:xfrm>
            <a:custGeom>
              <a:avLst/>
              <a:gdLst>
                <a:gd name="T0" fmla="*/ 78 w 244"/>
                <a:gd name="T1" fmla="*/ 120 h 121"/>
                <a:gd name="T2" fmla="*/ 243 w 244"/>
                <a:gd name="T3" fmla="*/ 97 h 121"/>
                <a:gd name="T4" fmla="*/ 155 w 244"/>
                <a:gd name="T5" fmla="*/ 0 h 121"/>
                <a:gd name="T6" fmla="*/ 0 w 244"/>
                <a:gd name="T7" fmla="*/ 17 h 121"/>
                <a:gd name="T8" fmla="*/ 78 w 244"/>
                <a:gd name="T9" fmla="*/ 120 h 121"/>
                <a:gd name="T10" fmla="*/ 0 60000 65536"/>
                <a:gd name="T11" fmla="*/ 0 60000 65536"/>
                <a:gd name="T12" fmla="*/ 0 60000 65536"/>
                <a:gd name="T13" fmla="*/ 0 60000 65536"/>
                <a:gd name="T14" fmla="*/ 0 60000 65536"/>
                <a:gd name="T15" fmla="*/ 0 w 244"/>
                <a:gd name="T16" fmla="*/ 0 h 121"/>
                <a:gd name="T17" fmla="*/ 244 w 244"/>
                <a:gd name="T18" fmla="*/ 121 h 121"/>
              </a:gdLst>
              <a:ahLst/>
              <a:cxnLst>
                <a:cxn ang="T10">
                  <a:pos x="T0" y="T1"/>
                </a:cxn>
                <a:cxn ang="T11">
                  <a:pos x="T2" y="T3"/>
                </a:cxn>
                <a:cxn ang="T12">
                  <a:pos x="T4" y="T5"/>
                </a:cxn>
                <a:cxn ang="T13">
                  <a:pos x="T6" y="T7"/>
                </a:cxn>
                <a:cxn ang="T14">
                  <a:pos x="T8" y="T9"/>
                </a:cxn>
              </a:cxnLst>
              <a:rect l="T15" t="T16" r="T17" b="T18"/>
              <a:pathLst>
                <a:path w="244" h="121">
                  <a:moveTo>
                    <a:pt x="78" y="120"/>
                  </a:moveTo>
                  <a:lnTo>
                    <a:pt x="243" y="97"/>
                  </a:lnTo>
                  <a:lnTo>
                    <a:pt x="155" y="0"/>
                  </a:lnTo>
                  <a:lnTo>
                    <a:pt x="0" y="17"/>
                  </a:lnTo>
                  <a:lnTo>
                    <a:pt x="78" y="120"/>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785" name="Freeform 17"/>
            <p:cNvSpPr>
              <a:spLocks/>
            </p:cNvSpPr>
            <p:nvPr/>
          </p:nvSpPr>
          <p:spPr bwMode="auto">
            <a:xfrm>
              <a:off x="4699" y="3255"/>
              <a:ext cx="164" cy="286"/>
            </a:xfrm>
            <a:custGeom>
              <a:avLst/>
              <a:gdLst>
                <a:gd name="T0" fmla="*/ 0 w 164"/>
                <a:gd name="T1" fmla="*/ 285 h 286"/>
                <a:gd name="T2" fmla="*/ 119 w 164"/>
                <a:gd name="T3" fmla="*/ 250 h 286"/>
                <a:gd name="T4" fmla="*/ 163 w 164"/>
                <a:gd name="T5" fmla="*/ 0 h 286"/>
                <a:gd name="T6" fmla="*/ 16 w 164"/>
                <a:gd name="T7" fmla="*/ 32 h 286"/>
                <a:gd name="T8" fmla="*/ 0 w 164"/>
                <a:gd name="T9" fmla="*/ 285 h 286"/>
                <a:gd name="T10" fmla="*/ 0 60000 65536"/>
                <a:gd name="T11" fmla="*/ 0 60000 65536"/>
                <a:gd name="T12" fmla="*/ 0 60000 65536"/>
                <a:gd name="T13" fmla="*/ 0 60000 65536"/>
                <a:gd name="T14" fmla="*/ 0 60000 65536"/>
                <a:gd name="T15" fmla="*/ 0 w 164"/>
                <a:gd name="T16" fmla="*/ 0 h 286"/>
                <a:gd name="T17" fmla="*/ 164 w 164"/>
                <a:gd name="T18" fmla="*/ 286 h 286"/>
              </a:gdLst>
              <a:ahLst/>
              <a:cxnLst>
                <a:cxn ang="T10">
                  <a:pos x="T0" y="T1"/>
                </a:cxn>
                <a:cxn ang="T11">
                  <a:pos x="T2" y="T3"/>
                </a:cxn>
                <a:cxn ang="T12">
                  <a:pos x="T4" y="T5"/>
                </a:cxn>
                <a:cxn ang="T13">
                  <a:pos x="T6" y="T7"/>
                </a:cxn>
                <a:cxn ang="T14">
                  <a:pos x="T8" y="T9"/>
                </a:cxn>
              </a:cxnLst>
              <a:rect l="T15" t="T16" r="T17" b="T18"/>
              <a:pathLst>
                <a:path w="164" h="286">
                  <a:moveTo>
                    <a:pt x="0" y="285"/>
                  </a:moveTo>
                  <a:lnTo>
                    <a:pt x="119" y="250"/>
                  </a:lnTo>
                  <a:lnTo>
                    <a:pt x="163" y="0"/>
                  </a:lnTo>
                  <a:lnTo>
                    <a:pt x="16" y="32"/>
                  </a:lnTo>
                  <a:lnTo>
                    <a:pt x="0" y="285"/>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86" name="Freeform 18"/>
            <p:cNvSpPr>
              <a:spLocks/>
            </p:cNvSpPr>
            <p:nvPr/>
          </p:nvSpPr>
          <p:spPr bwMode="auto">
            <a:xfrm>
              <a:off x="4180" y="3336"/>
              <a:ext cx="280" cy="453"/>
            </a:xfrm>
            <a:custGeom>
              <a:avLst/>
              <a:gdLst>
                <a:gd name="T0" fmla="*/ 48 w 280"/>
                <a:gd name="T1" fmla="*/ 230 h 453"/>
                <a:gd name="T2" fmla="*/ 0 w 280"/>
                <a:gd name="T3" fmla="*/ 0 h 453"/>
                <a:gd name="T4" fmla="*/ 53 w 280"/>
                <a:gd name="T5" fmla="*/ 153 h 453"/>
                <a:gd name="T6" fmla="*/ 279 w 280"/>
                <a:gd name="T7" fmla="*/ 101 h 453"/>
                <a:gd name="T8" fmla="*/ 279 w 280"/>
                <a:gd name="T9" fmla="*/ 394 h 453"/>
                <a:gd name="T10" fmla="*/ 110 w 280"/>
                <a:gd name="T11" fmla="*/ 452 h 453"/>
                <a:gd name="T12" fmla="*/ 63 w 280"/>
                <a:gd name="T13" fmla="*/ 310 h 453"/>
                <a:gd name="T14" fmla="*/ 51 w 280"/>
                <a:gd name="T15" fmla="*/ 247 h 453"/>
                <a:gd name="T16" fmla="*/ 48 w 280"/>
                <a:gd name="T17" fmla="*/ 23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
                <a:gd name="T28" fmla="*/ 0 h 453"/>
                <a:gd name="T29" fmla="*/ 280 w 28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 h="453">
                  <a:moveTo>
                    <a:pt x="48" y="230"/>
                  </a:moveTo>
                  <a:lnTo>
                    <a:pt x="0" y="0"/>
                  </a:lnTo>
                  <a:lnTo>
                    <a:pt x="53" y="153"/>
                  </a:lnTo>
                  <a:lnTo>
                    <a:pt x="279" y="101"/>
                  </a:lnTo>
                  <a:lnTo>
                    <a:pt x="279" y="394"/>
                  </a:lnTo>
                  <a:lnTo>
                    <a:pt x="110" y="452"/>
                  </a:lnTo>
                  <a:lnTo>
                    <a:pt x="63" y="310"/>
                  </a:lnTo>
                  <a:lnTo>
                    <a:pt x="51" y="247"/>
                  </a:lnTo>
                  <a:lnTo>
                    <a:pt x="48" y="23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87" name="Freeform 19"/>
            <p:cNvSpPr>
              <a:spLocks/>
            </p:cNvSpPr>
            <p:nvPr/>
          </p:nvSpPr>
          <p:spPr bwMode="auto">
            <a:xfrm>
              <a:off x="4073" y="3043"/>
              <a:ext cx="220" cy="434"/>
            </a:xfrm>
            <a:custGeom>
              <a:avLst/>
              <a:gdLst>
                <a:gd name="T0" fmla="*/ 74 w 220"/>
                <a:gd name="T1" fmla="*/ 192 h 434"/>
                <a:gd name="T2" fmla="*/ 122 w 220"/>
                <a:gd name="T3" fmla="*/ 423 h 434"/>
                <a:gd name="T4" fmla="*/ 83 w 220"/>
                <a:gd name="T5" fmla="*/ 433 h 434"/>
                <a:gd name="T6" fmla="*/ 0 w 220"/>
                <a:gd name="T7" fmla="*/ 33 h 434"/>
                <a:gd name="T8" fmla="*/ 211 w 220"/>
                <a:gd name="T9" fmla="*/ 0 h 434"/>
                <a:gd name="T10" fmla="*/ 219 w 220"/>
                <a:gd name="T11" fmla="*/ 164 h 434"/>
                <a:gd name="T12" fmla="*/ 74 w 220"/>
                <a:gd name="T13" fmla="*/ 192 h 434"/>
                <a:gd name="T14" fmla="*/ 0 60000 65536"/>
                <a:gd name="T15" fmla="*/ 0 60000 65536"/>
                <a:gd name="T16" fmla="*/ 0 60000 65536"/>
                <a:gd name="T17" fmla="*/ 0 60000 65536"/>
                <a:gd name="T18" fmla="*/ 0 60000 65536"/>
                <a:gd name="T19" fmla="*/ 0 60000 65536"/>
                <a:gd name="T20" fmla="*/ 0 60000 65536"/>
                <a:gd name="T21" fmla="*/ 0 w 220"/>
                <a:gd name="T22" fmla="*/ 0 h 434"/>
                <a:gd name="T23" fmla="*/ 220 w 220"/>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434">
                  <a:moveTo>
                    <a:pt x="74" y="192"/>
                  </a:moveTo>
                  <a:lnTo>
                    <a:pt x="122" y="423"/>
                  </a:lnTo>
                  <a:lnTo>
                    <a:pt x="83" y="433"/>
                  </a:lnTo>
                  <a:lnTo>
                    <a:pt x="0" y="33"/>
                  </a:lnTo>
                  <a:lnTo>
                    <a:pt x="211" y="0"/>
                  </a:lnTo>
                  <a:lnTo>
                    <a:pt x="219" y="164"/>
                  </a:lnTo>
                  <a:lnTo>
                    <a:pt x="74" y="192"/>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88" name="Freeform 20"/>
            <p:cNvSpPr>
              <a:spLocks/>
            </p:cNvSpPr>
            <p:nvPr/>
          </p:nvSpPr>
          <p:spPr bwMode="auto">
            <a:xfrm>
              <a:off x="4019" y="2887"/>
              <a:ext cx="122" cy="537"/>
            </a:xfrm>
            <a:custGeom>
              <a:avLst/>
              <a:gdLst>
                <a:gd name="T0" fmla="*/ 37 w 122"/>
                <a:gd name="T1" fmla="*/ 136 h 537"/>
                <a:gd name="T2" fmla="*/ 121 w 122"/>
                <a:gd name="T3" fmla="*/ 536 h 537"/>
                <a:gd name="T4" fmla="*/ 92 w 122"/>
                <a:gd name="T5" fmla="*/ 445 h 537"/>
                <a:gd name="T6" fmla="*/ 0 w 122"/>
                <a:gd name="T7" fmla="*/ 0 h 537"/>
                <a:gd name="T8" fmla="*/ 25 w 122"/>
                <a:gd name="T9" fmla="*/ 81 h 537"/>
                <a:gd name="T10" fmla="*/ 37 w 122"/>
                <a:gd name="T11" fmla="*/ 136 h 537"/>
                <a:gd name="T12" fmla="*/ 0 60000 65536"/>
                <a:gd name="T13" fmla="*/ 0 60000 65536"/>
                <a:gd name="T14" fmla="*/ 0 60000 65536"/>
                <a:gd name="T15" fmla="*/ 0 60000 65536"/>
                <a:gd name="T16" fmla="*/ 0 60000 65536"/>
                <a:gd name="T17" fmla="*/ 0 60000 65536"/>
                <a:gd name="T18" fmla="*/ 0 w 122"/>
                <a:gd name="T19" fmla="*/ 0 h 537"/>
                <a:gd name="T20" fmla="*/ 122 w 122"/>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122" h="537">
                  <a:moveTo>
                    <a:pt x="37" y="136"/>
                  </a:moveTo>
                  <a:lnTo>
                    <a:pt x="121" y="536"/>
                  </a:lnTo>
                  <a:lnTo>
                    <a:pt x="92" y="445"/>
                  </a:lnTo>
                  <a:lnTo>
                    <a:pt x="0" y="0"/>
                  </a:lnTo>
                  <a:lnTo>
                    <a:pt x="25" y="81"/>
                  </a:lnTo>
                  <a:lnTo>
                    <a:pt x="37" y="136"/>
                  </a:lnTo>
                </a:path>
              </a:pathLst>
            </a:custGeom>
            <a:solidFill>
              <a:srgbClr val="0080FF"/>
            </a:solidFill>
            <a:ln w="12700" cap="rnd" cmpd="sng">
              <a:solidFill>
                <a:srgbClr val="000000"/>
              </a:solidFill>
              <a:prstDash val="solid"/>
              <a:round/>
              <a:headEnd type="none" w="med" len="med"/>
              <a:tailEnd type="none" w="med" len="med"/>
            </a:ln>
          </p:spPr>
          <p:txBody>
            <a:bodyPr/>
            <a:lstStyle/>
            <a:p>
              <a:endParaRPr lang="en-US"/>
            </a:p>
          </p:txBody>
        </p:sp>
        <p:sp>
          <p:nvSpPr>
            <p:cNvPr id="32789" name="Freeform 21"/>
            <p:cNvSpPr>
              <a:spLocks/>
            </p:cNvSpPr>
            <p:nvPr/>
          </p:nvSpPr>
          <p:spPr bwMode="auto">
            <a:xfrm>
              <a:off x="4056" y="2964"/>
              <a:ext cx="224" cy="86"/>
            </a:xfrm>
            <a:custGeom>
              <a:avLst/>
              <a:gdLst>
                <a:gd name="T0" fmla="*/ 0 w 224"/>
                <a:gd name="T1" fmla="*/ 30 h 86"/>
                <a:gd name="T2" fmla="*/ 11 w 224"/>
                <a:gd name="T3" fmla="*/ 85 h 86"/>
                <a:gd name="T4" fmla="*/ 223 w 224"/>
                <a:gd name="T5" fmla="*/ 51 h 86"/>
                <a:gd name="T6" fmla="*/ 220 w 224"/>
                <a:gd name="T7" fmla="*/ 0 h 86"/>
                <a:gd name="T8" fmla="*/ 0 w 224"/>
                <a:gd name="T9" fmla="*/ 30 h 86"/>
                <a:gd name="T10" fmla="*/ 0 60000 65536"/>
                <a:gd name="T11" fmla="*/ 0 60000 65536"/>
                <a:gd name="T12" fmla="*/ 0 60000 65536"/>
                <a:gd name="T13" fmla="*/ 0 60000 65536"/>
                <a:gd name="T14" fmla="*/ 0 60000 65536"/>
                <a:gd name="T15" fmla="*/ 0 w 224"/>
                <a:gd name="T16" fmla="*/ 0 h 86"/>
                <a:gd name="T17" fmla="*/ 224 w 224"/>
                <a:gd name="T18" fmla="*/ 86 h 86"/>
              </a:gdLst>
              <a:ahLst/>
              <a:cxnLst>
                <a:cxn ang="T10">
                  <a:pos x="T0" y="T1"/>
                </a:cxn>
                <a:cxn ang="T11">
                  <a:pos x="T2" y="T3"/>
                </a:cxn>
                <a:cxn ang="T12">
                  <a:pos x="T4" y="T5"/>
                </a:cxn>
                <a:cxn ang="T13">
                  <a:pos x="T6" y="T7"/>
                </a:cxn>
                <a:cxn ang="T14">
                  <a:pos x="T8" y="T9"/>
                </a:cxn>
              </a:cxnLst>
              <a:rect l="T15" t="T16" r="T17" b="T18"/>
              <a:pathLst>
                <a:path w="224" h="86">
                  <a:moveTo>
                    <a:pt x="0" y="30"/>
                  </a:moveTo>
                  <a:lnTo>
                    <a:pt x="11" y="85"/>
                  </a:lnTo>
                  <a:lnTo>
                    <a:pt x="223" y="51"/>
                  </a:lnTo>
                  <a:lnTo>
                    <a:pt x="220" y="0"/>
                  </a:lnTo>
                  <a:lnTo>
                    <a:pt x="0" y="3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90" name="Freeform 22"/>
            <p:cNvSpPr>
              <a:spLocks/>
            </p:cNvSpPr>
            <p:nvPr/>
          </p:nvSpPr>
          <p:spPr bwMode="auto">
            <a:xfrm>
              <a:off x="4641" y="2752"/>
              <a:ext cx="246" cy="151"/>
            </a:xfrm>
            <a:custGeom>
              <a:avLst/>
              <a:gdLst>
                <a:gd name="T0" fmla="*/ 74 w 246"/>
                <a:gd name="T1" fmla="*/ 150 h 151"/>
                <a:gd name="T2" fmla="*/ 238 w 246"/>
                <a:gd name="T3" fmla="*/ 123 h 151"/>
                <a:gd name="T4" fmla="*/ 245 w 246"/>
                <a:gd name="T5" fmla="*/ 79 h 151"/>
                <a:gd name="T6" fmla="*/ 80 w 246"/>
                <a:gd name="T7" fmla="*/ 102 h 151"/>
                <a:gd name="T8" fmla="*/ 2 w 246"/>
                <a:gd name="T9" fmla="*/ 0 h 151"/>
                <a:gd name="T10" fmla="*/ 0 w 246"/>
                <a:gd name="T11" fmla="*/ 47 h 151"/>
                <a:gd name="T12" fmla="*/ 74 w 246"/>
                <a:gd name="T13" fmla="*/ 150 h 151"/>
                <a:gd name="T14" fmla="*/ 0 60000 65536"/>
                <a:gd name="T15" fmla="*/ 0 60000 65536"/>
                <a:gd name="T16" fmla="*/ 0 60000 65536"/>
                <a:gd name="T17" fmla="*/ 0 60000 65536"/>
                <a:gd name="T18" fmla="*/ 0 60000 65536"/>
                <a:gd name="T19" fmla="*/ 0 60000 65536"/>
                <a:gd name="T20" fmla="*/ 0 60000 65536"/>
                <a:gd name="T21" fmla="*/ 0 w 246"/>
                <a:gd name="T22" fmla="*/ 0 h 151"/>
                <a:gd name="T23" fmla="*/ 246 w 246"/>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51">
                  <a:moveTo>
                    <a:pt x="74" y="150"/>
                  </a:moveTo>
                  <a:lnTo>
                    <a:pt x="238" y="123"/>
                  </a:lnTo>
                  <a:lnTo>
                    <a:pt x="245" y="79"/>
                  </a:lnTo>
                  <a:lnTo>
                    <a:pt x="80" y="102"/>
                  </a:lnTo>
                  <a:lnTo>
                    <a:pt x="2" y="0"/>
                  </a:lnTo>
                  <a:lnTo>
                    <a:pt x="0" y="47"/>
                  </a:lnTo>
                  <a:lnTo>
                    <a:pt x="74" y="15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91" name="Freeform 23"/>
            <p:cNvSpPr>
              <a:spLocks/>
            </p:cNvSpPr>
            <p:nvPr/>
          </p:nvSpPr>
          <p:spPr bwMode="auto">
            <a:xfrm>
              <a:off x="4729" y="2780"/>
              <a:ext cx="131" cy="53"/>
            </a:xfrm>
            <a:custGeom>
              <a:avLst/>
              <a:gdLst>
                <a:gd name="T0" fmla="*/ 34 w 131"/>
                <a:gd name="T1" fmla="*/ 52 h 53"/>
                <a:gd name="T2" fmla="*/ 130 w 131"/>
                <a:gd name="T3" fmla="*/ 40 h 53"/>
                <a:gd name="T4" fmla="*/ 92 w 131"/>
                <a:gd name="T5" fmla="*/ 0 h 53"/>
                <a:gd name="T6" fmla="*/ 0 w 131"/>
                <a:gd name="T7" fmla="*/ 11 h 53"/>
                <a:gd name="T8" fmla="*/ 34 w 131"/>
                <a:gd name="T9" fmla="*/ 52 h 53"/>
                <a:gd name="T10" fmla="*/ 0 60000 65536"/>
                <a:gd name="T11" fmla="*/ 0 60000 65536"/>
                <a:gd name="T12" fmla="*/ 0 60000 65536"/>
                <a:gd name="T13" fmla="*/ 0 60000 65536"/>
                <a:gd name="T14" fmla="*/ 0 60000 65536"/>
                <a:gd name="T15" fmla="*/ 0 w 131"/>
                <a:gd name="T16" fmla="*/ 0 h 53"/>
                <a:gd name="T17" fmla="*/ 131 w 131"/>
                <a:gd name="T18" fmla="*/ 53 h 53"/>
              </a:gdLst>
              <a:ahLst/>
              <a:cxnLst>
                <a:cxn ang="T10">
                  <a:pos x="T0" y="T1"/>
                </a:cxn>
                <a:cxn ang="T11">
                  <a:pos x="T2" y="T3"/>
                </a:cxn>
                <a:cxn ang="T12">
                  <a:pos x="T4" y="T5"/>
                </a:cxn>
                <a:cxn ang="T13">
                  <a:pos x="T6" y="T7"/>
                </a:cxn>
                <a:cxn ang="T14">
                  <a:pos x="T8" y="T9"/>
                </a:cxn>
              </a:cxnLst>
              <a:rect l="T15" t="T16" r="T17" b="T18"/>
              <a:pathLst>
                <a:path w="131" h="53">
                  <a:moveTo>
                    <a:pt x="34" y="52"/>
                  </a:moveTo>
                  <a:lnTo>
                    <a:pt x="130" y="40"/>
                  </a:lnTo>
                  <a:lnTo>
                    <a:pt x="92" y="0"/>
                  </a:lnTo>
                  <a:lnTo>
                    <a:pt x="0" y="11"/>
                  </a:lnTo>
                  <a:lnTo>
                    <a:pt x="34" y="5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2" name="Freeform 24"/>
            <p:cNvSpPr>
              <a:spLocks/>
            </p:cNvSpPr>
            <p:nvPr/>
          </p:nvSpPr>
          <p:spPr bwMode="auto">
            <a:xfrm>
              <a:off x="4729" y="2797"/>
              <a:ext cx="131" cy="61"/>
            </a:xfrm>
            <a:custGeom>
              <a:avLst/>
              <a:gdLst>
                <a:gd name="T0" fmla="*/ 0 w 131"/>
                <a:gd name="T1" fmla="*/ 22 h 61"/>
                <a:gd name="T2" fmla="*/ 31 w 131"/>
                <a:gd name="T3" fmla="*/ 60 h 61"/>
                <a:gd name="T4" fmla="*/ 128 w 131"/>
                <a:gd name="T5" fmla="*/ 47 h 61"/>
                <a:gd name="T6" fmla="*/ 130 w 131"/>
                <a:gd name="T7" fmla="*/ 29 h 61"/>
                <a:gd name="T8" fmla="*/ 34 w 131"/>
                <a:gd name="T9" fmla="*/ 40 h 61"/>
                <a:gd name="T10" fmla="*/ 0 w 131"/>
                <a:gd name="T11" fmla="*/ 0 h 61"/>
                <a:gd name="T12" fmla="*/ 0 w 131"/>
                <a:gd name="T13" fmla="*/ 22 h 61"/>
                <a:gd name="T14" fmla="*/ 0 60000 65536"/>
                <a:gd name="T15" fmla="*/ 0 60000 65536"/>
                <a:gd name="T16" fmla="*/ 0 60000 65536"/>
                <a:gd name="T17" fmla="*/ 0 60000 65536"/>
                <a:gd name="T18" fmla="*/ 0 60000 65536"/>
                <a:gd name="T19" fmla="*/ 0 60000 65536"/>
                <a:gd name="T20" fmla="*/ 0 60000 65536"/>
                <a:gd name="T21" fmla="*/ 0 w 131"/>
                <a:gd name="T22" fmla="*/ 0 h 61"/>
                <a:gd name="T23" fmla="*/ 131 w 13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61">
                  <a:moveTo>
                    <a:pt x="0" y="22"/>
                  </a:moveTo>
                  <a:lnTo>
                    <a:pt x="31" y="60"/>
                  </a:lnTo>
                  <a:lnTo>
                    <a:pt x="128" y="47"/>
                  </a:lnTo>
                  <a:lnTo>
                    <a:pt x="130" y="29"/>
                  </a:lnTo>
                  <a:lnTo>
                    <a:pt x="34" y="40"/>
                  </a:lnTo>
                  <a:lnTo>
                    <a:pt x="0" y="0"/>
                  </a:lnTo>
                  <a:lnTo>
                    <a:pt x="0" y="22"/>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93" name="Freeform 25"/>
            <p:cNvSpPr>
              <a:spLocks/>
            </p:cNvSpPr>
            <p:nvPr/>
          </p:nvSpPr>
          <p:spPr bwMode="auto">
            <a:xfrm>
              <a:off x="4636" y="3124"/>
              <a:ext cx="211" cy="119"/>
            </a:xfrm>
            <a:custGeom>
              <a:avLst/>
              <a:gdLst>
                <a:gd name="T0" fmla="*/ 60 w 211"/>
                <a:gd name="T1" fmla="*/ 118 h 119"/>
                <a:gd name="T2" fmla="*/ 206 w 211"/>
                <a:gd name="T3" fmla="*/ 85 h 119"/>
                <a:gd name="T4" fmla="*/ 210 w 211"/>
                <a:gd name="T5" fmla="*/ 62 h 119"/>
                <a:gd name="T6" fmla="*/ 64 w 211"/>
                <a:gd name="T7" fmla="*/ 91 h 119"/>
                <a:gd name="T8" fmla="*/ 0 w 211"/>
                <a:gd name="T9" fmla="*/ 0 h 119"/>
                <a:gd name="T10" fmla="*/ 0 w 211"/>
                <a:gd name="T11" fmla="*/ 26 h 119"/>
                <a:gd name="T12" fmla="*/ 60 w 211"/>
                <a:gd name="T13" fmla="*/ 118 h 119"/>
                <a:gd name="T14" fmla="*/ 0 60000 65536"/>
                <a:gd name="T15" fmla="*/ 0 60000 65536"/>
                <a:gd name="T16" fmla="*/ 0 60000 65536"/>
                <a:gd name="T17" fmla="*/ 0 60000 65536"/>
                <a:gd name="T18" fmla="*/ 0 60000 65536"/>
                <a:gd name="T19" fmla="*/ 0 60000 65536"/>
                <a:gd name="T20" fmla="*/ 0 60000 65536"/>
                <a:gd name="T21" fmla="*/ 0 w 211"/>
                <a:gd name="T22" fmla="*/ 0 h 119"/>
                <a:gd name="T23" fmla="*/ 211 w 211"/>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119">
                  <a:moveTo>
                    <a:pt x="60" y="118"/>
                  </a:moveTo>
                  <a:lnTo>
                    <a:pt x="206" y="85"/>
                  </a:lnTo>
                  <a:lnTo>
                    <a:pt x="210" y="62"/>
                  </a:lnTo>
                  <a:lnTo>
                    <a:pt x="64" y="91"/>
                  </a:lnTo>
                  <a:lnTo>
                    <a:pt x="0" y="0"/>
                  </a:lnTo>
                  <a:lnTo>
                    <a:pt x="0" y="26"/>
                  </a:lnTo>
                  <a:lnTo>
                    <a:pt x="60" y="118"/>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94" name="Freeform 26"/>
            <p:cNvSpPr>
              <a:spLocks/>
            </p:cNvSpPr>
            <p:nvPr/>
          </p:nvSpPr>
          <p:spPr bwMode="auto">
            <a:xfrm>
              <a:off x="4626" y="3552"/>
              <a:ext cx="172" cy="118"/>
            </a:xfrm>
            <a:custGeom>
              <a:avLst/>
              <a:gdLst>
                <a:gd name="T0" fmla="*/ 50 w 172"/>
                <a:gd name="T1" fmla="*/ 90 h 118"/>
                <a:gd name="T2" fmla="*/ 171 w 172"/>
                <a:gd name="T3" fmla="*/ 55 h 118"/>
                <a:gd name="T4" fmla="*/ 166 w 172"/>
                <a:gd name="T5" fmla="*/ 80 h 118"/>
                <a:gd name="T6" fmla="*/ 50 w 172"/>
                <a:gd name="T7" fmla="*/ 117 h 118"/>
                <a:gd name="T8" fmla="*/ 0 w 172"/>
                <a:gd name="T9" fmla="*/ 28 h 118"/>
                <a:gd name="T10" fmla="*/ 0 w 172"/>
                <a:gd name="T11" fmla="*/ 0 h 118"/>
                <a:gd name="T12" fmla="*/ 50 w 172"/>
                <a:gd name="T13" fmla="*/ 90 h 118"/>
                <a:gd name="T14" fmla="*/ 0 60000 65536"/>
                <a:gd name="T15" fmla="*/ 0 60000 65536"/>
                <a:gd name="T16" fmla="*/ 0 60000 65536"/>
                <a:gd name="T17" fmla="*/ 0 60000 65536"/>
                <a:gd name="T18" fmla="*/ 0 60000 65536"/>
                <a:gd name="T19" fmla="*/ 0 60000 65536"/>
                <a:gd name="T20" fmla="*/ 0 60000 65536"/>
                <a:gd name="T21" fmla="*/ 0 w 172"/>
                <a:gd name="T22" fmla="*/ 0 h 118"/>
                <a:gd name="T23" fmla="*/ 172 w 172"/>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18">
                  <a:moveTo>
                    <a:pt x="50" y="90"/>
                  </a:moveTo>
                  <a:lnTo>
                    <a:pt x="171" y="55"/>
                  </a:lnTo>
                  <a:lnTo>
                    <a:pt x="166" y="80"/>
                  </a:lnTo>
                  <a:lnTo>
                    <a:pt x="50" y="117"/>
                  </a:lnTo>
                  <a:lnTo>
                    <a:pt x="0" y="28"/>
                  </a:lnTo>
                  <a:lnTo>
                    <a:pt x="0" y="0"/>
                  </a:lnTo>
                  <a:lnTo>
                    <a:pt x="50" y="9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795" name="Freeform 27"/>
            <p:cNvSpPr>
              <a:spLocks/>
            </p:cNvSpPr>
            <p:nvPr/>
          </p:nvSpPr>
          <p:spPr bwMode="auto">
            <a:xfrm>
              <a:off x="4602" y="3103"/>
              <a:ext cx="25" cy="260"/>
            </a:xfrm>
            <a:custGeom>
              <a:avLst/>
              <a:gdLst>
                <a:gd name="T0" fmla="*/ 0 w 25"/>
                <a:gd name="T1" fmla="*/ 220 h 260"/>
                <a:gd name="T2" fmla="*/ 0 w 25"/>
                <a:gd name="T3" fmla="*/ 0 h 260"/>
                <a:gd name="T4" fmla="*/ 24 w 25"/>
                <a:gd name="T5" fmla="*/ 34 h 260"/>
                <a:gd name="T6" fmla="*/ 24 w 25"/>
                <a:gd name="T7" fmla="*/ 40 h 260"/>
                <a:gd name="T8" fmla="*/ 18 w 25"/>
                <a:gd name="T9" fmla="*/ 251 h 260"/>
                <a:gd name="T10" fmla="*/ 0 w 25"/>
                <a:gd name="T11" fmla="*/ 259 h 260"/>
                <a:gd name="T12" fmla="*/ 0 w 25"/>
                <a:gd name="T13" fmla="*/ 220 h 260"/>
                <a:gd name="T14" fmla="*/ 0 60000 65536"/>
                <a:gd name="T15" fmla="*/ 0 60000 65536"/>
                <a:gd name="T16" fmla="*/ 0 60000 65536"/>
                <a:gd name="T17" fmla="*/ 0 60000 65536"/>
                <a:gd name="T18" fmla="*/ 0 60000 65536"/>
                <a:gd name="T19" fmla="*/ 0 60000 65536"/>
                <a:gd name="T20" fmla="*/ 0 60000 65536"/>
                <a:gd name="T21" fmla="*/ 0 w 25"/>
                <a:gd name="T22" fmla="*/ 0 h 260"/>
                <a:gd name="T23" fmla="*/ 25 w 25"/>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0">
                  <a:moveTo>
                    <a:pt x="0" y="220"/>
                  </a:moveTo>
                  <a:lnTo>
                    <a:pt x="0" y="0"/>
                  </a:lnTo>
                  <a:lnTo>
                    <a:pt x="24" y="34"/>
                  </a:lnTo>
                  <a:lnTo>
                    <a:pt x="24" y="40"/>
                  </a:lnTo>
                  <a:lnTo>
                    <a:pt x="18" y="251"/>
                  </a:lnTo>
                  <a:lnTo>
                    <a:pt x="0" y="259"/>
                  </a:lnTo>
                  <a:lnTo>
                    <a:pt x="0" y="220"/>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32796" name="Freeform 28"/>
            <p:cNvSpPr>
              <a:spLocks/>
            </p:cNvSpPr>
            <p:nvPr/>
          </p:nvSpPr>
          <p:spPr bwMode="auto">
            <a:xfrm>
              <a:off x="4580" y="3486"/>
              <a:ext cx="34" cy="28"/>
            </a:xfrm>
            <a:custGeom>
              <a:avLst/>
              <a:gdLst>
                <a:gd name="T0" fmla="*/ 0 w 34"/>
                <a:gd name="T1" fmla="*/ 27 h 28"/>
                <a:gd name="T2" fmla="*/ 31 w 34"/>
                <a:gd name="T3" fmla="*/ 14 h 28"/>
                <a:gd name="T4" fmla="*/ 33 w 34"/>
                <a:gd name="T5" fmla="*/ 15 h 28"/>
                <a:gd name="T6" fmla="*/ 33 w 34"/>
                <a:gd name="T7" fmla="*/ 0 h 28"/>
                <a:gd name="T8" fmla="*/ 15 w 34"/>
                <a:gd name="T9" fmla="*/ 7 h 28"/>
                <a:gd name="T10" fmla="*/ 15 w 34"/>
                <a:gd name="T11" fmla="*/ 5 h 28"/>
                <a:gd name="T12" fmla="*/ 15 w 34"/>
                <a:gd name="T13" fmla="*/ 7 h 28"/>
                <a:gd name="T14" fmla="*/ 13 w 34"/>
                <a:gd name="T15" fmla="*/ 8 h 28"/>
                <a:gd name="T16" fmla="*/ 9 w 34"/>
                <a:gd name="T17" fmla="*/ 14 h 28"/>
                <a:gd name="T18" fmla="*/ 4 w 34"/>
                <a:gd name="T19" fmla="*/ 18 h 28"/>
                <a:gd name="T20" fmla="*/ 0 w 34"/>
                <a:gd name="T21" fmla="*/ 21 h 28"/>
                <a:gd name="T22" fmla="*/ 0 w 34"/>
                <a:gd name="T23" fmla="*/ 2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8"/>
                <a:gd name="T38" fmla="*/ 34 w 3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8">
                  <a:moveTo>
                    <a:pt x="0" y="27"/>
                  </a:moveTo>
                  <a:lnTo>
                    <a:pt x="31" y="14"/>
                  </a:lnTo>
                  <a:lnTo>
                    <a:pt x="33" y="15"/>
                  </a:lnTo>
                  <a:lnTo>
                    <a:pt x="33" y="0"/>
                  </a:lnTo>
                  <a:lnTo>
                    <a:pt x="15" y="7"/>
                  </a:lnTo>
                  <a:lnTo>
                    <a:pt x="15" y="5"/>
                  </a:lnTo>
                  <a:lnTo>
                    <a:pt x="15" y="7"/>
                  </a:lnTo>
                  <a:lnTo>
                    <a:pt x="13" y="8"/>
                  </a:lnTo>
                  <a:lnTo>
                    <a:pt x="9" y="14"/>
                  </a:lnTo>
                  <a:lnTo>
                    <a:pt x="4" y="18"/>
                  </a:lnTo>
                  <a:lnTo>
                    <a:pt x="0" y="21"/>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7" name="Freeform 29"/>
            <p:cNvSpPr>
              <a:spLocks/>
            </p:cNvSpPr>
            <p:nvPr/>
          </p:nvSpPr>
          <p:spPr bwMode="auto">
            <a:xfrm>
              <a:off x="4580" y="3508"/>
              <a:ext cx="34" cy="27"/>
            </a:xfrm>
            <a:custGeom>
              <a:avLst/>
              <a:gdLst>
                <a:gd name="T0" fmla="*/ 31 w 34"/>
                <a:gd name="T1" fmla="*/ 0 h 27"/>
                <a:gd name="T2" fmla="*/ 0 w 34"/>
                <a:gd name="T3" fmla="*/ 12 h 27"/>
                <a:gd name="T4" fmla="*/ 0 w 34"/>
                <a:gd name="T5" fmla="*/ 26 h 27"/>
                <a:gd name="T6" fmla="*/ 31 w 34"/>
                <a:gd name="T7" fmla="*/ 16 h 27"/>
                <a:gd name="T8" fmla="*/ 33 w 34"/>
                <a:gd name="T9" fmla="*/ 1 h 27"/>
                <a:gd name="T10" fmla="*/ 31 w 34"/>
                <a:gd name="T11" fmla="*/ 0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31" y="0"/>
                  </a:moveTo>
                  <a:lnTo>
                    <a:pt x="0" y="12"/>
                  </a:lnTo>
                  <a:lnTo>
                    <a:pt x="0" y="26"/>
                  </a:lnTo>
                  <a:lnTo>
                    <a:pt x="31" y="16"/>
                  </a:lnTo>
                  <a:lnTo>
                    <a:pt x="33" y="1"/>
                  </a:lnTo>
                  <a:lnTo>
                    <a:pt x="3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8" name="Freeform 30"/>
            <p:cNvSpPr>
              <a:spLocks/>
            </p:cNvSpPr>
            <p:nvPr/>
          </p:nvSpPr>
          <p:spPr bwMode="auto">
            <a:xfrm>
              <a:off x="4568" y="3439"/>
              <a:ext cx="25" cy="53"/>
            </a:xfrm>
            <a:custGeom>
              <a:avLst/>
              <a:gdLst>
                <a:gd name="T0" fmla="*/ 24 w 25"/>
                <a:gd name="T1" fmla="*/ 38 h 53"/>
                <a:gd name="T2" fmla="*/ 24 w 25"/>
                <a:gd name="T3" fmla="*/ 0 h 53"/>
                <a:gd name="T4" fmla="*/ 19 w 25"/>
                <a:gd name="T5" fmla="*/ 5 h 53"/>
                <a:gd name="T6" fmla="*/ 16 w 25"/>
                <a:gd name="T7" fmla="*/ 12 h 53"/>
                <a:gd name="T8" fmla="*/ 10 w 25"/>
                <a:gd name="T9" fmla="*/ 14 h 53"/>
                <a:gd name="T10" fmla="*/ 5 w 25"/>
                <a:gd name="T11" fmla="*/ 18 h 53"/>
                <a:gd name="T12" fmla="*/ 1 w 25"/>
                <a:gd name="T13" fmla="*/ 21 h 53"/>
                <a:gd name="T14" fmla="*/ 0 w 25"/>
                <a:gd name="T15" fmla="*/ 21 h 53"/>
                <a:gd name="T16" fmla="*/ 8 w 25"/>
                <a:gd name="T17" fmla="*/ 34 h 53"/>
                <a:gd name="T18" fmla="*/ 8 w 25"/>
                <a:gd name="T19" fmla="*/ 52 h 53"/>
                <a:gd name="T20" fmla="*/ 13 w 25"/>
                <a:gd name="T21" fmla="*/ 49 h 53"/>
                <a:gd name="T22" fmla="*/ 18 w 25"/>
                <a:gd name="T23" fmla="*/ 45 h 53"/>
                <a:gd name="T24" fmla="*/ 22 w 25"/>
                <a:gd name="T25" fmla="*/ 39 h 53"/>
                <a:gd name="T26" fmla="*/ 24 w 25"/>
                <a:gd name="T27" fmla="*/ 38 h 53"/>
                <a:gd name="T28" fmla="*/ 24 w 25"/>
                <a:gd name="T29" fmla="*/ 36 h 53"/>
                <a:gd name="T30" fmla="*/ 24 w 25"/>
                <a:gd name="T31" fmla="*/ 38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53"/>
                <a:gd name="T50" fmla="*/ 25 w 25"/>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53">
                  <a:moveTo>
                    <a:pt x="24" y="38"/>
                  </a:moveTo>
                  <a:lnTo>
                    <a:pt x="24" y="0"/>
                  </a:lnTo>
                  <a:lnTo>
                    <a:pt x="19" y="5"/>
                  </a:lnTo>
                  <a:lnTo>
                    <a:pt x="16" y="12"/>
                  </a:lnTo>
                  <a:lnTo>
                    <a:pt x="10" y="14"/>
                  </a:lnTo>
                  <a:lnTo>
                    <a:pt x="5" y="18"/>
                  </a:lnTo>
                  <a:lnTo>
                    <a:pt x="1" y="21"/>
                  </a:lnTo>
                  <a:lnTo>
                    <a:pt x="0" y="21"/>
                  </a:lnTo>
                  <a:lnTo>
                    <a:pt x="8" y="34"/>
                  </a:lnTo>
                  <a:lnTo>
                    <a:pt x="8" y="52"/>
                  </a:lnTo>
                  <a:lnTo>
                    <a:pt x="13" y="49"/>
                  </a:lnTo>
                  <a:lnTo>
                    <a:pt x="18" y="45"/>
                  </a:lnTo>
                  <a:lnTo>
                    <a:pt x="22" y="39"/>
                  </a:lnTo>
                  <a:lnTo>
                    <a:pt x="24" y="38"/>
                  </a:lnTo>
                  <a:lnTo>
                    <a:pt x="24" y="36"/>
                  </a:lnTo>
                  <a:lnTo>
                    <a:pt x="24" y="38"/>
                  </a:lnTo>
                </a:path>
              </a:pathLst>
            </a:custGeom>
            <a:solidFill>
              <a:srgbClr val="BF0000"/>
            </a:solidFill>
            <a:ln w="12700" cap="rnd" cmpd="sng">
              <a:solidFill>
                <a:srgbClr val="000000"/>
              </a:solidFill>
              <a:prstDash val="solid"/>
              <a:round/>
              <a:headEnd type="none" w="med" len="med"/>
              <a:tailEnd type="none" w="med" len="med"/>
            </a:ln>
          </p:spPr>
          <p:txBody>
            <a:bodyPr/>
            <a:lstStyle/>
            <a:p>
              <a:endParaRPr lang="en-US"/>
            </a:p>
          </p:txBody>
        </p:sp>
        <p:sp>
          <p:nvSpPr>
            <p:cNvPr id="32799" name="Freeform 31"/>
            <p:cNvSpPr>
              <a:spLocks/>
            </p:cNvSpPr>
            <p:nvPr/>
          </p:nvSpPr>
          <p:spPr bwMode="auto">
            <a:xfrm>
              <a:off x="4501" y="3276"/>
              <a:ext cx="71" cy="129"/>
            </a:xfrm>
            <a:custGeom>
              <a:avLst/>
              <a:gdLst>
                <a:gd name="T0" fmla="*/ 0 w 71"/>
                <a:gd name="T1" fmla="*/ 42 h 129"/>
                <a:gd name="T2" fmla="*/ 46 w 71"/>
                <a:gd name="T3" fmla="*/ 128 h 129"/>
                <a:gd name="T4" fmla="*/ 47 w 71"/>
                <a:gd name="T5" fmla="*/ 128 h 129"/>
                <a:gd name="T6" fmla="*/ 51 w 71"/>
                <a:gd name="T7" fmla="*/ 125 h 129"/>
                <a:gd name="T8" fmla="*/ 56 w 71"/>
                <a:gd name="T9" fmla="*/ 121 h 129"/>
                <a:gd name="T10" fmla="*/ 62 w 71"/>
                <a:gd name="T11" fmla="*/ 119 h 129"/>
                <a:gd name="T12" fmla="*/ 65 w 71"/>
                <a:gd name="T13" fmla="*/ 112 h 129"/>
                <a:gd name="T14" fmla="*/ 70 w 71"/>
                <a:gd name="T15" fmla="*/ 106 h 129"/>
                <a:gd name="T16" fmla="*/ 70 w 71"/>
                <a:gd name="T17" fmla="*/ 0 h 129"/>
                <a:gd name="T18" fmla="*/ 65 w 71"/>
                <a:gd name="T19" fmla="*/ 8 h 129"/>
                <a:gd name="T20" fmla="*/ 62 w 71"/>
                <a:gd name="T21" fmla="*/ 14 h 129"/>
                <a:gd name="T22" fmla="*/ 56 w 71"/>
                <a:gd name="T23" fmla="*/ 18 h 129"/>
                <a:gd name="T24" fmla="*/ 51 w 71"/>
                <a:gd name="T25" fmla="*/ 21 h 129"/>
                <a:gd name="T26" fmla="*/ 45 w 71"/>
                <a:gd name="T27" fmla="*/ 24 h 129"/>
                <a:gd name="T28" fmla="*/ 37 w 71"/>
                <a:gd name="T29" fmla="*/ 26 h 129"/>
                <a:gd name="T30" fmla="*/ 31 w 71"/>
                <a:gd name="T31" fmla="*/ 26 h 129"/>
                <a:gd name="T32" fmla="*/ 24 w 71"/>
                <a:gd name="T33" fmla="*/ 24 h 129"/>
                <a:gd name="T34" fmla="*/ 18 w 71"/>
                <a:gd name="T35" fmla="*/ 21 h 129"/>
                <a:gd name="T36" fmla="*/ 11 w 71"/>
                <a:gd name="T37" fmla="*/ 18 h 129"/>
                <a:gd name="T38" fmla="*/ 6 w 71"/>
                <a:gd name="T39" fmla="*/ 13 h 129"/>
                <a:gd name="T40" fmla="*/ 2 w 71"/>
                <a:gd name="T41" fmla="*/ 8 h 129"/>
                <a:gd name="T42" fmla="*/ 0 w 71"/>
                <a:gd name="T43" fmla="*/ 1 h 129"/>
                <a:gd name="T44" fmla="*/ 0 w 71"/>
                <a:gd name="T45" fmla="*/ 42 h 1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129"/>
                <a:gd name="T71" fmla="*/ 71 w 71"/>
                <a:gd name="T72" fmla="*/ 129 h 1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129">
                  <a:moveTo>
                    <a:pt x="0" y="42"/>
                  </a:moveTo>
                  <a:lnTo>
                    <a:pt x="46" y="128"/>
                  </a:lnTo>
                  <a:lnTo>
                    <a:pt x="47" y="128"/>
                  </a:lnTo>
                  <a:lnTo>
                    <a:pt x="51" y="125"/>
                  </a:lnTo>
                  <a:lnTo>
                    <a:pt x="56" y="121"/>
                  </a:lnTo>
                  <a:lnTo>
                    <a:pt x="62" y="119"/>
                  </a:lnTo>
                  <a:lnTo>
                    <a:pt x="65" y="112"/>
                  </a:lnTo>
                  <a:lnTo>
                    <a:pt x="70" y="106"/>
                  </a:lnTo>
                  <a:lnTo>
                    <a:pt x="70" y="0"/>
                  </a:lnTo>
                  <a:lnTo>
                    <a:pt x="65" y="8"/>
                  </a:lnTo>
                  <a:lnTo>
                    <a:pt x="62" y="14"/>
                  </a:lnTo>
                  <a:lnTo>
                    <a:pt x="56" y="18"/>
                  </a:lnTo>
                  <a:lnTo>
                    <a:pt x="51" y="21"/>
                  </a:lnTo>
                  <a:lnTo>
                    <a:pt x="45" y="24"/>
                  </a:lnTo>
                  <a:lnTo>
                    <a:pt x="37" y="26"/>
                  </a:lnTo>
                  <a:lnTo>
                    <a:pt x="31" y="26"/>
                  </a:lnTo>
                  <a:lnTo>
                    <a:pt x="24" y="24"/>
                  </a:lnTo>
                  <a:lnTo>
                    <a:pt x="18" y="21"/>
                  </a:lnTo>
                  <a:lnTo>
                    <a:pt x="11" y="18"/>
                  </a:lnTo>
                  <a:lnTo>
                    <a:pt x="6" y="13"/>
                  </a:lnTo>
                  <a:lnTo>
                    <a:pt x="2" y="8"/>
                  </a:lnTo>
                  <a:lnTo>
                    <a:pt x="0" y="1"/>
                  </a:lnTo>
                  <a:lnTo>
                    <a:pt x="0" y="42"/>
                  </a:lnTo>
                </a:path>
              </a:pathLst>
            </a:custGeom>
            <a:solidFill>
              <a:srgbClr val="E0E0E0"/>
            </a:solidFill>
            <a:ln w="12700" cap="rnd" cmpd="sng">
              <a:solidFill>
                <a:srgbClr val="000000"/>
              </a:solidFill>
              <a:prstDash val="solid"/>
              <a:round/>
              <a:headEnd type="none" w="med" len="med"/>
              <a:tailEnd type="none" w="med" len="med"/>
            </a:ln>
          </p:spPr>
          <p:txBody>
            <a:bodyPr/>
            <a:lstStyle/>
            <a:p>
              <a:endParaRPr lang="en-US"/>
            </a:p>
          </p:txBody>
        </p:sp>
        <p:sp>
          <p:nvSpPr>
            <p:cNvPr id="32800" name="Freeform 32"/>
            <p:cNvSpPr>
              <a:spLocks/>
            </p:cNvSpPr>
            <p:nvPr/>
          </p:nvSpPr>
          <p:spPr bwMode="auto">
            <a:xfrm>
              <a:off x="4480" y="3097"/>
              <a:ext cx="17" cy="161"/>
            </a:xfrm>
            <a:custGeom>
              <a:avLst/>
              <a:gdLst>
                <a:gd name="T0" fmla="*/ 3 w 17"/>
                <a:gd name="T1" fmla="*/ 134 h 161"/>
                <a:gd name="T2" fmla="*/ 1 w 17"/>
                <a:gd name="T3" fmla="*/ 117 h 161"/>
                <a:gd name="T4" fmla="*/ 0 w 17"/>
                <a:gd name="T5" fmla="*/ 0 h 161"/>
                <a:gd name="T6" fmla="*/ 16 w 17"/>
                <a:gd name="T7" fmla="*/ 19 h 161"/>
                <a:gd name="T8" fmla="*/ 16 w 17"/>
                <a:gd name="T9" fmla="*/ 160 h 161"/>
                <a:gd name="T10" fmla="*/ 3 w 17"/>
                <a:gd name="T11" fmla="*/ 135 h 161"/>
                <a:gd name="T12" fmla="*/ 3 w 17"/>
                <a:gd name="T13" fmla="*/ 134 h 161"/>
                <a:gd name="T14" fmla="*/ 0 60000 65536"/>
                <a:gd name="T15" fmla="*/ 0 60000 65536"/>
                <a:gd name="T16" fmla="*/ 0 60000 65536"/>
                <a:gd name="T17" fmla="*/ 0 60000 65536"/>
                <a:gd name="T18" fmla="*/ 0 60000 65536"/>
                <a:gd name="T19" fmla="*/ 0 60000 65536"/>
                <a:gd name="T20" fmla="*/ 0 60000 65536"/>
                <a:gd name="T21" fmla="*/ 0 w 17"/>
                <a:gd name="T22" fmla="*/ 0 h 161"/>
                <a:gd name="T23" fmla="*/ 17 w 17"/>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61">
                  <a:moveTo>
                    <a:pt x="3" y="134"/>
                  </a:moveTo>
                  <a:lnTo>
                    <a:pt x="1" y="117"/>
                  </a:lnTo>
                  <a:lnTo>
                    <a:pt x="0" y="0"/>
                  </a:lnTo>
                  <a:lnTo>
                    <a:pt x="16" y="19"/>
                  </a:lnTo>
                  <a:lnTo>
                    <a:pt x="16" y="160"/>
                  </a:lnTo>
                  <a:lnTo>
                    <a:pt x="3" y="135"/>
                  </a:lnTo>
                  <a:lnTo>
                    <a:pt x="3" y="134"/>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32801" name="Freeform 33"/>
            <p:cNvSpPr>
              <a:spLocks/>
            </p:cNvSpPr>
            <p:nvPr/>
          </p:nvSpPr>
          <p:spPr bwMode="auto">
            <a:xfrm>
              <a:off x="4471" y="3276"/>
              <a:ext cx="17" cy="19"/>
            </a:xfrm>
            <a:custGeom>
              <a:avLst/>
              <a:gdLst>
                <a:gd name="T0" fmla="*/ 16 w 17"/>
                <a:gd name="T1" fmla="*/ 18 h 19"/>
                <a:gd name="T2" fmla="*/ 13 w 17"/>
                <a:gd name="T3" fmla="*/ 0 h 19"/>
                <a:gd name="T4" fmla="*/ 0 w 17"/>
                <a:gd name="T5" fmla="*/ 1 h 19"/>
                <a:gd name="T6" fmla="*/ 16 w 17"/>
                <a:gd name="T7" fmla="*/ 18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6" y="18"/>
                  </a:moveTo>
                  <a:lnTo>
                    <a:pt x="13" y="0"/>
                  </a:lnTo>
                  <a:lnTo>
                    <a:pt x="0" y="1"/>
                  </a:lnTo>
                  <a:lnTo>
                    <a:pt x="16"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2" name="Freeform 34"/>
            <p:cNvSpPr>
              <a:spLocks/>
            </p:cNvSpPr>
            <p:nvPr/>
          </p:nvSpPr>
          <p:spPr bwMode="auto">
            <a:xfrm>
              <a:off x="4441" y="3060"/>
              <a:ext cx="43" cy="146"/>
            </a:xfrm>
            <a:custGeom>
              <a:avLst/>
              <a:gdLst>
                <a:gd name="T0" fmla="*/ 21 w 43"/>
                <a:gd name="T1" fmla="*/ 143 h 146"/>
                <a:gd name="T2" fmla="*/ 28 w 43"/>
                <a:gd name="T3" fmla="*/ 141 h 146"/>
                <a:gd name="T4" fmla="*/ 27 w 43"/>
                <a:gd name="T5" fmla="*/ 24 h 146"/>
                <a:gd name="T6" fmla="*/ 42 w 43"/>
                <a:gd name="T7" fmla="*/ 19 h 146"/>
                <a:gd name="T8" fmla="*/ 42 w 43"/>
                <a:gd name="T9" fmla="*/ 0 h 146"/>
                <a:gd name="T10" fmla="*/ 0 w 43"/>
                <a:gd name="T11" fmla="*/ 9 h 146"/>
                <a:gd name="T12" fmla="*/ 5 w 43"/>
                <a:gd name="T13" fmla="*/ 145 h 146"/>
                <a:gd name="T14" fmla="*/ 21 w 43"/>
                <a:gd name="T15" fmla="*/ 143 h 14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46"/>
                <a:gd name="T26" fmla="*/ 43 w 43"/>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46">
                  <a:moveTo>
                    <a:pt x="21" y="143"/>
                  </a:moveTo>
                  <a:lnTo>
                    <a:pt x="28" y="141"/>
                  </a:lnTo>
                  <a:lnTo>
                    <a:pt x="27" y="24"/>
                  </a:lnTo>
                  <a:lnTo>
                    <a:pt x="42" y="19"/>
                  </a:lnTo>
                  <a:lnTo>
                    <a:pt x="42" y="0"/>
                  </a:lnTo>
                  <a:lnTo>
                    <a:pt x="0" y="9"/>
                  </a:lnTo>
                  <a:lnTo>
                    <a:pt x="5" y="145"/>
                  </a:lnTo>
                  <a:lnTo>
                    <a:pt x="21" y="143"/>
                  </a:lnTo>
                </a:path>
              </a:pathLst>
            </a:custGeom>
            <a:solidFill>
              <a:srgbClr val="80C2FF"/>
            </a:solidFill>
            <a:ln w="12700" cap="rnd" cmpd="sng">
              <a:solidFill>
                <a:srgbClr val="000000"/>
              </a:solidFill>
              <a:prstDash val="solid"/>
              <a:round/>
              <a:headEnd type="none" w="med" len="med"/>
              <a:tailEnd type="none" w="med" len="med"/>
            </a:ln>
          </p:spPr>
          <p:txBody>
            <a:bodyPr/>
            <a:lstStyle/>
            <a:p>
              <a:endParaRPr lang="en-US"/>
            </a:p>
          </p:txBody>
        </p:sp>
        <p:sp>
          <p:nvSpPr>
            <p:cNvPr id="32803" name="Freeform 35"/>
            <p:cNvSpPr>
              <a:spLocks/>
            </p:cNvSpPr>
            <p:nvPr/>
          </p:nvSpPr>
          <p:spPr bwMode="auto">
            <a:xfrm>
              <a:off x="4402" y="2985"/>
              <a:ext cx="70" cy="201"/>
            </a:xfrm>
            <a:custGeom>
              <a:avLst/>
              <a:gdLst>
                <a:gd name="T0" fmla="*/ 0 w 70"/>
                <a:gd name="T1" fmla="*/ 13 h 201"/>
                <a:gd name="T2" fmla="*/ 69 w 70"/>
                <a:gd name="T3" fmla="*/ 0 h 201"/>
                <a:gd name="T4" fmla="*/ 69 w 70"/>
                <a:gd name="T5" fmla="*/ 49 h 201"/>
                <a:gd name="T6" fmla="*/ 27 w 70"/>
                <a:gd name="T7" fmla="*/ 59 h 201"/>
                <a:gd name="T8" fmla="*/ 32 w 70"/>
                <a:gd name="T9" fmla="*/ 194 h 201"/>
                <a:gd name="T10" fmla="*/ 7 w 70"/>
                <a:gd name="T11" fmla="*/ 200 h 201"/>
                <a:gd name="T12" fmla="*/ 0 w 70"/>
                <a:gd name="T13" fmla="*/ 13 h 201"/>
                <a:gd name="T14" fmla="*/ 0 60000 65536"/>
                <a:gd name="T15" fmla="*/ 0 60000 65536"/>
                <a:gd name="T16" fmla="*/ 0 60000 65536"/>
                <a:gd name="T17" fmla="*/ 0 60000 65536"/>
                <a:gd name="T18" fmla="*/ 0 60000 65536"/>
                <a:gd name="T19" fmla="*/ 0 60000 65536"/>
                <a:gd name="T20" fmla="*/ 0 60000 65536"/>
                <a:gd name="T21" fmla="*/ 0 w 70"/>
                <a:gd name="T22" fmla="*/ 0 h 201"/>
                <a:gd name="T23" fmla="*/ 70 w 70"/>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01">
                  <a:moveTo>
                    <a:pt x="0" y="13"/>
                  </a:moveTo>
                  <a:lnTo>
                    <a:pt x="69" y="0"/>
                  </a:lnTo>
                  <a:lnTo>
                    <a:pt x="69" y="49"/>
                  </a:lnTo>
                  <a:lnTo>
                    <a:pt x="27" y="59"/>
                  </a:lnTo>
                  <a:lnTo>
                    <a:pt x="32" y="194"/>
                  </a:lnTo>
                  <a:lnTo>
                    <a:pt x="7" y="200"/>
                  </a:lnTo>
                  <a:lnTo>
                    <a:pt x="0" y="13"/>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804" name="Freeform 36"/>
            <p:cNvSpPr>
              <a:spLocks/>
            </p:cNvSpPr>
            <p:nvPr/>
          </p:nvSpPr>
          <p:spPr bwMode="auto">
            <a:xfrm>
              <a:off x="4327" y="2855"/>
              <a:ext cx="70" cy="65"/>
            </a:xfrm>
            <a:custGeom>
              <a:avLst/>
              <a:gdLst>
                <a:gd name="T0" fmla="*/ 31 w 70"/>
                <a:gd name="T1" fmla="*/ 64 h 65"/>
                <a:gd name="T2" fmla="*/ 29 w 70"/>
                <a:gd name="T3" fmla="*/ 61 h 65"/>
                <a:gd name="T4" fmla="*/ 69 w 70"/>
                <a:gd name="T5" fmla="*/ 52 h 65"/>
                <a:gd name="T6" fmla="*/ 65 w 70"/>
                <a:gd name="T7" fmla="*/ 0 h 65"/>
                <a:gd name="T8" fmla="*/ 0 w 70"/>
                <a:gd name="T9" fmla="*/ 9 h 65"/>
                <a:gd name="T10" fmla="*/ 31 w 70"/>
                <a:gd name="T11" fmla="*/ 64 h 65"/>
                <a:gd name="T12" fmla="*/ 0 60000 65536"/>
                <a:gd name="T13" fmla="*/ 0 60000 65536"/>
                <a:gd name="T14" fmla="*/ 0 60000 65536"/>
                <a:gd name="T15" fmla="*/ 0 60000 65536"/>
                <a:gd name="T16" fmla="*/ 0 60000 65536"/>
                <a:gd name="T17" fmla="*/ 0 60000 65536"/>
                <a:gd name="T18" fmla="*/ 0 w 70"/>
                <a:gd name="T19" fmla="*/ 0 h 65"/>
                <a:gd name="T20" fmla="*/ 70 w 70"/>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0" h="65">
                  <a:moveTo>
                    <a:pt x="31" y="64"/>
                  </a:moveTo>
                  <a:lnTo>
                    <a:pt x="29" y="61"/>
                  </a:lnTo>
                  <a:lnTo>
                    <a:pt x="69" y="52"/>
                  </a:lnTo>
                  <a:lnTo>
                    <a:pt x="65" y="0"/>
                  </a:lnTo>
                  <a:lnTo>
                    <a:pt x="0" y="9"/>
                  </a:lnTo>
                  <a:lnTo>
                    <a:pt x="31" y="64"/>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805" name="Freeform 37"/>
            <p:cNvSpPr>
              <a:spLocks/>
            </p:cNvSpPr>
            <p:nvPr/>
          </p:nvSpPr>
          <p:spPr bwMode="auto">
            <a:xfrm>
              <a:off x="4202" y="2630"/>
              <a:ext cx="154" cy="159"/>
            </a:xfrm>
            <a:custGeom>
              <a:avLst/>
              <a:gdLst>
                <a:gd name="T0" fmla="*/ 81 w 154"/>
                <a:gd name="T1" fmla="*/ 80 h 159"/>
                <a:gd name="T2" fmla="*/ 83 w 154"/>
                <a:gd name="T3" fmla="*/ 77 h 159"/>
                <a:gd name="T4" fmla="*/ 84 w 154"/>
                <a:gd name="T5" fmla="*/ 73 h 159"/>
                <a:gd name="T6" fmla="*/ 83 w 154"/>
                <a:gd name="T7" fmla="*/ 69 h 159"/>
                <a:gd name="T8" fmla="*/ 81 w 154"/>
                <a:gd name="T9" fmla="*/ 65 h 159"/>
                <a:gd name="T10" fmla="*/ 76 w 154"/>
                <a:gd name="T11" fmla="*/ 63 h 159"/>
                <a:gd name="T12" fmla="*/ 75 w 154"/>
                <a:gd name="T13" fmla="*/ 60 h 159"/>
                <a:gd name="T14" fmla="*/ 74 w 154"/>
                <a:gd name="T15" fmla="*/ 48 h 159"/>
                <a:gd name="T16" fmla="*/ 71 w 154"/>
                <a:gd name="T17" fmla="*/ 36 h 159"/>
                <a:gd name="T18" fmla="*/ 67 w 154"/>
                <a:gd name="T19" fmla="*/ 22 h 159"/>
                <a:gd name="T20" fmla="*/ 64 w 154"/>
                <a:gd name="T21" fmla="*/ 0 h 159"/>
                <a:gd name="T22" fmla="*/ 64 w 154"/>
                <a:gd name="T23" fmla="*/ 22 h 159"/>
                <a:gd name="T24" fmla="*/ 64 w 154"/>
                <a:gd name="T25" fmla="*/ 33 h 159"/>
                <a:gd name="T26" fmla="*/ 62 w 154"/>
                <a:gd name="T27" fmla="*/ 43 h 159"/>
                <a:gd name="T28" fmla="*/ 62 w 154"/>
                <a:gd name="T29" fmla="*/ 64 h 159"/>
                <a:gd name="T30" fmla="*/ 60 w 154"/>
                <a:gd name="T31" fmla="*/ 67 h 159"/>
                <a:gd name="T32" fmla="*/ 57 w 154"/>
                <a:gd name="T33" fmla="*/ 71 h 159"/>
                <a:gd name="T34" fmla="*/ 57 w 154"/>
                <a:gd name="T35" fmla="*/ 76 h 159"/>
                <a:gd name="T36" fmla="*/ 60 w 154"/>
                <a:gd name="T37" fmla="*/ 80 h 159"/>
                <a:gd name="T38" fmla="*/ 62 w 154"/>
                <a:gd name="T39" fmla="*/ 82 h 159"/>
                <a:gd name="T40" fmla="*/ 0 w 154"/>
                <a:gd name="T41" fmla="*/ 119 h 159"/>
                <a:gd name="T42" fmla="*/ 14 w 154"/>
                <a:gd name="T43" fmla="*/ 148 h 159"/>
                <a:gd name="T44" fmla="*/ 78 w 154"/>
                <a:gd name="T45" fmla="*/ 139 h 159"/>
                <a:gd name="T46" fmla="*/ 87 w 154"/>
                <a:gd name="T47" fmla="*/ 158 h 159"/>
                <a:gd name="T48" fmla="*/ 153 w 154"/>
                <a:gd name="T49" fmla="*/ 148 h 159"/>
                <a:gd name="T50" fmla="*/ 132 w 154"/>
                <a:gd name="T51" fmla="*/ 102 h 159"/>
                <a:gd name="T52" fmla="*/ 81 w 154"/>
                <a:gd name="T53" fmla="*/ 81 h 159"/>
                <a:gd name="T54" fmla="*/ 81 w 154"/>
                <a:gd name="T55" fmla="*/ 80 h 1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59"/>
                <a:gd name="T86" fmla="*/ 154 w 154"/>
                <a:gd name="T87" fmla="*/ 159 h 1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59">
                  <a:moveTo>
                    <a:pt x="81" y="80"/>
                  </a:moveTo>
                  <a:lnTo>
                    <a:pt x="83" y="77"/>
                  </a:lnTo>
                  <a:lnTo>
                    <a:pt x="84" y="73"/>
                  </a:lnTo>
                  <a:lnTo>
                    <a:pt x="83" y="69"/>
                  </a:lnTo>
                  <a:lnTo>
                    <a:pt x="81" y="65"/>
                  </a:lnTo>
                  <a:lnTo>
                    <a:pt x="76" y="63"/>
                  </a:lnTo>
                  <a:lnTo>
                    <a:pt x="75" y="60"/>
                  </a:lnTo>
                  <a:lnTo>
                    <a:pt x="74" y="48"/>
                  </a:lnTo>
                  <a:lnTo>
                    <a:pt x="71" y="36"/>
                  </a:lnTo>
                  <a:lnTo>
                    <a:pt x="67" y="22"/>
                  </a:lnTo>
                  <a:lnTo>
                    <a:pt x="64" y="0"/>
                  </a:lnTo>
                  <a:lnTo>
                    <a:pt x="64" y="22"/>
                  </a:lnTo>
                  <a:lnTo>
                    <a:pt x="64" y="33"/>
                  </a:lnTo>
                  <a:lnTo>
                    <a:pt x="62" y="43"/>
                  </a:lnTo>
                  <a:lnTo>
                    <a:pt x="62" y="64"/>
                  </a:lnTo>
                  <a:lnTo>
                    <a:pt x="60" y="67"/>
                  </a:lnTo>
                  <a:lnTo>
                    <a:pt x="57" y="71"/>
                  </a:lnTo>
                  <a:lnTo>
                    <a:pt x="57" y="76"/>
                  </a:lnTo>
                  <a:lnTo>
                    <a:pt x="60" y="80"/>
                  </a:lnTo>
                  <a:lnTo>
                    <a:pt x="62" y="82"/>
                  </a:lnTo>
                  <a:lnTo>
                    <a:pt x="0" y="119"/>
                  </a:lnTo>
                  <a:lnTo>
                    <a:pt x="14" y="148"/>
                  </a:lnTo>
                  <a:lnTo>
                    <a:pt x="78" y="139"/>
                  </a:lnTo>
                  <a:lnTo>
                    <a:pt x="87" y="158"/>
                  </a:lnTo>
                  <a:lnTo>
                    <a:pt x="153" y="148"/>
                  </a:lnTo>
                  <a:lnTo>
                    <a:pt x="132" y="102"/>
                  </a:lnTo>
                  <a:lnTo>
                    <a:pt x="81" y="81"/>
                  </a:lnTo>
                  <a:lnTo>
                    <a:pt x="81" y="80"/>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32806" name="Freeform 38"/>
            <p:cNvSpPr>
              <a:spLocks/>
            </p:cNvSpPr>
            <p:nvPr/>
          </p:nvSpPr>
          <p:spPr bwMode="auto">
            <a:xfrm>
              <a:off x="4202" y="2812"/>
              <a:ext cx="17" cy="32"/>
            </a:xfrm>
            <a:custGeom>
              <a:avLst/>
              <a:gdLst>
                <a:gd name="T0" fmla="*/ 0 w 17"/>
                <a:gd name="T1" fmla="*/ 0 h 32"/>
                <a:gd name="T2" fmla="*/ 16 w 17"/>
                <a:gd name="T3" fmla="*/ 28 h 32"/>
                <a:gd name="T4" fmla="*/ 0 w 17"/>
                <a:gd name="T5" fmla="*/ 31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28"/>
                  </a:lnTo>
                  <a:lnTo>
                    <a:pt x="0" y="31"/>
                  </a:lnTo>
                  <a:lnTo>
                    <a:pt x="0" y="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32807" name="Freeform 39"/>
            <p:cNvSpPr>
              <a:spLocks/>
            </p:cNvSpPr>
            <p:nvPr/>
          </p:nvSpPr>
          <p:spPr bwMode="auto">
            <a:xfrm>
              <a:off x="4019" y="2842"/>
              <a:ext cx="247" cy="112"/>
            </a:xfrm>
            <a:custGeom>
              <a:avLst/>
              <a:gdLst>
                <a:gd name="T0" fmla="*/ 25 w 247"/>
                <a:gd name="T1" fmla="*/ 111 h 112"/>
                <a:gd name="T2" fmla="*/ 0 w 247"/>
                <a:gd name="T3" fmla="*/ 29 h 112"/>
                <a:gd name="T4" fmla="*/ 127 w 247"/>
                <a:gd name="T5" fmla="*/ 11 h 112"/>
                <a:gd name="T6" fmla="*/ 142 w 247"/>
                <a:gd name="T7" fmla="*/ 8 h 112"/>
                <a:gd name="T8" fmla="*/ 205 w 247"/>
                <a:gd name="T9" fmla="*/ 0 h 112"/>
                <a:gd name="T10" fmla="*/ 214 w 247"/>
                <a:gd name="T11" fmla="*/ 18 h 112"/>
                <a:gd name="T12" fmla="*/ 246 w 247"/>
                <a:gd name="T13" fmla="*/ 72 h 112"/>
                <a:gd name="T14" fmla="*/ 246 w 247"/>
                <a:gd name="T15" fmla="*/ 80 h 112"/>
                <a:gd name="T16" fmla="*/ 25 w 247"/>
                <a:gd name="T17" fmla="*/ 111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112"/>
                <a:gd name="T29" fmla="*/ 247 w 247"/>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112">
                  <a:moveTo>
                    <a:pt x="25" y="111"/>
                  </a:moveTo>
                  <a:lnTo>
                    <a:pt x="0" y="29"/>
                  </a:lnTo>
                  <a:lnTo>
                    <a:pt x="127" y="11"/>
                  </a:lnTo>
                  <a:lnTo>
                    <a:pt x="142" y="8"/>
                  </a:lnTo>
                  <a:lnTo>
                    <a:pt x="205" y="0"/>
                  </a:lnTo>
                  <a:lnTo>
                    <a:pt x="214" y="18"/>
                  </a:lnTo>
                  <a:lnTo>
                    <a:pt x="246" y="72"/>
                  </a:lnTo>
                  <a:lnTo>
                    <a:pt x="246" y="80"/>
                  </a:lnTo>
                  <a:lnTo>
                    <a:pt x="25" y="111"/>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808" name="Freeform 40"/>
            <p:cNvSpPr>
              <a:spLocks/>
            </p:cNvSpPr>
            <p:nvPr/>
          </p:nvSpPr>
          <p:spPr bwMode="auto">
            <a:xfrm>
              <a:off x="4180" y="3278"/>
              <a:ext cx="280" cy="193"/>
            </a:xfrm>
            <a:custGeom>
              <a:avLst/>
              <a:gdLst>
                <a:gd name="T0" fmla="*/ 144 w 280"/>
                <a:gd name="T1" fmla="*/ 10 h 193"/>
                <a:gd name="T2" fmla="*/ 0 w 280"/>
                <a:gd name="T3" fmla="*/ 38 h 193"/>
                <a:gd name="T4" fmla="*/ 53 w 280"/>
                <a:gd name="T5" fmla="*/ 192 h 193"/>
                <a:gd name="T6" fmla="*/ 279 w 280"/>
                <a:gd name="T7" fmla="*/ 140 h 193"/>
                <a:gd name="T8" fmla="*/ 270 w 280"/>
                <a:gd name="T9" fmla="*/ 126 h 193"/>
                <a:gd name="T10" fmla="*/ 223 w 280"/>
                <a:gd name="T11" fmla="*/ 41 h 193"/>
                <a:gd name="T12" fmla="*/ 212 w 280"/>
                <a:gd name="T13" fmla="*/ 17 h 193"/>
                <a:gd name="T14" fmla="*/ 202 w 280"/>
                <a:gd name="T15" fmla="*/ 0 h 193"/>
                <a:gd name="T16" fmla="*/ 187 w 280"/>
                <a:gd name="T17" fmla="*/ 1 h 193"/>
                <a:gd name="T18" fmla="*/ 162 w 280"/>
                <a:gd name="T19" fmla="*/ 7 h 193"/>
                <a:gd name="T20" fmla="*/ 144 w 280"/>
                <a:gd name="T21" fmla="*/ 10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0"/>
                <a:gd name="T34" fmla="*/ 0 h 193"/>
                <a:gd name="T35" fmla="*/ 280 w 280"/>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0" h="193">
                  <a:moveTo>
                    <a:pt x="144" y="10"/>
                  </a:moveTo>
                  <a:lnTo>
                    <a:pt x="0" y="38"/>
                  </a:lnTo>
                  <a:lnTo>
                    <a:pt x="53" y="192"/>
                  </a:lnTo>
                  <a:lnTo>
                    <a:pt x="279" y="140"/>
                  </a:lnTo>
                  <a:lnTo>
                    <a:pt x="270" y="126"/>
                  </a:lnTo>
                  <a:lnTo>
                    <a:pt x="223" y="41"/>
                  </a:lnTo>
                  <a:lnTo>
                    <a:pt x="212" y="17"/>
                  </a:lnTo>
                  <a:lnTo>
                    <a:pt x="202" y="0"/>
                  </a:lnTo>
                  <a:lnTo>
                    <a:pt x="187" y="1"/>
                  </a:lnTo>
                  <a:lnTo>
                    <a:pt x="162" y="7"/>
                  </a:lnTo>
                  <a:lnTo>
                    <a:pt x="144" y="10"/>
                  </a:lnTo>
                </a:path>
              </a:pathLst>
            </a:custGeom>
            <a:solidFill>
              <a:srgbClr val="A85700"/>
            </a:solidFill>
            <a:ln w="12700" cap="rnd" cmpd="sng">
              <a:solidFill>
                <a:srgbClr val="000000"/>
              </a:solidFill>
              <a:prstDash val="solid"/>
              <a:round/>
              <a:headEnd type="none" w="med" len="med"/>
              <a:tailEnd type="none" w="med" len="med"/>
            </a:ln>
          </p:spPr>
          <p:txBody>
            <a:bodyPr/>
            <a:lstStyle/>
            <a:p>
              <a:endParaRPr lang="en-US"/>
            </a:p>
          </p:txBody>
        </p:sp>
        <p:sp>
          <p:nvSpPr>
            <p:cNvPr id="32809" name="Freeform 41"/>
            <p:cNvSpPr>
              <a:spLocks/>
            </p:cNvSpPr>
            <p:nvPr/>
          </p:nvSpPr>
          <p:spPr bwMode="auto">
            <a:xfrm>
              <a:off x="4370" y="2949"/>
              <a:ext cx="31" cy="228"/>
            </a:xfrm>
            <a:custGeom>
              <a:avLst/>
              <a:gdLst>
                <a:gd name="T0" fmla="*/ 30 w 31"/>
                <a:gd name="T1" fmla="*/ 223 h 228"/>
                <a:gd name="T2" fmla="*/ 11 w 31"/>
                <a:gd name="T3" fmla="*/ 227 h 228"/>
                <a:gd name="T4" fmla="*/ 1 w 31"/>
                <a:gd name="T5" fmla="*/ 9 h 228"/>
                <a:gd name="T6" fmla="*/ 1 w 31"/>
                <a:gd name="T7" fmla="*/ 2 h 228"/>
                <a:gd name="T8" fmla="*/ 0 w 31"/>
                <a:gd name="T9" fmla="*/ 0 h 228"/>
                <a:gd name="T10" fmla="*/ 22 w 31"/>
                <a:gd name="T11" fmla="*/ 36 h 228"/>
                <a:gd name="T12" fmla="*/ 30 w 31"/>
                <a:gd name="T13" fmla="*/ 223 h 228"/>
                <a:gd name="T14" fmla="*/ 0 60000 65536"/>
                <a:gd name="T15" fmla="*/ 0 60000 65536"/>
                <a:gd name="T16" fmla="*/ 0 60000 65536"/>
                <a:gd name="T17" fmla="*/ 0 60000 65536"/>
                <a:gd name="T18" fmla="*/ 0 60000 65536"/>
                <a:gd name="T19" fmla="*/ 0 60000 65536"/>
                <a:gd name="T20" fmla="*/ 0 60000 65536"/>
                <a:gd name="T21" fmla="*/ 0 w 31"/>
                <a:gd name="T22" fmla="*/ 0 h 228"/>
                <a:gd name="T23" fmla="*/ 31 w 31"/>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28">
                  <a:moveTo>
                    <a:pt x="30" y="223"/>
                  </a:moveTo>
                  <a:lnTo>
                    <a:pt x="11" y="227"/>
                  </a:lnTo>
                  <a:lnTo>
                    <a:pt x="1" y="9"/>
                  </a:lnTo>
                  <a:lnTo>
                    <a:pt x="1" y="2"/>
                  </a:lnTo>
                  <a:lnTo>
                    <a:pt x="0" y="0"/>
                  </a:lnTo>
                  <a:lnTo>
                    <a:pt x="22" y="36"/>
                  </a:lnTo>
                  <a:lnTo>
                    <a:pt x="30" y="223"/>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32810" name="Line 42"/>
            <p:cNvSpPr>
              <a:spLocks noChangeShapeType="1"/>
            </p:cNvSpPr>
            <p:nvPr/>
          </p:nvSpPr>
          <p:spPr bwMode="auto">
            <a:xfrm flipV="1">
              <a:off x="4761" y="2962"/>
              <a:ext cx="41" cy="4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43"/>
            <p:cNvSpPr>
              <a:spLocks noChangeShapeType="1"/>
            </p:cNvSpPr>
            <p:nvPr/>
          </p:nvSpPr>
          <p:spPr bwMode="auto">
            <a:xfrm flipH="1">
              <a:off x="4813" y="2957"/>
              <a:ext cx="69" cy="4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44"/>
            <p:cNvSpPr>
              <a:spLocks noChangeShapeType="1"/>
            </p:cNvSpPr>
            <p:nvPr/>
          </p:nvSpPr>
          <p:spPr bwMode="auto">
            <a:xfrm flipV="1">
              <a:off x="4651" y="2846"/>
              <a:ext cx="5" cy="2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45"/>
            <p:cNvSpPr>
              <a:spLocks noChangeShapeType="1"/>
            </p:cNvSpPr>
            <p:nvPr/>
          </p:nvSpPr>
          <p:spPr bwMode="auto">
            <a:xfrm flipH="1">
              <a:off x="4660" y="2874"/>
              <a:ext cx="14" cy="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46"/>
            <p:cNvSpPr>
              <a:spLocks noChangeShapeType="1"/>
            </p:cNvSpPr>
            <p:nvPr/>
          </p:nvSpPr>
          <p:spPr bwMode="auto">
            <a:xfrm flipV="1">
              <a:off x="4677" y="2885"/>
              <a:ext cx="6"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5" name="Line 47"/>
            <p:cNvSpPr>
              <a:spLocks noChangeShapeType="1"/>
            </p:cNvSpPr>
            <p:nvPr/>
          </p:nvSpPr>
          <p:spPr bwMode="auto">
            <a:xfrm flipV="1">
              <a:off x="4692" y="2904"/>
              <a:ext cx="5"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6" name="Line 48"/>
            <p:cNvSpPr>
              <a:spLocks noChangeShapeType="1"/>
            </p:cNvSpPr>
            <p:nvPr/>
          </p:nvSpPr>
          <p:spPr bwMode="auto">
            <a:xfrm flipH="1">
              <a:off x="4701" y="2938"/>
              <a:ext cx="17" cy="1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7" name="Line 49"/>
            <p:cNvSpPr>
              <a:spLocks noChangeShapeType="1"/>
            </p:cNvSpPr>
            <p:nvPr/>
          </p:nvSpPr>
          <p:spPr bwMode="auto">
            <a:xfrm flipV="1">
              <a:off x="4722" y="2955"/>
              <a:ext cx="5" cy="1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8" name="Line 50"/>
            <p:cNvSpPr>
              <a:spLocks noChangeShapeType="1"/>
            </p:cNvSpPr>
            <p:nvPr/>
          </p:nvSpPr>
          <p:spPr bwMode="auto">
            <a:xfrm flipH="1">
              <a:off x="4755" y="3813"/>
              <a:ext cx="14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9" name="Freeform 51"/>
            <p:cNvSpPr>
              <a:spLocks/>
            </p:cNvSpPr>
            <p:nvPr/>
          </p:nvSpPr>
          <p:spPr bwMode="auto">
            <a:xfrm>
              <a:off x="4742" y="3878"/>
              <a:ext cx="17" cy="36"/>
            </a:xfrm>
            <a:custGeom>
              <a:avLst/>
              <a:gdLst>
                <a:gd name="T0" fmla="*/ 16 w 17"/>
                <a:gd name="T1" fmla="*/ 0 h 36"/>
                <a:gd name="T2" fmla="*/ 8 w 17"/>
                <a:gd name="T3" fmla="*/ 3 h 36"/>
                <a:gd name="T4" fmla="*/ 3 w 17"/>
                <a:gd name="T5" fmla="*/ 8 h 36"/>
                <a:gd name="T6" fmla="*/ 0 w 17"/>
                <a:gd name="T7" fmla="*/ 15 h 36"/>
                <a:gd name="T8" fmla="*/ 0 w 17"/>
                <a:gd name="T9" fmla="*/ 22 h 36"/>
                <a:gd name="T10" fmla="*/ 1 w 17"/>
                <a:gd name="T11" fmla="*/ 28 h 36"/>
                <a:gd name="T12" fmla="*/ 7 w 17"/>
                <a:gd name="T13" fmla="*/ 33 h 36"/>
                <a:gd name="T14" fmla="*/ 8 w 17"/>
                <a:gd name="T15" fmla="*/ 35 h 3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6"/>
                <a:gd name="T26" fmla="*/ 17 w 17"/>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6">
                  <a:moveTo>
                    <a:pt x="16" y="0"/>
                  </a:moveTo>
                  <a:lnTo>
                    <a:pt x="8" y="3"/>
                  </a:lnTo>
                  <a:lnTo>
                    <a:pt x="3" y="8"/>
                  </a:lnTo>
                  <a:lnTo>
                    <a:pt x="0" y="15"/>
                  </a:lnTo>
                  <a:lnTo>
                    <a:pt x="0" y="22"/>
                  </a:lnTo>
                  <a:lnTo>
                    <a:pt x="1" y="28"/>
                  </a:lnTo>
                  <a:lnTo>
                    <a:pt x="7" y="33"/>
                  </a:lnTo>
                  <a:lnTo>
                    <a:pt x="8" y="3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0" name="Line 52"/>
            <p:cNvSpPr>
              <a:spLocks noChangeShapeType="1"/>
            </p:cNvSpPr>
            <p:nvPr/>
          </p:nvSpPr>
          <p:spPr bwMode="auto">
            <a:xfrm flipH="1" flipV="1">
              <a:off x="4576" y="3807"/>
              <a:ext cx="60" cy="1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1" name="Line 53"/>
            <p:cNvSpPr>
              <a:spLocks noChangeShapeType="1"/>
            </p:cNvSpPr>
            <p:nvPr/>
          </p:nvSpPr>
          <p:spPr bwMode="auto">
            <a:xfrm>
              <a:off x="4606" y="3075"/>
              <a:ext cx="16"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2" name="Line 54"/>
            <p:cNvSpPr>
              <a:spLocks noChangeShapeType="1"/>
            </p:cNvSpPr>
            <p:nvPr/>
          </p:nvSpPr>
          <p:spPr bwMode="auto">
            <a:xfrm flipV="1">
              <a:off x="4606" y="2964"/>
              <a:ext cx="18"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3" name="Line 55"/>
            <p:cNvSpPr>
              <a:spLocks noChangeShapeType="1"/>
            </p:cNvSpPr>
            <p:nvPr/>
          </p:nvSpPr>
          <p:spPr bwMode="auto">
            <a:xfrm flipV="1">
              <a:off x="4182" y="3805"/>
              <a:ext cx="57"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4" name="Line 56"/>
            <p:cNvSpPr>
              <a:spLocks noChangeShapeType="1"/>
            </p:cNvSpPr>
            <p:nvPr/>
          </p:nvSpPr>
          <p:spPr bwMode="auto">
            <a:xfrm flipH="1">
              <a:off x="4138" y="3717"/>
              <a:ext cx="86"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5" name="Line 57"/>
            <p:cNvSpPr>
              <a:spLocks noChangeShapeType="1"/>
            </p:cNvSpPr>
            <p:nvPr/>
          </p:nvSpPr>
          <p:spPr bwMode="auto">
            <a:xfrm flipV="1">
              <a:off x="4251" y="2756"/>
              <a:ext cx="30" cy="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6" name="Freeform 58"/>
            <p:cNvSpPr>
              <a:spLocks/>
            </p:cNvSpPr>
            <p:nvPr/>
          </p:nvSpPr>
          <p:spPr bwMode="auto">
            <a:xfrm>
              <a:off x="4309" y="2760"/>
              <a:ext cx="67" cy="66"/>
            </a:xfrm>
            <a:custGeom>
              <a:avLst/>
              <a:gdLst>
                <a:gd name="T0" fmla="*/ 0 w 67"/>
                <a:gd name="T1" fmla="*/ 0 h 66"/>
                <a:gd name="T2" fmla="*/ 66 w 67"/>
                <a:gd name="T3" fmla="*/ 56 h 66"/>
                <a:gd name="T4" fmla="*/ 9 w 67"/>
                <a:gd name="T5" fmla="*/ 65 h 66"/>
                <a:gd name="T6" fmla="*/ 0 60000 65536"/>
                <a:gd name="T7" fmla="*/ 0 60000 65536"/>
                <a:gd name="T8" fmla="*/ 0 60000 65536"/>
                <a:gd name="T9" fmla="*/ 0 w 67"/>
                <a:gd name="T10" fmla="*/ 0 h 66"/>
                <a:gd name="T11" fmla="*/ 67 w 67"/>
                <a:gd name="T12" fmla="*/ 66 h 66"/>
              </a:gdLst>
              <a:ahLst/>
              <a:cxnLst>
                <a:cxn ang="T6">
                  <a:pos x="T0" y="T1"/>
                </a:cxn>
                <a:cxn ang="T7">
                  <a:pos x="T2" y="T3"/>
                </a:cxn>
                <a:cxn ang="T8">
                  <a:pos x="T4" y="T5"/>
                </a:cxn>
              </a:cxnLst>
              <a:rect l="T9" t="T10" r="T11" b="T12"/>
              <a:pathLst>
                <a:path w="67" h="66">
                  <a:moveTo>
                    <a:pt x="0" y="0"/>
                  </a:moveTo>
                  <a:lnTo>
                    <a:pt x="66" y="56"/>
                  </a:lnTo>
                  <a:lnTo>
                    <a:pt x="9" y="6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7" name="Line 59"/>
            <p:cNvSpPr>
              <a:spLocks noChangeShapeType="1"/>
            </p:cNvSpPr>
            <p:nvPr/>
          </p:nvSpPr>
          <p:spPr bwMode="auto">
            <a:xfrm flipH="1" flipV="1">
              <a:off x="4376" y="2776"/>
              <a:ext cx="25" cy="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8" name="Line 60"/>
            <p:cNvSpPr>
              <a:spLocks noChangeShapeType="1"/>
            </p:cNvSpPr>
            <p:nvPr/>
          </p:nvSpPr>
          <p:spPr bwMode="auto">
            <a:xfrm flipH="1" flipV="1">
              <a:off x="4207" y="2804"/>
              <a:ext cx="23"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29" name="Line 61"/>
            <p:cNvSpPr>
              <a:spLocks noChangeShapeType="1"/>
            </p:cNvSpPr>
            <p:nvPr/>
          </p:nvSpPr>
          <p:spPr bwMode="auto">
            <a:xfrm flipV="1">
              <a:off x="4640" y="3183"/>
              <a:ext cx="1" cy="2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0" name="Line 62"/>
            <p:cNvSpPr>
              <a:spLocks noChangeShapeType="1"/>
            </p:cNvSpPr>
            <p:nvPr/>
          </p:nvSpPr>
          <p:spPr bwMode="auto">
            <a:xfrm flipH="1">
              <a:off x="4643" y="3210"/>
              <a:ext cx="17" cy="2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1" name="Line 63"/>
            <p:cNvSpPr>
              <a:spLocks noChangeShapeType="1"/>
            </p:cNvSpPr>
            <p:nvPr/>
          </p:nvSpPr>
          <p:spPr bwMode="auto">
            <a:xfrm flipV="1">
              <a:off x="4662" y="3223"/>
              <a:ext cx="2" cy="2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2" name="Line 64"/>
            <p:cNvSpPr>
              <a:spLocks noChangeShapeType="1"/>
            </p:cNvSpPr>
            <p:nvPr/>
          </p:nvSpPr>
          <p:spPr bwMode="auto">
            <a:xfrm flipV="1">
              <a:off x="4673" y="3240"/>
              <a:ext cx="4" cy="2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3" name="Line 65"/>
            <p:cNvSpPr>
              <a:spLocks noChangeShapeType="1"/>
            </p:cNvSpPr>
            <p:nvPr/>
          </p:nvSpPr>
          <p:spPr bwMode="auto">
            <a:xfrm flipH="1">
              <a:off x="4675" y="3270"/>
              <a:ext cx="22" cy="2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4" name="Line 66"/>
            <p:cNvSpPr>
              <a:spLocks noChangeShapeType="1"/>
            </p:cNvSpPr>
            <p:nvPr/>
          </p:nvSpPr>
          <p:spPr bwMode="auto">
            <a:xfrm flipV="1">
              <a:off x="4692" y="3283"/>
              <a:ext cx="9" cy="2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5" name="Freeform 67"/>
            <p:cNvSpPr>
              <a:spLocks/>
            </p:cNvSpPr>
            <p:nvPr/>
          </p:nvSpPr>
          <p:spPr bwMode="auto">
            <a:xfrm>
              <a:off x="4624" y="3629"/>
              <a:ext cx="200" cy="107"/>
            </a:xfrm>
            <a:custGeom>
              <a:avLst/>
              <a:gdLst>
                <a:gd name="T0" fmla="*/ 199 w 200"/>
                <a:gd name="T1" fmla="*/ 57 h 107"/>
                <a:gd name="T2" fmla="*/ 62 w 200"/>
                <a:gd name="T3" fmla="*/ 104 h 107"/>
                <a:gd name="T4" fmla="*/ 58 w 200"/>
                <a:gd name="T5" fmla="*/ 106 h 107"/>
                <a:gd name="T6" fmla="*/ 52 w 200"/>
                <a:gd name="T7" fmla="*/ 106 h 107"/>
                <a:gd name="T8" fmla="*/ 48 w 200"/>
                <a:gd name="T9" fmla="*/ 104 h 107"/>
                <a:gd name="T10" fmla="*/ 44 w 200"/>
                <a:gd name="T11" fmla="*/ 103 h 107"/>
                <a:gd name="T12" fmla="*/ 43 w 200"/>
                <a:gd name="T13" fmla="*/ 100 h 107"/>
                <a:gd name="T14" fmla="*/ 40 w 200"/>
                <a:gd name="T15" fmla="*/ 100 h 107"/>
                <a:gd name="T16" fmla="*/ 38 w 200"/>
                <a:gd name="T17" fmla="*/ 96 h 107"/>
                <a:gd name="T18" fmla="*/ 36 w 200"/>
                <a:gd name="T19" fmla="*/ 93 h 107"/>
                <a:gd name="T20" fmla="*/ 34 w 200"/>
                <a:gd name="T21" fmla="*/ 90 h 107"/>
                <a:gd name="T22" fmla="*/ 4 w 200"/>
                <a:gd name="T23" fmla="*/ 29 h 107"/>
                <a:gd name="T24" fmla="*/ 1 w 200"/>
                <a:gd name="T25" fmla="*/ 25 h 107"/>
                <a:gd name="T26" fmla="*/ 1 w 200"/>
                <a:gd name="T27" fmla="*/ 19 h 107"/>
                <a:gd name="T28" fmla="*/ 0 w 200"/>
                <a:gd name="T29" fmla="*/ 15 h 107"/>
                <a:gd name="T30" fmla="*/ 1 w 200"/>
                <a:gd name="T31" fmla="*/ 11 h 107"/>
                <a:gd name="T32" fmla="*/ 4 w 200"/>
                <a:gd name="T33" fmla="*/ 9 h 107"/>
                <a:gd name="T34" fmla="*/ 5 w 200"/>
                <a:gd name="T35" fmla="*/ 5 h 107"/>
                <a:gd name="T36" fmla="*/ 8 w 200"/>
                <a:gd name="T37" fmla="*/ 3 h 107"/>
                <a:gd name="T38" fmla="*/ 10 w 200"/>
                <a:gd name="T39" fmla="*/ 1 h 107"/>
                <a:gd name="T40" fmla="*/ 13 w 20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107"/>
                <a:gd name="T65" fmla="*/ 200 w 20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107">
                  <a:moveTo>
                    <a:pt x="199" y="57"/>
                  </a:moveTo>
                  <a:lnTo>
                    <a:pt x="62" y="104"/>
                  </a:lnTo>
                  <a:lnTo>
                    <a:pt x="58" y="106"/>
                  </a:lnTo>
                  <a:lnTo>
                    <a:pt x="52" y="106"/>
                  </a:lnTo>
                  <a:lnTo>
                    <a:pt x="48" y="104"/>
                  </a:lnTo>
                  <a:lnTo>
                    <a:pt x="44" y="103"/>
                  </a:lnTo>
                  <a:lnTo>
                    <a:pt x="43" y="100"/>
                  </a:lnTo>
                  <a:lnTo>
                    <a:pt x="40" y="100"/>
                  </a:lnTo>
                  <a:lnTo>
                    <a:pt x="38" y="96"/>
                  </a:lnTo>
                  <a:lnTo>
                    <a:pt x="36" y="93"/>
                  </a:lnTo>
                  <a:lnTo>
                    <a:pt x="34" y="90"/>
                  </a:lnTo>
                  <a:lnTo>
                    <a:pt x="4" y="29"/>
                  </a:lnTo>
                  <a:lnTo>
                    <a:pt x="1" y="25"/>
                  </a:lnTo>
                  <a:lnTo>
                    <a:pt x="1" y="19"/>
                  </a:lnTo>
                  <a:lnTo>
                    <a:pt x="0" y="15"/>
                  </a:lnTo>
                  <a:lnTo>
                    <a:pt x="1" y="11"/>
                  </a:lnTo>
                  <a:lnTo>
                    <a:pt x="4" y="9"/>
                  </a:lnTo>
                  <a:lnTo>
                    <a:pt x="5" y="5"/>
                  </a:lnTo>
                  <a:lnTo>
                    <a:pt x="8" y="3"/>
                  </a:lnTo>
                  <a:lnTo>
                    <a:pt x="10" y="1"/>
                  </a:lnTo>
                  <a:lnTo>
                    <a:pt x="1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6" name="Line 68"/>
            <p:cNvSpPr>
              <a:spLocks noChangeShapeType="1"/>
            </p:cNvSpPr>
            <p:nvPr/>
          </p:nvSpPr>
          <p:spPr bwMode="auto">
            <a:xfrm>
              <a:off x="4593" y="3355"/>
              <a:ext cx="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7" name="Line 69"/>
            <p:cNvSpPr>
              <a:spLocks noChangeShapeType="1"/>
            </p:cNvSpPr>
            <p:nvPr/>
          </p:nvSpPr>
          <p:spPr bwMode="auto">
            <a:xfrm>
              <a:off x="4585" y="3362"/>
              <a:ext cx="0"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8" name="Line 70"/>
            <p:cNvSpPr>
              <a:spLocks noChangeShapeType="1"/>
            </p:cNvSpPr>
            <p:nvPr/>
          </p:nvSpPr>
          <p:spPr bwMode="auto">
            <a:xfrm>
              <a:off x="4576" y="3370"/>
              <a:ext cx="0"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9" name="Line 71"/>
            <p:cNvSpPr>
              <a:spLocks noChangeShapeType="1"/>
            </p:cNvSpPr>
            <p:nvPr/>
          </p:nvSpPr>
          <p:spPr bwMode="auto">
            <a:xfrm>
              <a:off x="4566" y="3374"/>
              <a:ext cx="0"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0" name="Line 72"/>
            <p:cNvSpPr>
              <a:spLocks noChangeShapeType="1"/>
            </p:cNvSpPr>
            <p:nvPr/>
          </p:nvSpPr>
          <p:spPr bwMode="auto">
            <a:xfrm>
              <a:off x="4557" y="3375"/>
              <a:ext cx="0"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1" name="Line 73"/>
            <p:cNvSpPr>
              <a:spLocks noChangeShapeType="1"/>
            </p:cNvSpPr>
            <p:nvPr/>
          </p:nvSpPr>
          <p:spPr bwMode="auto">
            <a:xfrm>
              <a:off x="4550" y="3377"/>
              <a:ext cx="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2" name="Line 74"/>
            <p:cNvSpPr>
              <a:spLocks noChangeShapeType="1"/>
            </p:cNvSpPr>
            <p:nvPr/>
          </p:nvSpPr>
          <p:spPr bwMode="auto">
            <a:xfrm>
              <a:off x="4540" y="3375"/>
              <a:ext cx="0"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3" name="Line 75"/>
            <p:cNvSpPr>
              <a:spLocks noChangeShapeType="1"/>
            </p:cNvSpPr>
            <p:nvPr/>
          </p:nvSpPr>
          <p:spPr bwMode="auto">
            <a:xfrm>
              <a:off x="4533" y="3372"/>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4" name="Line 76"/>
            <p:cNvSpPr>
              <a:spLocks noChangeShapeType="1"/>
            </p:cNvSpPr>
            <p:nvPr/>
          </p:nvSpPr>
          <p:spPr bwMode="auto">
            <a:xfrm>
              <a:off x="4523" y="3368"/>
              <a:ext cx="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5" name="Freeform 77"/>
            <p:cNvSpPr>
              <a:spLocks/>
            </p:cNvSpPr>
            <p:nvPr/>
          </p:nvSpPr>
          <p:spPr bwMode="auto">
            <a:xfrm>
              <a:off x="4043" y="2863"/>
              <a:ext cx="209" cy="81"/>
            </a:xfrm>
            <a:custGeom>
              <a:avLst/>
              <a:gdLst>
                <a:gd name="T0" fmla="*/ 208 w 209"/>
                <a:gd name="T1" fmla="*/ 53 h 81"/>
                <a:gd name="T2" fmla="*/ 179 w 209"/>
                <a:gd name="T3" fmla="*/ 0 h 81"/>
                <a:gd name="T4" fmla="*/ 0 w 209"/>
                <a:gd name="T5" fmla="*/ 24 h 81"/>
                <a:gd name="T6" fmla="*/ 19 w 209"/>
                <a:gd name="T7" fmla="*/ 80 h 81"/>
                <a:gd name="T8" fmla="*/ 208 w 209"/>
                <a:gd name="T9" fmla="*/ 53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208" y="53"/>
                  </a:moveTo>
                  <a:lnTo>
                    <a:pt x="179" y="0"/>
                  </a:lnTo>
                  <a:lnTo>
                    <a:pt x="0" y="24"/>
                  </a:lnTo>
                  <a:lnTo>
                    <a:pt x="19" y="80"/>
                  </a:lnTo>
                  <a:lnTo>
                    <a:pt x="208"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6" name="Freeform 78"/>
            <p:cNvSpPr>
              <a:spLocks/>
            </p:cNvSpPr>
            <p:nvPr/>
          </p:nvSpPr>
          <p:spPr bwMode="auto">
            <a:xfrm>
              <a:off x="4198" y="3293"/>
              <a:ext cx="257" cy="181"/>
            </a:xfrm>
            <a:custGeom>
              <a:avLst/>
              <a:gdLst>
                <a:gd name="T0" fmla="*/ 49 w 257"/>
                <a:gd name="T1" fmla="*/ 180 h 181"/>
                <a:gd name="T2" fmla="*/ 0 w 257"/>
                <a:gd name="T3" fmla="*/ 35 h 181"/>
                <a:gd name="T4" fmla="*/ 185 w 257"/>
                <a:gd name="T5" fmla="*/ 0 h 181"/>
                <a:gd name="T6" fmla="*/ 256 w 257"/>
                <a:gd name="T7" fmla="*/ 132 h 181"/>
                <a:gd name="T8" fmla="*/ 0 60000 65536"/>
                <a:gd name="T9" fmla="*/ 0 60000 65536"/>
                <a:gd name="T10" fmla="*/ 0 60000 65536"/>
                <a:gd name="T11" fmla="*/ 0 60000 65536"/>
                <a:gd name="T12" fmla="*/ 0 w 257"/>
                <a:gd name="T13" fmla="*/ 0 h 181"/>
                <a:gd name="T14" fmla="*/ 257 w 257"/>
                <a:gd name="T15" fmla="*/ 181 h 181"/>
              </a:gdLst>
              <a:ahLst/>
              <a:cxnLst>
                <a:cxn ang="T8">
                  <a:pos x="T0" y="T1"/>
                </a:cxn>
                <a:cxn ang="T9">
                  <a:pos x="T2" y="T3"/>
                </a:cxn>
                <a:cxn ang="T10">
                  <a:pos x="T4" y="T5"/>
                </a:cxn>
                <a:cxn ang="T11">
                  <a:pos x="T6" y="T7"/>
                </a:cxn>
              </a:cxnLst>
              <a:rect l="T12" t="T13" r="T14" b="T15"/>
              <a:pathLst>
                <a:path w="257" h="181">
                  <a:moveTo>
                    <a:pt x="49" y="180"/>
                  </a:moveTo>
                  <a:lnTo>
                    <a:pt x="0" y="35"/>
                  </a:lnTo>
                  <a:lnTo>
                    <a:pt x="185" y="0"/>
                  </a:lnTo>
                  <a:lnTo>
                    <a:pt x="256" y="1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7" name="Line 79"/>
            <p:cNvSpPr>
              <a:spLocks noChangeShapeType="1"/>
            </p:cNvSpPr>
            <p:nvPr/>
          </p:nvSpPr>
          <p:spPr bwMode="auto">
            <a:xfrm flipV="1">
              <a:off x="4703" y="3632"/>
              <a:ext cx="112"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8" name="Freeform 80"/>
            <p:cNvSpPr>
              <a:spLocks/>
            </p:cNvSpPr>
            <p:nvPr/>
          </p:nvSpPr>
          <p:spPr bwMode="auto">
            <a:xfrm>
              <a:off x="4501" y="3306"/>
              <a:ext cx="71" cy="25"/>
            </a:xfrm>
            <a:custGeom>
              <a:avLst/>
              <a:gdLst>
                <a:gd name="T0" fmla="*/ 0 w 71"/>
                <a:gd name="T1" fmla="*/ 0 h 25"/>
                <a:gd name="T2" fmla="*/ 2 w 71"/>
                <a:gd name="T3" fmla="*/ 5 h 25"/>
                <a:gd name="T4" fmla="*/ 6 w 71"/>
                <a:gd name="T5" fmla="*/ 11 h 25"/>
                <a:gd name="T6" fmla="*/ 11 w 71"/>
                <a:gd name="T7" fmla="*/ 16 h 25"/>
                <a:gd name="T8" fmla="*/ 18 w 71"/>
                <a:gd name="T9" fmla="*/ 20 h 25"/>
                <a:gd name="T10" fmla="*/ 24 w 71"/>
                <a:gd name="T11" fmla="*/ 22 h 25"/>
                <a:gd name="T12" fmla="*/ 31 w 71"/>
                <a:gd name="T13" fmla="*/ 24 h 25"/>
                <a:gd name="T14" fmla="*/ 37 w 71"/>
                <a:gd name="T15" fmla="*/ 24 h 25"/>
                <a:gd name="T16" fmla="*/ 45 w 71"/>
                <a:gd name="T17" fmla="*/ 22 h 25"/>
                <a:gd name="T18" fmla="*/ 51 w 71"/>
                <a:gd name="T19" fmla="*/ 20 h 25"/>
                <a:gd name="T20" fmla="*/ 56 w 71"/>
                <a:gd name="T21" fmla="*/ 16 h 25"/>
                <a:gd name="T22" fmla="*/ 62 w 71"/>
                <a:gd name="T23" fmla="*/ 11 h 25"/>
                <a:gd name="T24" fmla="*/ 65 w 71"/>
                <a:gd name="T25" fmla="*/ 7 h 25"/>
                <a:gd name="T26" fmla="*/ 70 w 71"/>
                <a:gd name="T27" fmla="*/ 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25"/>
                <a:gd name="T44" fmla="*/ 71 w 71"/>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25">
                  <a:moveTo>
                    <a:pt x="0" y="0"/>
                  </a:moveTo>
                  <a:lnTo>
                    <a:pt x="2" y="5"/>
                  </a:lnTo>
                  <a:lnTo>
                    <a:pt x="6" y="11"/>
                  </a:lnTo>
                  <a:lnTo>
                    <a:pt x="11" y="16"/>
                  </a:lnTo>
                  <a:lnTo>
                    <a:pt x="18" y="20"/>
                  </a:lnTo>
                  <a:lnTo>
                    <a:pt x="24" y="22"/>
                  </a:lnTo>
                  <a:lnTo>
                    <a:pt x="31" y="24"/>
                  </a:lnTo>
                  <a:lnTo>
                    <a:pt x="37" y="24"/>
                  </a:lnTo>
                  <a:lnTo>
                    <a:pt x="45" y="22"/>
                  </a:lnTo>
                  <a:lnTo>
                    <a:pt x="51" y="20"/>
                  </a:lnTo>
                  <a:lnTo>
                    <a:pt x="56" y="16"/>
                  </a:lnTo>
                  <a:lnTo>
                    <a:pt x="62" y="11"/>
                  </a:lnTo>
                  <a:lnTo>
                    <a:pt x="65" y="7"/>
                  </a:lnTo>
                  <a:lnTo>
                    <a:pt x="70" y="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9" name="Freeform 81"/>
            <p:cNvSpPr>
              <a:spLocks/>
            </p:cNvSpPr>
            <p:nvPr/>
          </p:nvSpPr>
          <p:spPr bwMode="auto">
            <a:xfrm>
              <a:off x="4501" y="3328"/>
              <a:ext cx="71" cy="26"/>
            </a:xfrm>
            <a:custGeom>
              <a:avLst/>
              <a:gdLst>
                <a:gd name="T0" fmla="*/ 0 w 71"/>
                <a:gd name="T1" fmla="*/ 0 h 26"/>
                <a:gd name="T2" fmla="*/ 4 w 71"/>
                <a:gd name="T3" fmla="*/ 6 h 26"/>
                <a:gd name="T4" fmla="*/ 6 w 71"/>
                <a:gd name="T5" fmla="*/ 11 h 26"/>
                <a:gd name="T6" fmla="*/ 11 w 71"/>
                <a:gd name="T7" fmla="*/ 17 h 26"/>
                <a:gd name="T8" fmla="*/ 18 w 71"/>
                <a:gd name="T9" fmla="*/ 21 h 26"/>
                <a:gd name="T10" fmla="*/ 24 w 71"/>
                <a:gd name="T11" fmla="*/ 23 h 26"/>
                <a:gd name="T12" fmla="*/ 31 w 71"/>
                <a:gd name="T13" fmla="*/ 25 h 26"/>
                <a:gd name="T14" fmla="*/ 37 w 71"/>
                <a:gd name="T15" fmla="*/ 25 h 26"/>
                <a:gd name="T16" fmla="*/ 45 w 71"/>
                <a:gd name="T17" fmla="*/ 23 h 26"/>
                <a:gd name="T18" fmla="*/ 51 w 71"/>
                <a:gd name="T19" fmla="*/ 21 h 26"/>
                <a:gd name="T20" fmla="*/ 58 w 71"/>
                <a:gd name="T21" fmla="*/ 17 h 26"/>
                <a:gd name="T22" fmla="*/ 62 w 71"/>
                <a:gd name="T23" fmla="*/ 12 h 26"/>
                <a:gd name="T24" fmla="*/ 67 w 71"/>
                <a:gd name="T25" fmla="*/ 7 h 26"/>
                <a:gd name="T26" fmla="*/ 70 w 71"/>
                <a:gd name="T27" fmla="*/ 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26"/>
                <a:gd name="T44" fmla="*/ 71 w 71"/>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26">
                  <a:moveTo>
                    <a:pt x="0" y="0"/>
                  </a:moveTo>
                  <a:lnTo>
                    <a:pt x="4" y="6"/>
                  </a:lnTo>
                  <a:lnTo>
                    <a:pt x="6" y="11"/>
                  </a:lnTo>
                  <a:lnTo>
                    <a:pt x="11" y="17"/>
                  </a:lnTo>
                  <a:lnTo>
                    <a:pt x="18" y="21"/>
                  </a:lnTo>
                  <a:lnTo>
                    <a:pt x="24" y="23"/>
                  </a:lnTo>
                  <a:lnTo>
                    <a:pt x="31" y="25"/>
                  </a:lnTo>
                  <a:lnTo>
                    <a:pt x="37" y="25"/>
                  </a:lnTo>
                  <a:lnTo>
                    <a:pt x="45" y="23"/>
                  </a:lnTo>
                  <a:lnTo>
                    <a:pt x="51" y="21"/>
                  </a:lnTo>
                  <a:lnTo>
                    <a:pt x="58" y="17"/>
                  </a:lnTo>
                  <a:lnTo>
                    <a:pt x="62" y="12"/>
                  </a:lnTo>
                  <a:lnTo>
                    <a:pt x="67" y="7"/>
                  </a:lnTo>
                  <a:lnTo>
                    <a:pt x="70" y="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0" name="Freeform 82"/>
            <p:cNvSpPr>
              <a:spLocks/>
            </p:cNvSpPr>
            <p:nvPr/>
          </p:nvSpPr>
          <p:spPr bwMode="auto">
            <a:xfrm>
              <a:off x="4546" y="3388"/>
              <a:ext cx="40" cy="25"/>
            </a:xfrm>
            <a:custGeom>
              <a:avLst/>
              <a:gdLst>
                <a:gd name="T0" fmla="*/ 0 w 40"/>
                <a:gd name="T1" fmla="*/ 24 h 25"/>
                <a:gd name="T2" fmla="*/ 6 w 40"/>
                <a:gd name="T3" fmla="*/ 24 h 25"/>
                <a:gd name="T4" fmla="*/ 13 w 40"/>
                <a:gd name="T5" fmla="*/ 22 h 25"/>
                <a:gd name="T6" fmla="*/ 20 w 40"/>
                <a:gd name="T7" fmla="*/ 20 h 25"/>
                <a:gd name="T8" fmla="*/ 25 w 40"/>
                <a:gd name="T9" fmla="*/ 15 h 25"/>
                <a:gd name="T10" fmla="*/ 31 w 40"/>
                <a:gd name="T11" fmla="*/ 11 h 25"/>
                <a:gd name="T12" fmla="*/ 34 w 40"/>
                <a:gd name="T13" fmla="*/ 6 h 25"/>
                <a:gd name="T14" fmla="*/ 39 w 40"/>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5"/>
                <a:gd name="T26" fmla="*/ 40 w 4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5">
                  <a:moveTo>
                    <a:pt x="0" y="24"/>
                  </a:moveTo>
                  <a:lnTo>
                    <a:pt x="6" y="24"/>
                  </a:lnTo>
                  <a:lnTo>
                    <a:pt x="13" y="22"/>
                  </a:lnTo>
                  <a:lnTo>
                    <a:pt x="20" y="20"/>
                  </a:lnTo>
                  <a:lnTo>
                    <a:pt x="25" y="15"/>
                  </a:lnTo>
                  <a:lnTo>
                    <a:pt x="31" y="11"/>
                  </a:lnTo>
                  <a:lnTo>
                    <a:pt x="34" y="6"/>
                  </a:lnTo>
                  <a:lnTo>
                    <a:pt x="3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1" name="Freeform 83"/>
            <p:cNvSpPr>
              <a:spLocks/>
            </p:cNvSpPr>
            <p:nvPr/>
          </p:nvSpPr>
          <p:spPr bwMode="auto">
            <a:xfrm>
              <a:off x="4557" y="3415"/>
              <a:ext cx="32" cy="23"/>
            </a:xfrm>
            <a:custGeom>
              <a:avLst/>
              <a:gdLst>
                <a:gd name="T0" fmla="*/ 0 w 32"/>
                <a:gd name="T1" fmla="*/ 22 h 23"/>
                <a:gd name="T2" fmla="*/ 6 w 32"/>
                <a:gd name="T3" fmla="*/ 20 h 23"/>
                <a:gd name="T4" fmla="*/ 13 w 32"/>
                <a:gd name="T5" fmla="*/ 18 h 23"/>
                <a:gd name="T6" fmla="*/ 17 w 32"/>
                <a:gd name="T7" fmla="*/ 13 h 23"/>
                <a:gd name="T8" fmla="*/ 24 w 32"/>
                <a:gd name="T9" fmla="*/ 10 h 23"/>
                <a:gd name="T10" fmla="*/ 26 w 32"/>
                <a:gd name="T11" fmla="*/ 4 h 23"/>
                <a:gd name="T12" fmla="*/ 31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22"/>
                  </a:moveTo>
                  <a:lnTo>
                    <a:pt x="6" y="20"/>
                  </a:lnTo>
                  <a:lnTo>
                    <a:pt x="13" y="18"/>
                  </a:lnTo>
                  <a:lnTo>
                    <a:pt x="17" y="13"/>
                  </a:lnTo>
                  <a:lnTo>
                    <a:pt x="24" y="10"/>
                  </a:lnTo>
                  <a:lnTo>
                    <a:pt x="26" y="4"/>
                  </a:lnTo>
                  <a:lnTo>
                    <a:pt x="3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2" name="Line 84"/>
            <p:cNvSpPr>
              <a:spLocks noChangeShapeType="1"/>
            </p:cNvSpPr>
            <p:nvPr/>
          </p:nvSpPr>
          <p:spPr bwMode="auto">
            <a:xfrm flipV="1">
              <a:off x="4752" y="2955"/>
              <a:ext cx="153"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3" name="Line 85"/>
            <p:cNvSpPr>
              <a:spLocks noChangeShapeType="1"/>
            </p:cNvSpPr>
            <p:nvPr/>
          </p:nvSpPr>
          <p:spPr bwMode="auto">
            <a:xfrm flipH="1">
              <a:off x="4742" y="2981"/>
              <a:ext cx="168"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4" name="Line 86"/>
            <p:cNvSpPr>
              <a:spLocks noChangeShapeType="1"/>
            </p:cNvSpPr>
            <p:nvPr/>
          </p:nvSpPr>
          <p:spPr bwMode="auto">
            <a:xfrm flipV="1">
              <a:off x="4748" y="2990"/>
              <a:ext cx="152"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5" name="Line 87"/>
            <p:cNvSpPr>
              <a:spLocks noChangeShapeType="1"/>
            </p:cNvSpPr>
            <p:nvPr/>
          </p:nvSpPr>
          <p:spPr bwMode="auto">
            <a:xfrm flipH="1">
              <a:off x="4738" y="3017"/>
              <a:ext cx="167"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6" name="Line 88"/>
            <p:cNvSpPr>
              <a:spLocks noChangeShapeType="1"/>
            </p:cNvSpPr>
            <p:nvPr/>
          </p:nvSpPr>
          <p:spPr bwMode="auto">
            <a:xfrm flipV="1">
              <a:off x="4746" y="3028"/>
              <a:ext cx="14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7" name="Line 89"/>
            <p:cNvSpPr>
              <a:spLocks noChangeShapeType="1"/>
            </p:cNvSpPr>
            <p:nvPr/>
          </p:nvSpPr>
          <p:spPr bwMode="auto">
            <a:xfrm flipH="1">
              <a:off x="4736" y="3054"/>
              <a:ext cx="164"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8" name="Line 90"/>
            <p:cNvSpPr>
              <a:spLocks noChangeShapeType="1"/>
            </p:cNvSpPr>
            <p:nvPr/>
          </p:nvSpPr>
          <p:spPr bwMode="auto">
            <a:xfrm flipV="1">
              <a:off x="4742" y="3065"/>
              <a:ext cx="15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9" name="Line 91"/>
            <p:cNvSpPr>
              <a:spLocks noChangeShapeType="1"/>
            </p:cNvSpPr>
            <p:nvPr/>
          </p:nvSpPr>
          <p:spPr bwMode="auto">
            <a:xfrm flipH="1">
              <a:off x="4734" y="3092"/>
              <a:ext cx="162"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0" name="Line 92"/>
            <p:cNvSpPr>
              <a:spLocks noChangeShapeType="1"/>
            </p:cNvSpPr>
            <p:nvPr/>
          </p:nvSpPr>
          <p:spPr bwMode="auto">
            <a:xfrm flipV="1">
              <a:off x="4740" y="3103"/>
              <a:ext cx="146"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1" name="Line 93"/>
            <p:cNvSpPr>
              <a:spLocks noChangeShapeType="1"/>
            </p:cNvSpPr>
            <p:nvPr/>
          </p:nvSpPr>
          <p:spPr bwMode="auto">
            <a:xfrm flipH="1">
              <a:off x="4731" y="3130"/>
              <a:ext cx="16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2" name="Line 94"/>
            <p:cNvSpPr>
              <a:spLocks noChangeShapeType="1"/>
            </p:cNvSpPr>
            <p:nvPr/>
          </p:nvSpPr>
          <p:spPr bwMode="auto">
            <a:xfrm flipV="1">
              <a:off x="4737" y="3140"/>
              <a:ext cx="144"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3" name="Line 95"/>
            <p:cNvSpPr>
              <a:spLocks noChangeShapeType="1"/>
            </p:cNvSpPr>
            <p:nvPr/>
          </p:nvSpPr>
          <p:spPr bwMode="auto">
            <a:xfrm flipH="1">
              <a:off x="4729" y="3167"/>
              <a:ext cx="158"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4" name="Line 96"/>
            <p:cNvSpPr>
              <a:spLocks noChangeShapeType="1"/>
            </p:cNvSpPr>
            <p:nvPr/>
          </p:nvSpPr>
          <p:spPr bwMode="auto">
            <a:xfrm flipV="1">
              <a:off x="4735" y="3178"/>
              <a:ext cx="142"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5" name="Line 97"/>
            <p:cNvSpPr>
              <a:spLocks noChangeShapeType="1"/>
            </p:cNvSpPr>
            <p:nvPr/>
          </p:nvSpPr>
          <p:spPr bwMode="auto">
            <a:xfrm flipH="1">
              <a:off x="4725" y="3203"/>
              <a:ext cx="156"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6" name="Line 98"/>
            <p:cNvSpPr>
              <a:spLocks noChangeShapeType="1"/>
            </p:cNvSpPr>
            <p:nvPr/>
          </p:nvSpPr>
          <p:spPr bwMode="auto">
            <a:xfrm flipV="1">
              <a:off x="4727" y="3272"/>
              <a:ext cx="136"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7" name="Line 99"/>
            <p:cNvSpPr>
              <a:spLocks noChangeShapeType="1"/>
            </p:cNvSpPr>
            <p:nvPr/>
          </p:nvSpPr>
          <p:spPr bwMode="auto">
            <a:xfrm flipH="1">
              <a:off x="4718" y="3298"/>
              <a:ext cx="15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8" name="Line 100"/>
            <p:cNvSpPr>
              <a:spLocks noChangeShapeType="1"/>
            </p:cNvSpPr>
            <p:nvPr/>
          </p:nvSpPr>
          <p:spPr bwMode="auto">
            <a:xfrm flipV="1">
              <a:off x="4724" y="3309"/>
              <a:ext cx="133"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9" name="Line 101"/>
            <p:cNvSpPr>
              <a:spLocks noChangeShapeType="1"/>
            </p:cNvSpPr>
            <p:nvPr/>
          </p:nvSpPr>
          <p:spPr bwMode="auto">
            <a:xfrm flipH="1">
              <a:off x="4716" y="3336"/>
              <a:ext cx="149"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0" name="Line 102"/>
            <p:cNvSpPr>
              <a:spLocks noChangeShapeType="1"/>
            </p:cNvSpPr>
            <p:nvPr/>
          </p:nvSpPr>
          <p:spPr bwMode="auto">
            <a:xfrm flipH="1">
              <a:off x="4714" y="3355"/>
              <a:ext cx="14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1" name="Line 103"/>
            <p:cNvSpPr>
              <a:spLocks noChangeShapeType="1"/>
            </p:cNvSpPr>
            <p:nvPr/>
          </p:nvSpPr>
          <p:spPr bwMode="auto">
            <a:xfrm flipV="1">
              <a:off x="4720" y="3366"/>
              <a:ext cx="13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2" name="Line 104"/>
            <p:cNvSpPr>
              <a:spLocks noChangeShapeType="1"/>
            </p:cNvSpPr>
            <p:nvPr/>
          </p:nvSpPr>
          <p:spPr bwMode="auto">
            <a:xfrm flipH="1">
              <a:off x="4712" y="3392"/>
              <a:ext cx="143"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3" name="Line 105"/>
            <p:cNvSpPr>
              <a:spLocks noChangeShapeType="1"/>
            </p:cNvSpPr>
            <p:nvPr/>
          </p:nvSpPr>
          <p:spPr bwMode="auto">
            <a:xfrm flipV="1">
              <a:off x="4718" y="3403"/>
              <a:ext cx="127"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4" name="Line 106"/>
            <p:cNvSpPr>
              <a:spLocks noChangeShapeType="1"/>
            </p:cNvSpPr>
            <p:nvPr/>
          </p:nvSpPr>
          <p:spPr bwMode="auto">
            <a:xfrm flipH="1">
              <a:off x="4708" y="3430"/>
              <a:ext cx="143"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5" name="Line 107"/>
            <p:cNvSpPr>
              <a:spLocks noChangeShapeType="1"/>
            </p:cNvSpPr>
            <p:nvPr/>
          </p:nvSpPr>
          <p:spPr bwMode="auto">
            <a:xfrm flipV="1">
              <a:off x="4714" y="3442"/>
              <a:ext cx="125"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6" name="Line 108"/>
            <p:cNvSpPr>
              <a:spLocks noChangeShapeType="1"/>
            </p:cNvSpPr>
            <p:nvPr/>
          </p:nvSpPr>
          <p:spPr bwMode="auto">
            <a:xfrm flipH="1">
              <a:off x="4704" y="3467"/>
              <a:ext cx="141"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7" name="Line 109"/>
            <p:cNvSpPr>
              <a:spLocks noChangeShapeType="1"/>
            </p:cNvSpPr>
            <p:nvPr/>
          </p:nvSpPr>
          <p:spPr bwMode="auto">
            <a:xfrm flipV="1">
              <a:off x="4712" y="3478"/>
              <a:ext cx="122"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8" name="Line 110"/>
            <p:cNvSpPr>
              <a:spLocks noChangeShapeType="1"/>
            </p:cNvSpPr>
            <p:nvPr/>
          </p:nvSpPr>
          <p:spPr bwMode="auto">
            <a:xfrm flipH="1">
              <a:off x="4704" y="3507"/>
              <a:ext cx="13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79" name="Line 111"/>
            <p:cNvSpPr>
              <a:spLocks noChangeShapeType="1"/>
            </p:cNvSpPr>
            <p:nvPr/>
          </p:nvSpPr>
          <p:spPr bwMode="auto">
            <a:xfrm flipV="1">
              <a:off x="4711" y="3516"/>
              <a:ext cx="12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0" name="Line 112"/>
            <p:cNvSpPr>
              <a:spLocks noChangeShapeType="1"/>
            </p:cNvSpPr>
            <p:nvPr/>
          </p:nvSpPr>
          <p:spPr bwMode="auto">
            <a:xfrm flipH="1">
              <a:off x="4701" y="3546"/>
              <a:ext cx="136"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1" name="Line 113"/>
            <p:cNvSpPr>
              <a:spLocks noChangeShapeType="1"/>
            </p:cNvSpPr>
            <p:nvPr/>
          </p:nvSpPr>
          <p:spPr bwMode="auto">
            <a:xfrm flipV="1">
              <a:off x="4709" y="3555"/>
              <a:ext cx="117"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2" name="Line 114"/>
            <p:cNvSpPr>
              <a:spLocks noChangeShapeType="1"/>
            </p:cNvSpPr>
            <p:nvPr/>
          </p:nvSpPr>
          <p:spPr bwMode="auto">
            <a:xfrm flipH="1">
              <a:off x="4699" y="3584"/>
              <a:ext cx="131"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3" name="Line 115"/>
            <p:cNvSpPr>
              <a:spLocks noChangeShapeType="1"/>
            </p:cNvSpPr>
            <p:nvPr/>
          </p:nvSpPr>
          <p:spPr bwMode="auto">
            <a:xfrm flipV="1">
              <a:off x="4705" y="3594"/>
              <a:ext cx="116"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4" name="Line 116"/>
            <p:cNvSpPr>
              <a:spLocks noChangeShapeType="1"/>
            </p:cNvSpPr>
            <p:nvPr/>
          </p:nvSpPr>
          <p:spPr bwMode="auto">
            <a:xfrm flipH="1">
              <a:off x="4697" y="3621"/>
              <a:ext cx="13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5" name="Freeform 117"/>
            <p:cNvSpPr>
              <a:spLocks/>
            </p:cNvSpPr>
            <p:nvPr/>
          </p:nvSpPr>
          <p:spPr bwMode="auto">
            <a:xfrm>
              <a:off x="4660" y="2737"/>
              <a:ext cx="225" cy="113"/>
            </a:xfrm>
            <a:custGeom>
              <a:avLst/>
              <a:gdLst>
                <a:gd name="T0" fmla="*/ 73 w 225"/>
                <a:gd name="T1" fmla="*/ 112 h 113"/>
                <a:gd name="T2" fmla="*/ 0 w 225"/>
                <a:gd name="T3" fmla="*/ 15 h 113"/>
                <a:gd name="T4" fmla="*/ 142 w 225"/>
                <a:gd name="T5" fmla="*/ 0 h 113"/>
                <a:gd name="T6" fmla="*/ 224 w 225"/>
                <a:gd name="T7" fmla="*/ 91 h 113"/>
                <a:gd name="T8" fmla="*/ 0 60000 65536"/>
                <a:gd name="T9" fmla="*/ 0 60000 65536"/>
                <a:gd name="T10" fmla="*/ 0 60000 65536"/>
                <a:gd name="T11" fmla="*/ 0 60000 65536"/>
                <a:gd name="T12" fmla="*/ 0 w 225"/>
                <a:gd name="T13" fmla="*/ 0 h 113"/>
                <a:gd name="T14" fmla="*/ 225 w 225"/>
                <a:gd name="T15" fmla="*/ 113 h 113"/>
              </a:gdLst>
              <a:ahLst/>
              <a:cxnLst>
                <a:cxn ang="T8">
                  <a:pos x="T0" y="T1"/>
                </a:cxn>
                <a:cxn ang="T9">
                  <a:pos x="T2" y="T3"/>
                </a:cxn>
                <a:cxn ang="T10">
                  <a:pos x="T4" y="T5"/>
                </a:cxn>
                <a:cxn ang="T11">
                  <a:pos x="T6" y="T7"/>
                </a:cxn>
              </a:cxnLst>
              <a:rect l="T12" t="T13" r="T14" b="T15"/>
              <a:pathLst>
                <a:path w="225" h="113">
                  <a:moveTo>
                    <a:pt x="73" y="112"/>
                  </a:moveTo>
                  <a:lnTo>
                    <a:pt x="0" y="15"/>
                  </a:lnTo>
                  <a:lnTo>
                    <a:pt x="142" y="0"/>
                  </a:lnTo>
                  <a:lnTo>
                    <a:pt x="224" y="9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6" name="Line 118"/>
            <p:cNvSpPr>
              <a:spLocks noChangeShapeType="1"/>
            </p:cNvSpPr>
            <p:nvPr/>
          </p:nvSpPr>
          <p:spPr bwMode="auto">
            <a:xfrm flipH="1" flipV="1">
              <a:off x="4366" y="2945"/>
              <a:ext cx="3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7" name="Line 119"/>
            <p:cNvSpPr>
              <a:spLocks noChangeShapeType="1"/>
            </p:cNvSpPr>
            <p:nvPr/>
          </p:nvSpPr>
          <p:spPr bwMode="auto">
            <a:xfrm flipH="1">
              <a:off x="4073" y="3066"/>
              <a:ext cx="21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8" name="Line 120"/>
            <p:cNvSpPr>
              <a:spLocks noChangeShapeType="1"/>
            </p:cNvSpPr>
            <p:nvPr/>
          </p:nvSpPr>
          <p:spPr bwMode="auto">
            <a:xfrm flipH="1">
              <a:off x="4078" y="3084"/>
              <a:ext cx="213"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89" name="Line 121"/>
            <p:cNvSpPr>
              <a:spLocks noChangeShapeType="1"/>
            </p:cNvSpPr>
            <p:nvPr/>
          </p:nvSpPr>
          <p:spPr bwMode="auto">
            <a:xfrm flipH="1">
              <a:off x="4080" y="3103"/>
              <a:ext cx="213"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0" name="Line 122"/>
            <p:cNvSpPr>
              <a:spLocks noChangeShapeType="1"/>
            </p:cNvSpPr>
            <p:nvPr/>
          </p:nvSpPr>
          <p:spPr bwMode="auto">
            <a:xfrm flipH="1">
              <a:off x="4086" y="3122"/>
              <a:ext cx="21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1" name="Line 123"/>
            <p:cNvSpPr>
              <a:spLocks noChangeShapeType="1"/>
            </p:cNvSpPr>
            <p:nvPr/>
          </p:nvSpPr>
          <p:spPr bwMode="auto">
            <a:xfrm flipH="1">
              <a:off x="4088" y="3141"/>
              <a:ext cx="209"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2" name="Line 124"/>
            <p:cNvSpPr>
              <a:spLocks noChangeShapeType="1"/>
            </p:cNvSpPr>
            <p:nvPr/>
          </p:nvSpPr>
          <p:spPr bwMode="auto">
            <a:xfrm flipH="1">
              <a:off x="4091" y="3160"/>
              <a:ext cx="207"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3" name="Line 125"/>
            <p:cNvSpPr>
              <a:spLocks noChangeShapeType="1"/>
            </p:cNvSpPr>
            <p:nvPr/>
          </p:nvSpPr>
          <p:spPr bwMode="auto">
            <a:xfrm flipH="1">
              <a:off x="4095" y="3178"/>
              <a:ext cx="205"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4" name="Line 126"/>
            <p:cNvSpPr>
              <a:spLocks noChangeShapeType="1"/>
            </p:cNvSpPr>
            <p:nvPr/>
          </p:nvSpPr>
          <p:spPr bwMode="auto">
            <a:xfrm flipH="1">
              <a:off x="4101" y="3199"/>
              <a:ext cx="200"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5" name="Line 127"/>
            <p:cNvSpPr>
              <a:spLocks noChangeShapeType="1"/>
            </p:cNvSpPr>
            <p:nvPr/>
          </p:nvSpPr>
          <p:spPr bwMode="auto">
            <a:xfrm flipH="1">
              <a:off x="4105" y="3218"/>
              <a:ext cx="199"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6" name="Line 128"/>
            <p:cNvSpPr>
              <a:spLocks noChangeShapeType="1"/>
            </p:cNvSpPr>
            <p:nvPr/>
          </p:nvSpPr>
          <p:spPr bwMode="auto">
            <a:xfrm flipH="1">
              <a:off x="4106" y="3237"/>
              <a:ext cx="198"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7" name="Line 129"/>
            <p:cNvSpPr>
              <a:spLocks noChangeShapeType="1"/>
            </p:cNvSpPr>
            <p:nvPr/>
          </p:nvSpPr>
          <p:spPr bwMode="auto">
            <a:xfrm flipH="1">
              <a:off x="4112" y="3255"/>
              <a:ext cx="195"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8" name="Line 130"/>
            <p:cNvSpPr>
              <a:spLocks noChangeShapeType="1"/>
            </p:cNvSpPr>
            <p:nvPr/>
          </p:nvSpPr>
          <p:spPr bwMode="auto">
            <a:xfrm flipH="1">
              <a:off x="4114" y="3274"/>
              <a:ext cx="194"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99" name="Line 131"/>
            <p:cNvSpPr>
              <a:spLocks noChangeShapeType="1"/>
            </p:cNvSpPr>
            <p:nvPr/>
          </p:nvSpPr>
          <p:spPr bwMode="auto">
            <a:xfrm flipH="1">
              <a:off x="4120" y="3293"/>
              <a:ext cx="190" cy="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0" name="Line 132"/>
            <p:cNvSpPr>
              <a:spLocks noChangeShapeType="1"/>
            </p:cNvSpPr>
            <p:nvPr/>
          </p:nvSpPr>
          <p:spPr bwMode="auto">
            <a:xfrm flipH="1">
              <a:off x="4123" y="3349"/>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1" name="Line 133"/>
            <p:cNvSpPr>
              <a:spLocks noChangeShapeType="1"/>
            </p:cNvSpPr>
            <p:nvPr/>
          </p:nvSpPr>
          <p:spPr bwMode="auto">
            <a:xfrm flipH="1">
              <a:off x="4125" y="3368"/>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2" name="Line 134"/>
            <p:cNvSpPr>
              <a:spLocks noChangeShapeType="1"/>
            </p:cNvSpPr>
            <p:nvPr/>
          </p:nvSpPr>
          <p:spPr bwMode="auto">
            <a:xfrm flipH="1">
              <a:off x="4129" y="3390"/>
              <a:ext cx="4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3" name="Line 135"/>
            <p:cNvSpPr>
              <a:spLocks noChangeShapeType="1"/>
            </p:cNvSpPr>
            <p:nvPr/>
          </p:nvSpPr>
          <p:spPr bwMode="auto">
            <a:xfrm flipH="1">
              <a:off x="4133" y="3405"/>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4" name="Line 136"/>
            <p:cNvSpPr>
              <a:spLocks noChangeShapeType="1"/>
            </p:cNvSpPr>
            <p:nvPr/>
          </p:nvSpPr>
          <p:spPr bwMode="auto">
            <a:xfrm flipH="1">
              <a:off x="4136" y="3424"/>
              <a:ext cx="48"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5" name="Line 137"/>
            <p:cNvSpPr>
              <a:spLocks noChangeShapeType="1"/>
            </p:cNvSpPr>
            <p:nvPr/>
          </p:nvSpPr>
          <p:spPr bwMode="auto">
            <a:xfrm flipH="1">
              <a:off x="4142" y="3443"/>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6" name="Line 138"/>
            <p:cNvSpPr>
              <a:spLocks noChangeShapeType="1"/>
            </p:cNvSpPr>
            <p:nvPr/>
          </p:nvSpPr>
          <p:spPr bwMode="auto">
            <a:xfrm flipH="1">
              <a:off x="4144" y="3465"/>
              <a:ext cx="4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7" name="Line 139"/>
            <p:cNvSpPr>
              <a:spLocks noChangeShapeType="1"/>
            </p:cNvSpPr>
            <p:nvPr/>
          </p:nvSpPr>
          <p:spPr bwMode="auto">
            <a:xfrm flipH="1">
              <a:off x="4148" y="3480"/>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8" name="Line 140"/>
            <p:cNvSpPr>
              <a:spLocks noChangeShapeType="1"/>
            </p:cNvSpPr>
            <p:nvPr/>
          </p:nvSpPr>
          <p:spPr bwMode="auto">
            <a:xfrm flipH="1">
              <a:off x="4151" y="3499"/>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09" name="Line 141"/>
            <p:cNvSpPr>
              <a:spLocks noChangeShapeType="1"/>
            </p:cNvSpPr>
            <p:nvPr/>
          </p:nvSpPr>
          <p:spPr bwMode="auto">
            <a:xfrm flipH="1">
              <a:off x="4155" y="3518"/>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0" name="Line 142"/>
            <p:cNvSpPr>
              <a:spLocks noChangeShapeType="1"/>
            </p:cNvSpPr>
            <p:nvPr/>
          </p:nvSpPr>
          <p:spPr bwMode="auto">
            <a:xfrm flipH="1">
              <a:off x="4161" y="3537"/>
              <a:ext cx="46"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1" name="Line 143"/>
            <p:cNvSpPr>
              <a:spLocks noChangeShapeType="1"/>
            </p:cNvSpPr>
            <p:nvPr/>
          </p:nvSpPr>
          <p:spPr bwMode="auto">
            <a:xfrm flipH="1">
              <a:off x="4163" y="3559"/>
              <a:ext cx="4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2" name="Line 144"/>
            <p:cNvSpPr>
              <a:spLocks noChangeShapeType="1"/>
            </p:cNvSpPr>
            <p:nvPr/>
          </p:nvSpPr>
          <p:spPr bwMode="auto">
            <a:xfrm flipH="1">
              <a:off x="4166" y="3574"/>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3" name="Line 145"/>
            <p:cNvSpPr>
              <a:spLocks noChangeShapeType="1"/>
            </p:cNvSpPr>
            <p:nvPr/>
          </p:nvSpPr>
          <p:spPr bwMode="auto">
            <a:xfrm flipH="1">
              <a:off x="4170" y="3593"/>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4" name="Line 146"/>
            <p:cNvSpPr>
              <a:spLocks noChangeShapeType="1"/>
            </p:cNvSpPr>
            <p:nvPr/>
          </p:nvSpPr>
          <p:spPr bwMode="auto">
            <a:xfrm flipH="1">
              <a:off x="4174" y="3612"/>
              <a:ext cx="46"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5" name="Line 147"/>
            <p:cNvSpPr>
              <a:spLocks noChangeShapeType="1"/>
            </p:cNvSpPr>
            <p:nvPr/>
          </p:nvSpPr>
          <p:spPr bwMode="auto">
            <a:xfrm flipH="1">
              <a:off x="4177" y="3634"/>
              <a:ext cx="4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6" name="Line 148"/>
            <p:cNvSpPr>
              <a:spLocks noChangeShapeType="1"/>
            </p:cNvSpPr>
            <p:nvPr/>
          </p:nvSpPr>
          <p:spPr bwMode="auto">
            <a:xfrm flipH="1">
              <a:off x="4181" y="3649"/>
              <a:ext cx="47"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17" name="Line 149"/>
            <p:cNvSpPr>
              <a:spLocks noChangeShapeType="1"/>
            </p:cNvSpPr>
            <p:nvPr/>
          </p:nvSpPr>
          <p:spPr bwMode="auto">
            <a:xfrm flipH="1">
              <a:off x="4185" y="3672"/>
              <a:ext cx="4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1127">
                                            <p:txEl>
                                              <p:pRg st="0" end="0"/>
                                            </p:txEl>
                                          </p:spTgt>
                                        </p:tgtEl>
                                        <p:attrNameLst>
                                          <p:attrName>style.visibility</p:attrName>
                                        </p:attrNameLst>
                                      </p:cBhvr>
                                      <p:to>
                                        <p:strVal val="visible"/>
                                      </p:to>
                                    </p:set>
                                    <p:anim calcmode="lin" valueType="num">
                                      <p:cBhvr additive="base">
                                        <p:cTn id="7" dur="500" fill="hold"/>
                                        <p:tgtEl>
                                          <p:spTgt spid="2611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1127">
                                            <p:txEl>
                                              <p:pRg st="1" end="1"/>
                                            </p:txEl>
                                          </p:spTgt>
                                        </p:tgtEl>
                                        <p:attrNameLst>
                                          <p:attrName>style.visibility</p:attrName>
                                        </p:attrNameLst>
                                      </p:cBhvr>
                                      <p:to>
                                        <p:strVal val="visible"/>
                                      </p:to>
                                    </p:set>
                                    <p:anim calcmode="lin" valueType="num">
                                      <p:cBhvr additive="base">
                                        <p:cTn id="13" dur="500" fill="hold"/>
                                        <p:tgtEl>
                                          <p:spTgt spid="2611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11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1127">
                                            <p:txEl>
                                              <p:pRg st="2" end="2"/>
                                            </p:txEl>
                                          </p:spTgt>
                                        </p:tgtEl>
                                        <p:attrNameLst>
                                          <p:attrName>style.visibility</p:attrName>
                                        </p:attrNameLst>
                                      </p:cBhvr>
                                      <p:to>
                                        <p:strVal val="visible"/>
                                      </p:to>
                                    </p:set>
                                    <p:anim calcmode="lin" valueType="num">
                                      <p:cBhvr additive="base">
                                        <p:cTn id="19" dur="500" fill="hold"/>
                                        <p:tgtEl>
                                          <p:spTgt spid="2611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11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3" name="Rectangle 6"/>
          <p:cNvSpPr>
            <a:spLocks noGrp="1" noChangeArrowheads="1"/>
          </p:cNvSpPr>
          <p:nvPr>
            <p:ph type="title"/>
          </p:nvPr>
        </p:nvSpPr>
        <p:spPr>
          <a:xfrm>
            <a:off x="609600" y="304800"/>
            <a:ext cx="7772400" cy="762000"/>
          </a:xfrm>
        </p:spPr>
        <p:txBody>
          <a:bodyPr/>
          <a:lstStyle/>
          <a:p>
            <a:pPr eaLnBrk="1" hangingPunct="1">
              <a:defRPr/>
            </a:pPr>
            <a:r>
              <a:rPr lang="en-US" sz="3200" smtClean="0">
                <a:solidFill>
                  <a:schemeClr val="tx1"/>
                </a:solidFill>
              </a:rPr>
              <a:t>Example of Depreciation:</a:t>
            </a:r>
          </a:p>
        </p:txBody>
      </p:sp>
      <p:graphicFrame>
        <p:nvGraphicFramePr>
          <p:cNvPr id="33799" name="Object 7"/>
          <p:cNvGraphicFramePr>
            <a:graphicFrameLocks noGrp="1"/>
          </p:cNvGraphicFramePr>
          <p:nvPr>
            <p:ph type="clipArt" sz="half" idx="1"/>
          </p:nvPr>
        </p:nvGraphicFramePr>
        <p:xfrm>
          <a:off x="381000" y="2047875"/>
          <a:ext cx="3778250" cy="3667125"/>
        </p:xfrm>
        <a:graphic>
          <a:graphicData uri="http://schemas.openxmlformats.org/presentationml/2006/ole">
            <mc:AlternateContent xmlns:mc="http://schemas.openxmlformats.org/markup-compatibility/2006">
              <mc:Choice xmlns:v="urn:schemas-microsoft-com:vml" Requires="v">
                <p:oleObj spid="_x0000_s33802" name="Clip" r:id="rId4" imgW="3200717" imgH="3107437" progId="">
                  <p:embed/>
                </p:oleObj>
              </mc:Choice>
              <mc:Fallback>
                <p:oleObj name="Clip" r:id="rId4" imgW="3200717" imgH="3107437"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47875"/>
                        <a:ext cx="37782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33800" name="Rectangle 8" descr="Rectangle: Click to edit Master text styles&#10;Second level&#10;Third level&#10;Fourth level&#10;Fifth level"/>
          <p:cNvSpPr>
            <a:spLocks noGrp="1" noChangeArrowheads="1"/>
          </p:cNvSpPr>
          <p:nvPr>
            <p:ph type="body" sz="half" idx="2"/>
          </p:nvPr>
        </p:nvSpPr>
        <p:spPr>
          <a:xfrm>
            <a:off x="4191000" y="1219200"/>
            <a:ext cx="4343400" cy="4648200"/>
          </a:xfrm>
          <a:noFill/>
        </p:spPr>
        <p:txBody>
          <a:bodyPr/>
          <a:lstStyle/>
          <a:p>
            <a:pPr eaLnBrk="1" hangingPunct="1">
              <a:lnSpc>
                <a:spcPct val="90000"/>
              </a:lnSpc>
            </a:pPr>
            <a:r>
              <a:rPr lang="en-US" sz="2800" smtClean="0"/>
              <a:t>ABC Sports Bar Co. bought equipment for $55,000.  The asset is expected to last five years and have a $10,000 salvage value at the end of its useful life.  How will the purchase and use of the asset affect the financial statements?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5222" name="Rectangle 6" descr="Rectangle: Click to edit Master text styles&#10;Second level&#10;Third level&#10;Fourth level&#10;Fifth level"/>
          <p:cNvSpPr>
            <a:spLocks noGrp="1" noChangeArrowheads="1"/>
          </p:cNvSpPr>
          <p:nvPr>
            <p:ph type="body" idx="1"/>
          </p:nvPr>
        </p:nvSpPr>
        <p:spPr>
          <a:xfrm>
            <a:off x="0" y="457200"/>
            <a:ext cx="9144000" cy="5486400"/>
          </a:xfrm>
        </p:spPr>
        <p:txBody>
          <a:bodyPr/>
          <a:lstStyle/>
          <a:p>
            <a:pPr eaLnBrk="1" hangingPunct="1">
              <a:lnSpc>
                <a:spcPct val="90000"/>
              </a:lnSpc>
              <a:defRPr/>
            </a:pPr>
            <a:r>
              <a:rPr lang="en-US" sz="2800" dirty="0" smtClean="0"/>
              <a:t>We want to </a:t>
            </a:r>
            <a:r>
              <a:rPr lang="en-US" sz="2800" b="1" i="1" dirty="0" smtClean="0"/>
              <a:t>allocate</a:t>
            </a:r>
            <a:r>
              <a:rPr lang="en-US" sz="2800" dirty="0" smtClean="0"/>
              <a:t> the cost of the asset to the income statement as an </a:t>
            </a:r>
            <a:r>
              <a:rPr lang="en-US" sz="2800" dirty="0" smtClean="0">
                <a:solidFill>
                  <a:srgbClr val="CF0E30"/>
                </a:solidFill>
              </a:rPr>
              <a:t>expense</a:t>
            </a:r>
            <a:r>
              <a:rPr lang="en-US" sz="2800" dirty="0" smtClean="0"/>
              <a:t> during the time period we </a:t>
            </a:r>
            <a:r>
              <a:rPr lang="en-US" sz="2800" b="1" dirty="0" smtClean="0">
                <a:solidFill>
                  <a:srgbClr val="FF3300"/>
                </a:solidFill>
              </a:rPr>
              <a:t>use</a:t>
            </a:r>
            <a:r>
              <a:rPr lang="en-US" sz="2800" dirty="0" smtClean="0">
                <a:solidFill>
                  <a:schemeClr val="accent2"/>
                </a:solidFill>
              </a:rPr>
              <a:t> </a:t>
            </a:r>
            <a:r>
              <a:rPr lang="en-US" sz="2800" dirty="0" smtClean="0"/>
              <a:t>the asset.  </a:t>
            </a:r>
            <a:r>
              <a:rPr lang="en-US" sz="2800" b="1" dirty="0" smtClean="0">
                <a:solidFill>
                  <a:srgbClr val="FF3300"/>
                </a:solidFill>
                <a:effectLst>
                  <a:outerShdw blurRad="38100" dist="38100" dir="2700000" algn="tl">
                    <a:srgbClr val="C0C0C0"/>
                  </a:outerShdw>
                </a:effectLst>
              </a:rPr>
              <a:t>Why?</a:t>
            </a:r>
          </a:p>
          <a:p>
            <a:pPr eaLnBrk="1" hangingPunct="1">
              <a:lnSpc>
                <a:spcPct val="90000"/>
              </a:lnSpc>
              <a:buFont typeface="Wingdings" pitchFamily="2" charset="2"/>
              <a:buNone/>
              <a:defRPr/>
            </a:pPr>
            <a:r>
              <a:rPr lang="en-US" sz="2800" dirty="0" smtClean="0"/>
              <a:t>		To comply with the </a:t>
            </a:r>
            <a:r>
              <a:rPr lang="en-US" sz="2800" b="1" dirty="0" smtClean="0">
                <a:solidFill>
                  <a:srgbClr val="FF3300"/>
                </a:solidFill>
                <a:effectLst>
                  <a:outerShdw blurRad="38100" dist="38100" dir="2700000" algn="tl">
                    <a:srgbClr val="C0C0C0"/>
                  </a:outerShdw>
                </a:effectLst>
              </a:rPr>
              <a:t>MATCHING</a:t>
            </a:r>
            <a:r>
              <a:rPr lang="en-US" sz="2800" dirty="0" smtClean="0"/>
              <a:t> principle.  	 	Expenses incurred must be “matched” to the same time period the revenues (from using this equipment) are recorded.</a:t>
            </a:r>
          </a:p>
          <a:p>
            <a:pPr eaLnBrk="1" hangingPunct="1">
              <a:lnSpc>
                <a:spcPct val="90000"/>
              </a:lnSpc>
              <a:buFont typeface="Wingdings" pitchFamily="2" charset="2"/>
              <a:buNone/>
              <a:defRPr/>
            </a:pPr>
            <a:endParaRPr lang="en-US" sz="800" dirty="0" smtClean="0"/>
          </a:p>
          <a:p>
            <a:pPr eaLnBrk="1" hangingPunct="1">
              <a:lnSpc>
                <a:spcPct val="90000"/>
              </a:lnSpc>
              <a:defRPr/>
            </a:pPr>
            <a:r>
              <a:rPr lang="en-US" sz="2800" dirty="0" smtClean="0"/>
              <a:t>If we depreciate the asset using the </a:t>
            </a:r>
            <a:r>
              <a:rPr lang="en-US" sz="2800" b="1" u="sng" dirty="0" smtClean="0">
                <a:solidFill>
                  <a:srgbClr val="C00000"/>
                </a:solidFill>
              </a:rPr>
              <a:t>STRAIGHT LINE </a:t>
            </a:r>
            <a:r>
              <a:rPr lang="en-US" sz="2800" dirty="0" smtClean="0"/>
              <a:t>method, we will divide the cost of the asset (minus any estimated salvage value) by the useful life: </a:t>
            </a:r>
          </a:p>
          <a:p>
            <a:pPr eaLnBrk="1" hangingPunct="1">
              <a:lnSpc>
                <a:spcPct val="90000"/>
              </a:lnSpc>
              <a:buFont typeface="Wingdings" pitchFamily="2" charset="2"/>
              <a:buNone/>
              <a:defRPr/>
            </a:pPr>
            <a:r>
              <a:rPr lang="en-US" sz="2800" dirty="0" smtClean="0"/>
              <a:t>(55,000-10,000)/5 yrs. = $9,000 </a:t>
            </a:r>
            <a:r>
              <a:rPr lang="en-US" sz="2800" b="1" dirty="0" smtClean="0">
                <a:solidFill>
                  <a:srgbClr val="FF3300"/>
                </a:solidFill>
              </a:rPr>
              <a:t>depreciation expense</a:t>
            </a:r>
            <a:r>
              <a:rPr lang="en-US" sz="2800" dirty="0" smtClean="0">
                <a:solidFill>
                  <a:schemeClr val="accent2"/>
                </a:solidFill>
              </a:rPr>
              <a:t> </a:t>
            </a:r>
            <a:r>
              <a:rPr lang="en-US" sz="2800" dirty="0" smtClean="0"/>
              <a:t>each year.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5222">
                                            <p:txEl>
                                              <p:pRg st="0" end="0"/>
                                            </p:txEl>
                                          </p:spTgt>
                                        </p:tgtEl>
                                        <p:attrNameLst>
                                          <p:attrName>style.visibility</p:attrName>
                                        </p:attrNameLst>
                                      </p:cBhvr>
                                      <p:to>
                                        <p:strVal val="visible"/>
                                      </p:to>
                                    </p:set>
                                    <p:anim calcmode="lin" valueType="num">
                                      <p:cBhvr additive="base">
                                        <p:cTn id="7" dur="500" fill="hold"/>
                                        <p:tgtEl>
                                          <p:spTgt spid="2652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52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5222">
                                            <p:txEl>
                                              <p:pRg st="1" end="1"/>
                                            </p:txEl>
                                          </p:spTgt>
                                        </p:tgtEl>
                                        <p:attrNameLst>
                                          <p:attrName>style.visibility</p:attrName>
                                        </p:attrNameLst>
                                      </p:cBhvr>
                                      <p:to>
                                        <p:strVal val="visible"/>
                                      </p:to>
                                    </p:set>
                                    <p:anim calcmode="lin" valueType="num">
                                      <p:cBhvr additive="base">
                                        <p:cTn id="13" dur="500" fill="hold"/>
                                        <p:tgtEl>
                                          <p:spTgt spid="2652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52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5222">
                                            <p:txEl>
                                              <p:pRg st="3" end="3"/>
                                            </p:txEl>
                                          </p:spTgt>
                                        </p:tgtEl>
                                        <p:attrNameLst>
                                          <p:attrName>style.visibility</p:attrName>
                                        </p:attrNameLst>
                                      </p:cBhvr>
                                      <p:to>
                                        <p:strVal val="visible"/>
                                      </p:to>
                                    </p:set>
                                    <p:anim calcmode="lin" valueType="num">
                                      <p:cBhvr additive="base">
                                        <p:cTn id="19" dur="500" fill="hold"/>
                                        <p:tgtEl>
                                          <p:spTgt spid="26522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52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5222">
                                            <p:txEl>
                                              <p:pRg st="4" end="4"/>
                                            </p:txEl>
                                          </p:spTgt>
                                        </p:tgtEl>
                                        <p:attrNameLst>
                                          <p:attrName>style.visibility</p:attrName>
                                        </p:attrNameLst>
                                      </p:cBhvr>
                                      <p:to>
                                        <p:strVal val="visible"/>
                                      </p:to>
                                    </p:set>
                                    <p:anim calcmode="lin" valueType="num">
                                      <p:cBhvr additive="base">
                                        <p:cTn id="25" dur="500" fill="hold"/>
                                        <p:tgtEl>
                                          <p:spTgt spid="26522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522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ED2072A-BE9B-4C57-91E8-08C2D6D18E16}" type="slidenum">
              <a:rPr lang="en-US" sz="1600" smtClean="0">
                <a:solidFill>
                  <a:schemeClr val="tx1"/>
                </a:solidFill>
              </a:rPr>
              <a:pPr/>
              <a:t>2</a:t>
            </a:fld>
            <a:endParaRPr lang="en-US" sz="1600" smtClean="0"/>
          </a:p>
        </p:txBody>
      </p:sp>
      <p:sp>
        <p:nvSpPr>
          <p:cNvPr id="174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4"/>
          <p:cNvSpPr>
            <a:spLocks noGrp="1" noChangeArrowheads="1"/>
          </p:cNvSpPr>
          <p:nvPr>
            <p:ph type="ctrTitle"/>
          </p:nvPr>
        </p:nvSpPr>
        <p:spPr>
          <a:xfrm>
            <a:off x="2590800" y="685800"/>
            <a:ext cx="3810000" cy="1143000"/>
          </a:xfrm>
          <a:ln w="38100" cmpd="dbl">
            <a:solidFill>
              <a:srgbClr val="CC0066"/>
            </a:solidFill>
          </a:ln>
        </p:spPr>
        <p:txBody>
          <a:bodyPr anchor="ctr"/>
          <a:lstStyle/>
          <a:p>
            <a:pPr>
              <a:defRPr/>
            </a:pPr>
            <a:r>
              <a:rPr lang="en-US" sz="5400" dirty="0" smtClean="0">
                <a:solidFill>
                  <a:schemeClr val="tx1"/>
                </a:solidFill>
              </a:rPr>
              <a:t>Chapter 8</a:t>
            </a:r>
          </a:p>
        </p:txBody>
      </p:sp>
      <p:sp>
        <p:nvSpPr>
          <p:cNvPr id="4101" name="Rectangle 5"/>
          <p:cNvSpPr>
            <a:spLocks noGrp="1" noChangeArrowheads="1"/>
          </p:cNvSpPr>
          <p:nvPr>
            <p:ph type="subTitle" idx="1"/>
          </p:nvPr>
        </p:nvSpPr>
        <p:spPr>
          <a:xfrm>
            <a:off x="381000" y="1981200"/>
            <a:ext cx="8229600" cy="1447800"/>
          </a:xfrm>
        </p:spPr>
        <p:txBody>
          <a:bodyPr/>
          <a:lstStyle/>
          <a:p>
            <a:pPr marL="342900" indent="-342900">
              <a:lnSpc>
                <a:spcPct val="80000"/>
              </a:lnSpc>
              <a:defRPr/>
            </a:pPr>
            <a:r>
              <a:rPr lang="en-US" sz="4400" b="1" smtClean="0">
                <a:effectLst>
                  <a:outerShdw blurRad="38100" dist="38100" dir="2700000" algn="tl">
                    <a:srgbClr val="C0C0C0"/>
                  </a:outerShdw>
                </a:effectLst>
              </a:rPr>
              <a:t>Long-Term</a:t>
            </a:r>
          </a:p>
          <a:p>
            <a:pPr marL="342900" indent="-342900">
              <a:lnSpc>
                <a:spcPct val="80000"/>
              </a:lnSpc>
              <a:defRPr/>
            </a:pPr>
            <a:r>
              <a:rPr lang="en-US" sz="4400" b="1" smtClean="0">
                <a:effectLst>
                  <a:outerShdw blurRad="38100" dist="38100" dir="2700000" algn="tl">
                    <a:srgbClr val="C0C0C0"/>
                  </a:outerShdw>
                </a:effectLst>
              </a:rPr>
              <a:t>Operational Assets</a:t>
            </a:r>
          </a:p>
        </p:txBody>
      </p:sp>
      <p:graphicFrame>
        <p:nvGraphicFramePr>
          <p:cNvPr id="17415" name="Object 6"/>
          <p:cNvGraphicFramePr>
            <a:graphicFrameLocks/>
          </p:cNvGraphicFramePr>
          <p:nvPr/>
        </p:nvGraphicFramePr>
        <p:xfrm>
          <a:off x="990600" y="3429000"/>
          <a:ext cx="2438400" cy="2362200"/>
        </p:xfrm>
        <a:graphic>
          <a:graphicData uri="http://schemas.openxmlformats.org/presentationml/2006/ole">
            <mc:AlternateContent xmlns:mc="http://schemas.openxmlformats.org/markup-compatibility/2006">
              <mc:Choice xmlns:v="urn:schemas-microsoft-com:vml" Requires="v">
                <p:oleObj spid="_x0000_s17419" name="Clip" r:id="rId4" imgW="6190920" imgH="5114520" progId="">
                  <p:embed/>
                </p:oleObj>
              </mc:Choice>
              <mc:Fallback>
                <p:oleObj name="Clip" r:id="rId4" imgW="6190920" imgH="5114520"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243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7"/>
          <p:cNvGraphicFramePr>
            <a:graphicFrameLocks/>
          </p:cNvGraphicFramePr>
          <p:nvPr/>
        </p:nvGraphicFramePr>
        <p:xfrm>
          <a:off x="5715000" y="3352800"/>
          <a:ext cx="2473325" cy="2527300"/>
        </p:xfrm>
        <a:graphic>
          <a:graphicData uri="http://schemas.openxmlformats.org/presentationml/2006/ole">
            <mc:AlternateContent xmlns:mc="http://schemas.openxmlformats.org/markup-compatibility/2006">
              <mc:Choice xmlns:v="urn:schemas-microsoft-com:vml" Requires="v">
                <p:oleObj spid="_x0000_s17420" name="Clip" r:id="rId6" imgW="4625340" imgH="4812792" progId="">
                  <p:embed/>
                </p:oleObj>
              </mc:Choice>
              <mc:Fallback>
                <p:oleObj name="Clip" r:id="rId6" imgW="4625340" imgH="4812792" progId="">
                  <p:embed/>
                  <p:pic>
                    <p:nvPicPr>
                      <p:cNvPr id="0"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352800"/>
                        <a:ext cx="247332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5" name="Rectangle 6"/>
          <p:cNvSpPr>
            <a:spLocks noGrp="1" noChangeArrowheads="1"/>
          </p:cNvSpPr>
          <p:nvPr>
            <p:ph type="title"/>
          </p:nvPr>
        </p:nvSpPr>
        <p:spPr>
          <a:xfrm>
            <a:off x="381000" y="266700"/>
            <a:ext cx="8458200" cy="1104900"/>
          </a:xfrm>
        </p:spPr>
        <p:txBody>
          <a:bodyPr/>
          <a:lstStyle/>
          <a:p>
            <a:pPr eaLnBrk="1" hangingPunct="1">
              <a:defRPr/>
            </a:pPr>
            <a:r>
              <a:rPr lang="en-US" smtClean="0"/>
              <a:t>Effect on the financial statements:</a:t>
            </a:r>
          </a:p>
        </p:txBody>
      </p:sp>
      <p:sp>
        <p:nvSpPr>
          <p:cNvPr id="269319" name="Rectangle 7"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buFont typeface="Wingdings" pitchFamily="2" charset="2"/>
              <a:buNone/>
              <a:defRPr/>
            </a:pPr>
            <a:r>
              <a:rPr lang="en-US" b="1" u="sng" smtClean="0">
                <a:effectLst>
                  <a:outerShdw blurRad="38100" dist="38100" dir="2700000" algn="tl">
                    <a:srgbClr val="C0C0C0"/>
                  </a:outerShdw>
                </a:effectLst>
              </a:rPr>
              <a:t>Purchase of asset:</a:t>
            </a:r>
          </a:p>
          <a:p>
            <a:pPr lvl="1" eaLnBrk="1" hangingPunct="1">
              <a:lnSpc>
                <a:spcPct val="90000"/>
              </a:lnSpc>
              <a:buFont typeface="Monotype Sorts" pitchFamily="2" charset="2"/>
              <a:buChar char="_"/>
              <a:defRPr/>
            </a:pPr>
            <a:r>
              <a:rPr lang="en-US" b="1" smtClean="0"/>
              <a:t>Balance Sheet</a:t>
            </a:r>
            <a:endParaRPr lang="en-US" smtClean="0"/>
          </a:p>
          <a:p>
            <a:pPr lvl="1" eaLnBrk="1" hangingPunct="1">
              <a:lnSpc>
                <a:spcPct val="90000"/>
              </a:lnSpc>
              <a:buClr>
                <a:schemeClr val="accent2"/>
              </a:buClr>
              <a:buSzPct val="75000"/>
              <a:buFont typeface="Monotype Sorts" pitchFamily="2" charset="2"/>
              <a:buChar char="u"/>
              <a:defRPr/>
            </a:pPr>
            <a:r>
              <a:rPr lang="en-US" sz="2400" smtClean="0">
                <a:latin typeface="Times New Roman" pitchFamily="18" charset="0"/>
              </a:rPr>
              <a:t>Increases assets (eg. Equip); </a:t>
            </a:r>
            <a:r>
              <a:rPr lang="en-US" sz="2400" b="1" u="sng" smtClean="0">
                <a:latin typeface="Times New Roman" pitchFamily="18" charset="0"/>
              </a:rPr>
              <a:t>may</a:t>
            </a:r>
            <a:r>
              <a:rPr lang="en-US" sz="2400" smtClean="0">
                <a:latin typeface="Times New Roman" pitchFamily="18" charset="0"/>
              </a:rPr>
              <a:t> decrease “cash” asset (thus, no effect on </a:t>
            </a:r>
            <a:r>
              <a:rPr lang="en-US" sz="2400" i="1" smtClean="0">
                <a:latin typeface="Times New Roman" pitchFamily="18" charset="0"/>
              </a:rPr>
              <a:t>net</a:t>
            </a:r>
            <a:r>
              <a:rPr lang="en-US" sz="2400" smtClean="0">
                <a:latin typeface="Times New Roman" pitchFamily="18" charset="0"/>
              </a:rPr>
              <a:t> assets) or may increase a liability</a:t>
            </a:r>
          </a:p>
          <a:p>
            <a:pPr lvl="1" eaLnBrk="1" hangingPunct="1">
              <a:lnSpc>
                <a:spcPct val="90000"/>
              </a:lnSpc>
              <a:buFont typeface="Monotype Sorts" pitchFamily="2" charset="2"/>
              <a:buChar char="_"/>
              <a:defRPr/>
            </a:pPr>
            <a:r>
              <a:rPr lang="en-US" smtClean="0"/>
              <a:t>Income Statement</a:t>
            </a:r>
          </a:p>
          <a:p>
            <a:pPr lvl="1" eaLnBrk="1" hangingPunct="1">
              <a:lnSpc>
                <a:spcPct val="90000"/>
              </a:lnSpc>
              <a:buFont typeface="Wingdings" pitchFamily="2" charset="2"/>
              <a:buNone/>
              <a:defRPr/>
            </a:pPr>
            <a:endParaRPr lang="en-US" smtClean="0"/>
          </a:p>
          <a:p>
            <a:pPr lvl="1" eaLnBrk="1" hangingPunct="1">
              <a:lnSpc>
                <a:spcPct val="90000"/>
              </a:lnSpc>
              <a:buFont typeface="Monotype Sorts" pitchFamily="2" charset="2"/>
              <a:buChar char="_"/>
              <a:defRPr/>
            </a:pPr>
            <a:r>
              <a:rPr lang="en-US" smtClean="0"/>
              <a:t>Statement of Changes in Stockholders’ Equity</a:t>
            </a:r>
          </a:p>
          <a:p>
            <a:pPr lvl="1" eaLnBrk="1" hangingPunct="1">
              <a:lnSpc>
                <a:spcPct val="90000"/>
              </a:lnSpc>
              <a:buFont typeface="Wingdings" pitchFamily="2" charset="2"/>
              <a:buNone/>
              <a:defRPr/>
            </a:pPr>
            <a:endParaRPr lang="en-US" smtClean="0"/>
          </a:p>
          <a:p>
            <a:pPr lvl="1" eaLnBrk="1" hangingPunct="1">
              <a:lnSpc>
                <a:spcPct val="90000"/>
              </a:lnSpc>
              <a:buFont typeface="Monotype Sorts" pitchFamily="2" charset="2"/>
              <a:buChar char="_"/>
              <a:defRPr/>
            </a:pPr>
            <a:r>
              <a:rPr lang="en-US" smtClean="0"/>
              <a:t>Statement of Cash Flows</a:t>
            </a:r>
          </a:p>
        </p:txBody>
      </p:sp>
      <p:sp>
        <p:nvSpPr>
          <p:cNvPr id="35848" name="Rectangle 8"/>
          <p:cNvSpPr>
            <a:spLocks noChangeArrowheads="1"/>
          </p:cNvSpPr>
          <p:nvPr/>
        </p:nvSpPr>
        <p:spPr bwMode="auto">
          <a:xfrm>
            <a:off x="990600" y="2133600"/>
            <a:ext cx="7683500" cy="1143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5849" name="Object 9"/>
          <p:cNvGraphicFramePr>
            <a:graphicFrameLocks/>
          </p:cNvGraphicFramePr>
          <p:nvPr/>
        </p:nvGraphicFramePr>
        <p:xfrm>
          <a:off x="7704138" y="1438275"/>
          <a:ext cx="950912" cy="923925"/>
        </p:xfrm>
        <a:graphic>
          <a:graphicData uri="http://schemas.openxmlformats.org/presentationml/2006/ole">
            <mc:AlternateContent xmlns:mc="http://schemas.openxmlformats.org/markup-compatibility/2006">
              <mc:Choice xmlns:v="urn:schemas-microsoft-com:vml" Requires="v">
                <p:oleObj spid="_x0000_s35851"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1438275"/>
                        <a:ext cx="9509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69319">
                                            <p:txEl>
                                              <p:pRg st="2" end="2"/>
                                            </p:txEl>
                                          </p:spTgt>
                                        </p:tgtEl>
                                        <p:attrNameLst>
                                          <p:attrName>style.visibility</p:attrName>
                                        </p:attrNameLst>
                                      </p:cBhvr>
                                      <p:to>
                                        <p:strVal val="visible"/>
                                      </p:to>
                                    </p:set>
                                    <p:anim to="" calcmode="lin" valueType="num">
                                      <p:cBhvr>
                                        <p:cTn id="7" dur="1" fill="hold"/>
                                        <p:tgtEl>
                                          <p:spTgt spid="26931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9" name="Rectangle 6"/>
          <p:cNvSpPr>
            <a:spLocks noGrp="1" noChangeArrowheads="1"/>
          </p:cNvSpPr>
          <p:nvPr>
            <p:ph type="title"/>
          </p:nvPr>
        </p:nvSpPr>
        <p:spPr>
          <a:xfrm>
            <a:off x="381000" y="266700"/>
            <a:ext cx="8458200" cy="1104900"/>
          </a:xfrm>
        </p:spPr>
        <p:txBody>
          <a:bodyPr/>
          <a:lstStyle/>
          <a:p>
            <a:pPr eaLnBrk="1" hangingPunct="1">
              <a:defRPr/>
            </a:pPr>
            <a:r>
              <a:rPr lang="en-US" smtClean="0"/>
              <a:t>Effect on the financial statements:</a:t>
            </a:r>
          </a:p>
        </p:txBody>
      </p:sp>
      <p:sp>
        <p:nvSpPr>
          <p:cNvPr id="271367" name="Rectangle 7" descr="Rectangle: Click to edit Master text styles&#10;Second level&#10;Third level&#10;Fourth level&#10;Fifth level"/>
          <p:cNvSpPr>
            <a:spLocks noGrp="1" noChangeArrowheads="1"/>
          </p:cNvSpPr>
          <p:nvPr>
            <p:ph type="body" idx="1"/>
          </p:nvPr>
        </p:nvSpPr>
        <p:spPr>
          <a:xfrm>
            <a:off x="457200" y="1447800"/>
            <a:ext cx="8001000" cy="4114800"/>
          </a:xfrm>
        </p:spPr>
        <p:txBody>
          <a:bodyPr/>
          <a:lstStyle/>
          <a:p>
            <a:pPr eaLnBrk="1" hangingPunct="1">
              <a:lnSpc>
                <a:spcPct val="90000"/>
              </a:lnSpc>
              <a:buFont typeface="Wingdings" pitchFamily="2" charset="2"/>
              <a:buNone/>
              <a:defRPr/>
            </a:pPr>
            <a:r>
              <a:rPr lang="en-US" b="1" u="sng" smtClean="0">
                <a:effectLst>
                  <a:outerShdw blurRad="38100" dist="38100" dir="2700000" algn="tl">
                    <a:srgbClr val="C0C0C0"/>
                  </a:outerShdw>
                </a:effectLst>
              </a:rPr>
              <a:t>Purchase of asset:</a:t>
            </a:r>
          </a:p>
          <a:p>
            <a:pPr lvl="1" eaLnBrk="1" hangingPunct="1">
              <a:lnSpc>
                <a:spcPct val="90000"/>
              </a:lnSpc>
              <a:buFont typeface="Monotype Sorts" pitchFamily="2" charset="2"/>
              <a:buChar char="_"/>
              <a:defRPr/>
            </a:pPr>
            <a:r>
              <a:rPr lang="en-US" b="1" smtClean="0"/>
              <a:t>Balance Sheet</a:t>
            </a:r>
          </a:p>
          <a:p>
            <a:pPr lvl="1" eaLnBrk="1" hangingPunct="1">
              <a:lnSpc>
                <a:spcPct val="90000"/>
              </a:lnSpc>
              <a:buClr>
                <a:schemeClr val="accent2"/>
              </a:buClr>
              <a:buFont typeface="Monotype Sorts" pitchFamily="2" charset="2"/>
              <a:buChar char="u"/>
              <a:defRPr/>
            </a:pPr>
            <a:r>
              <a:rPr lang="en-US" sz="2400" smtClean="0"/>
              <a:t>Increases assets; may decrease an asset (cash) or increase a liability (payable) if we haven’t paid yet.</a:t>
            </a:r>
          </a:p>
          <a:p>
            <a:pPr lvl="1" eaLnBrk="1" hangingPunct="1">
              <a:lnSpc>
                <a:spcPct val="90000"/>
              </a:lnSpc>
              <a:buFont typeface="Monotype Sorts" pitchFamily="2" charset="2"/>
              <a:buChar char="_"/>
              <a:defRPr/>
            </a:pPr>
            <a:r>
              <a:rPr lang="en-US" b="1" smtClean="0"/>
              <a:t>Income Statement</a:t>
            </a:r>
          </a:p>
          <a:p>
            <a:pPr lvl="1" eaLnBrk="1" hangingPunct="1">
              <a:lnSpc>
                <a:spcPct val="90000"/>
              </a:lnSpc>
              <a:buClr>
                <a:schemeClr val="accent2"/>
              </a:buClr>
              <a:buFont typeface="Monotype Sorts" pitchFamily="2" charset="2"/>
              <a:buChar char="u"/>
              <a:defRPr/>
            </a:pPr>
            <a:r>
              <a:rPr lang="en-US" sz="2400" smtClean="0">
                <a:latin typeface="Times New Roman" pitchFamily="18" charset="0"/>
              </a:rPr>
              <a:t>No effect</a:t>
            </a:r>
          </a:p>
          <a:p>
            <a:pPr lvl="1" eaLnBrk="1" hangingPunct="1">
              <a:lnSpc>
                <a:spcPct val="90000"/>
              </a:lnSpc>
              <a:buFont typeface="Monotype Sorts" pitchFamily="2" charset="2"/>
              <a:buChar char="_"/>
              <a:defRPr/>
            </a:pPr>
            <a:r>
              <a:rPr lang="en-US" b="1" smtClean="0"/>
              <a:t>Statement of Changes in Stockholders’ Equity</a:t>
            </a:r>
          </a:p>
          <a:p>
            <a:pPr lvl="1" eaLnBrk="1" hangingPunct="1">
              <a:lnSpc>
                <a:spcPct val="90000"/>
              </a:lnSpc>
              <a:buFont typeface="Wingdings" pitchFamily="2" charset="2"/>
              <a:buNone/>
              <a:defRPr/>
            </a:pPr>
            <a:r>
              <a:rPr lang="en-US" sz="2400" smtClean="0"/>
              <a:t> </a:t>
            </a:r>
          </a:p>
          <a:p>
            <a:pPr lvl="1" eaLnBrk="1" hangingPunct="1">
              <a:lnSpc>
                <a:spcPct val="90000"/>
              </a:lnSpc>
              <a:buFont typeface="Monotype Sorts" pitchFamily="2" charset="2"/>
              <a:buChar char="_"/>
              <a:defRPr/>
            </a:pPr>
            <a:r>
              <a:rPr lang="en-US" b="1" smtClean="0"/>
              <a:t>Statement of Cash Flows</a:t>
            </a:r>
            <a:endParaRPr lang="en-US" sz="2400" smtClean="0"/>
          </a:p>
          <a:p>
            <a:pPr lvl="1" eaLnBrk="1" hangingPunct="1">
              <a:lnSpc>
                <a:spcPct val="90000"/>
              </a:lnSpc>
              <a:buFont typeface="Wingdings" pitchFamily="2" charset="2"/>
              <a:buNone/>
              <a:defRPr/>
            </a:pPr>
            <a:r>
              <a:rPr lang="en-US" sz="2400" smtClean="0"/>
              <a:t>  </a:t>
            </a:r>
          </a:p>
        </p:txBody>
      </p:sp>
      <p:sp>
        <p:nvSpPr>
          <p:cNvPr id="36872" name="Rectangle 8"/>
          <p:cNvSpPr>
            <a:spLocks noChangeArrowheads="1"/>
          </p:cNvSpPr>
          <p:nvPr/>
        </p:nvSpPr>
        <p:spPr bwMode="auto">
          <a:xfrm>
            <a:off x="762000" y="3200400"/>
            <a:ext cx="6997700" cy="831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6873" name="Object 9"/>
          <p:cNvGraphicFramePr>
            <a:graphicFrameLocks/>
          </p:cNvGraphicFramePr>
          <p:nvPr/>
        </p:nvGraphicFramePr>
        <p:xfrm>
          <a:off x="7704138" y="1438275"/>
          <a:ext cx="950912" cy="923925"/>
        </p:xfrm>
        <a:graphic>
          <a:graphicData uri="http://schemas.openxmlformats.org/presentationml/2006/ole">
            <mc:AlternateContent xmlns:mc="http://schemas.openxmlformats.org/markup-compatibility/2006">
              <mc:Choice xmlns:v="urn:schemas-microsoft-com:vml" Requires="v">
                <p:oleObj spid="_x0000_s36875"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1438275"/>
                        <a:ext cx="9509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1367">
                                            <p:txEl>
                                              <p:pRg st="4" end="4"/>
                                            </p:txEl>
                                          </p:spTgt>
                                        </p:tgtEl>
                                        <p:attrNameLst>
                                          <p:attrName>style.visibility</p:attrName>
                                        </p:attrNameLst>
                                      </p:cBhvr>
                                      <p:to>
                                        <p:strVal val="visible"/>
                                      </p:to>
                                    </p:set>
                                    <p:anim to="" calcmode="lin" valueType="num">
                                      <p:cBhvr>
                                        <p:cTn id="7" dur="1" fill="hold"/>
                                        <p:tgtEl>
                                          <p:spTgt spid="2713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23" name="Rectangle 6"/>
          <p:cNvSpPr>
            <a:spLocks noGrp="1" noChangeArrowheads="1"/>
          </p:cNvSpPr>
          <p:nvPr>
            <p:ph type="title"/>
          </p:nvPr>
        </p:nvSpPr>
        <p:spPr>
          <a:xfrm>
            <a:off x="381000" y="266700"/>
            <a:ext cx="8458200" cy="1104900"/>
          </a:xfrm>
        </p:spPr>
        <p:txBody>
          <a:bodyPr/>
          <a:lstStyle/>
          <a:p>
            <a:pPr eaLnBrk="1" hangingPunct="1">
              <a:defRPr/>
            </a:pPr>
            <a:r>
              <a:rPr lang="en-US" smtClean="0"/>
              <a:t>Effect on the financial statements:</a:t>
            </a:r>
          </a:p>
        </p:txBody>
      </p:sp>
      <p:sp>
        <p:nvSpPr>
          <p:cNvPr id="273415" name="Rectangle 7" descr="Rectangle: Click to edit Master text styles&#10;Second level&#10;Third level&#10;Fourth level&#10;Fifth level"/>
          <p:cNvSpPr>
            <a:spLocks noGrp="1" noChangeArrowheads="1"/>
          </p:cNvSpPr>
          <p:nvPr>
            <p:ph type="body" idx="1"/>
          </p:nvPr>
        </p:nvSpPr>
        <p:spPr>
          <a:xfrm>
            <a:off x="457200" y="1447800"/>
            <a:ext cx="8077200" cy="4114800"/>
          </a:xfrm>
        </p:spPr>
        <p:txBody>
          <a:bodyPr/>
          <a:lstStyle/>
          <a:p>
            <a:pPr eaLnBrk="1" hangingPunct="1">
              <a:lnSpc>
                <a:spcPct val="90000"/>
              </a:lnSpc>
              <a:buFont typeface="Wingdings" pitchFamily="2" charset="2"/>
              <a:buNone/>
              <a:defRPr/>
            </a:pPr>
            <a:r>
              <a:rPr lang="en-US" b="1" u="sng" smtClean="0">
                <a:effectLst>
                  <a:outerShdw blurRad="38100" dist="38100" dir="2700000" algn="tl">
                    <a:srgbClr val="C0C0C0"/>
                  </a:outerShdw>
                </a:effectLst>
              </a:rPr>
              <a:t>Purchase of asset:</a:t>
            </a:r>
          </a:p>
          <a:p>
            <a:pPr lvl="1" eaLnBrk="1" hangingPunct="1">
              <a:lnSpc>
                <a:spcPct val="90000"/>
              </a:lnSpc>
              <a:buFont typeface="Monotype Sorts" pitchFamily="2" charset="2"/>
              <a:buChar char="_"/>
              <a:defRPr/>
            </a:pPr>
            <a:r>
              <a:rPr lang="en-US" b="1" smtClean="0"/>
              <a:t>Balance Sheet</a:t>
            </a:r>
          </a:p>
          <a:p>
            <a:pPr lvl="1" eaLnBrk="1" hangingPunct="1">
              <a:lnSpc>
                <a:spcPct val="90000"/>
              </a:lnSpc>
              <a:buClr>
                <a:schemeClr val="accent2"/>
              </a:buClr>
              <a:buFont typeface="Monotype Sorts" pitchFamily="2" charset="2"/>
              <a:buChar char="u"/>
              <a:defRPr/>
            </a:pPr>
            <a:r>
              <a:rPr lang="en-US" sz="2400" smtClean="0"/>
              <a:t>Increases assets; may decrease an asset (cash) or increase a liability (payable) if we haven’t paid yet.</a:t>
            </a:r>
          </a:p>
          <a:p>
            <a:pPr lvl="1" eaLnBrk="1" hangingPunct="1">
              <a:lnSpc>
                <a:spcPct val="90000"/>
              </a:lnSpc>
              <a:buFont typeface="Monotype Sorts" pitchFamily="2" charset="2"/>
              <a:buChar char="_"/>
              <a:defRPr/>
            </a:pPr>
            <a:r>
              <a:rPr lang="en-US" b="1" smtClean="0"/>
              <a:t>Income Statement</a:t>
            </a:r>
          </a:p>
          <a:p>
            <a:pPr lvl="1" eaLnBrk="1" hangingPunct="1">
              <a:lnSpc>
                <a:spcPct val="90000"/>
              </a:lnSpc>
              <a:buClr>
                <a:schemeClr val="accent2"/>
              </a:buClr>
              <a:buFont typeface="Monotype Sorts" pitchFamily="2" charset="2"/>
              <a:buChar char="u"/>
              <a:defRPr/>
            </a:pPr>
            <a:r>
              <a:rPr lang="en-US" sz="2400" smtClean="0"/>
              <a:t>No effect</a:t>
            </a:r>
          </a:p>
          <a:p>
            <a:pPr lvl="1" eaLnBrk="1" hangingPunct="1">
              <a:lnSpc>
                <a:spcPct val="90000"/>
              </a:lnSpc>
              <a:buFont typeface="Monotype Sorts" pitchFamily="2" charset="2"/>
              <a:buChar char="_"/>
              <a:defRPr/>
            </a:pPr>
            <a:r>
              <a:rPr lang="en-US" b="1" smtClean="0"/>
              <a:t>Statement of Changes in Stockholders’ Equity</a:t>
            </a:r>
          </a:p>
          <a:p>
            <a:pPr lvl="1" eaLnBrk="1" hangingPunct="1">
              <a:lnSpc>
                <a:spcPct val="90000"/>
              </a:lnSpc>
              <a:buClr>
                <a:schemeClr val="accent2"/>
              </a:buClr>
              <a:buFont typeface="Monotype Sorts" pitchFamily="2" charset="2"/>
              <a:buChar char="u"/>
              <a:defRPr/>
            </a:pPr>
            <a:r>
              <a:rPr lang="en-US" sz="2400" smtClean="0">
                <a:latin typeface="Times New Roman" pitchFamily="18" charset="0"/>
              </a:rPr>
              <a:t>No effect</a:t>
            </a:r>
          </a:p>
          <a:p>
            <a:pPr lvl="1" eaLnBrk="1" hangingPunct="1">
              <a:lnSpc>
                <a:spcPct val="90000"/>
              </a:lnSpc>
              <a:buFont typeface="Monotype Sorts" pitchFamily="2" charset="2"/>
              <a:buChar char="_"/>
              <a:defRPr/>
            </a:pPr>
            <a:r>
              <a:rPr lang="en-US" b="1" smtClean="0"/>
              <a:t>Statement of Cash Flows</a:t>
            </a:r>
            <a:endParaRPr lang="en-US" sz="2400" smtClean="0"/>
          </a:p>
          <a:p>
            <a:pPr lvl="1" eaLnBrk="1" hangingPunct="1">
              <a:lnSpc>
                <a:spcPct val="90000"/>
              </a:lnSpc>
              <a:buFont typeface="Wingdings" pitchFamily="2" charset="2"/>
              <a:buNone/>
              <a:defRPr/>
            </a:pPr>
            <a:r>
              <a:rPr lang="en-US" sz="2400" smtClean="0"/>
              <a:t>  </a:t>
            </a:r>
          </a:p>
        </p:txBody>
      </p:sp>
      <p:sp>
        <p:nvSpPr>
          <p:cNvPr id="37896" name="Rectangle 8"/>
          <p:cNvSpPr>
            <a:spLocks noChangeArrowheads="1"/>
          </p:cNvSpPr>
          <p:nvPr/>
        </p:nvSpPr>
        <p:spPr bwMode="auto">
          <a:xfrm>
            <a:off x="762000" y="4038600"/>
            <a:ext cx="76962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7897" name="Object 9"/>
          <p:cNvGraphicFramePr>
            <a:graphicFrameLocks/>
          </p:cNvGraphicFramePr>
          <p:nvPr/>
        </p:nvGraphicFramePr>
        <p:xfrm>
          <a:off x="7704138" y="1438275"/>
          <a:ext cx="950912" cy="923925"/>
        </p:xfrm>
        <a:graphic>
          <a:graphicData uri="http://schemas.openxmlformats.org/presentationml/2006/ole">
            <mc:AlternateContent xmlns:mc="http://schemas.openxmlformats.org/markup-compatibility/2006">
              <mc:Choice xmlns:v="urn:schemas-microsoft-com:vml" Requires="v">
                <p:oleObj spid="_x0000_s37899"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1438275"/>
                        <a:ext cx="9509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3415">
                                            <p:txEl>
                                              <p:pRg st="6" end="6"/>
                                            </p:txEl>
                                          </p:spTgt>
                                        </p:tgtEl>
                                        <p:attrNameLst>
                                          <p:attrName>style.visibility</p:attrName>
                                        </p:attrNameLst>
                                      </p:cBhvr>
                                      <p:to>
                                        <p:strVal val="visible"/>
                                      </p:to>
                                    </p:set>
                                    <p:anim to="" calcmode="lin" valueType="num">
                                      <p:cBhvr>
                                        <p:cTn id="7" dur="1" fill="hold"/>
                                        <p:tgtEl>
                                          <p:spTgt spid="27341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7" name="Rectangle 6"/>
          <p:cNvSpPr>
            <a:spLocks noGrp="1" noChangeArrowheads="1"/>
          </p:cNvSpPr>
          <p:nvPr>
            <p:ph type="title"/>
          </p:nvPr>
        </p:nvSpPr>
        <p:spPr>
          <a:xfrm>
            <a:off x="381000" y="266700"/>
            <a:ext cx="8458200" cy="647700"/>
          </a:xfrm>
        </p:spPr>
        <p:txBody>
          <a:bodyPr/>
          <a:lstStyle/>
          <a:p>
            <a:pPr eaLnBrk="1" hangingPunct="1">
              <a:defRPr/>
            </a:pPr>
            <a:r>
              <a:rPr lang="en-US" dirty="0" smtClean="0"/>
              <a:t>Effect on the financial statements:</a:t>
            </a:r>
          </a:p>
        </p:txBody>
      </p:sp>
      <p:sp>
        <p:nvSpPr>
          <p:cNvPr id="275463" name="Rectangle 7" descr="Rectangle: Click to edit Master text styles&#10;Second level&#10;Third level&#10;Fourth level&#10;Fifth level"/>
          <p:cNvSpPr>
            <a:spLocks noGrp="1" noChangeArrowheads="1"/>
          </p:cNvSpPr>
          <p:nvPr>
            <p:ph type="body" idx="1"/>
          </p:nvPr>
        </p:nvSpPr>
        <p:spPr>
          <a:xfrm>
            <a:off x="533400" y="914400"/>
            <a:ext cx="8001000" cy="4114800"/>
          </a:xfrm>
        </p:spPr>
        <p:txBody>
          <a:bodyPr/>
          <a:lstStyle/>
          <a:p>
            <a:pPr eaLnBrk="1" hangingPunct="1">
              <a:lnSpc>
                <a:spcPct val="90000"/>
              </a:lnSpc>
              <a:buFont typeface="Wingdings" pitchFamily="2" charset="2"/>
              <a:buNone/>
              <a:defRPr/>
            </a:pPr>
            <a:r>
              <a:rPr lang="en-US" b="1" u="sng" dirty="0" smtClean="0">
                <a:effectLst>
                  <a:outerShdw blurRad="38100" dist="38100" dir="2700000" algn="tl">
                    <a:srgbClr val="C0C0C0"/>
                  </a:outerShdw>
                </a:effectLst>
              </a:rPr>
              <a:t>Purchase of asset:</a:t>
            </a:r>
          </a:p>
          <a:p>
            <a:pPr lvl="1" eaLnBrk="1" hangingPunct="1">
              <a:lnSpc>
                <a:spcPct val="90000"/>
              </a:lnSpc>
              <a:buFont typeface="Monotype Sorts" pitchFamily="2" charset="2"/>
              <a:buChar char="_"/>
              <a:defRPr/>
            </a:pPr>
            <a:r>
              <a:rPr lang="en-US" b="1" dirty="0" smtClean="0"/>
              <a:t>Balance Sheet</a:t>
            </a:r>
          </a:p>
          <a:p>
            <a:pPr lvl="1" eaLnBrk="1" hangingPunct="1">
              <a:lnSpc>
                <a:spcPct val="90000"/>
              </a:lnSpc>
              <a:buClr>
                <a:schemeClr val="accent2"/>
              </a:buClr>
              <a:buFont typeface="Monotype Sorts" pitchFamily="2" charset="2"/>
              <a:buChar char="u"/>
              <a:defRPr/>
            </a:pPr>
            <a:r>
              <a:rPr lang="en-US" sz="2400" dirty="0" smtClean="0"/>
              <a:t>Increases assets; </a:t>
            </a:r>
            <a:r>
              <a:rPr lang="en-US" sz="2400" u="sng" dirty="0" smtClean="0">
                <a:solidFill>
                  <a:srgbClr val="FF3300"/>
                </a:solidFill>
              </a:rPr>
              <a:t>may decrease an asset (cash)</a:t>
            </a:r>
            <a:r>
              <a:rPr lang="en-US" sz="2400" dirty="0" smtClean="0"/>
              <a:t> or increase a liability (payable) if we haven’t paid yet.</a:t>
            </a:r>
          </a:p>
          <a:p>
            <a:pPr lvl="1" eaLnBrk="1" hangingPunct="1">
              <a:lnSpc>
                <a:spcPct val="90000"/>
              </a:lnSpc>
              <a:buFont typeface="Monotype Sorts" pitchFamily="2" charset="2"/>
              <a:buChar char="_"/>
              <a:defRPr/>
            </a:pPr>
            <a:r>
              <a:rPr lang="en-US" b="1" dirty="0" smtClean="0"/>
              <a:t>Income Statement</a:t>
            </a:r>
          </a:p>
          <a:p>
            <a:pPr lvl="1" eaLnBrk="1" hangingPunct="1">
              <a:lnSpc>
                <a:spcPct val="90000"/>
              </a:lnSpc>
              <a:buClr>
                <a:schemeClr val="accent2"/>
              </a:buClr>
              <a:buFont typeface="Monotype Sorts" pitchFamily="2" charset="2"/>
              <a:buChar char="u"/>
              <a:defRPr/>
            </a:pPr>
            <a:r>
              <a:rPr lang="en-US" sz="2400" dirty="0" smtClean="0"/>
              <a:t>No effect</a:t>
            </a:r>
          </a:p>
          <a:p>
            <a:pPr lvl="1" eaLnBrk="1" hangingPunct="1">
              <a:lnSpc>
                <a:spcPct val="90000"/>
              </a:lnSpc>
              <a:buFont typeface="Monotype Sorts" pitchFamily="2" charset="2"/>
              <a:buChar char="_"/>
              <a:defRPr/>
            </a:pPr>
            <a:r>
              <a:rPr lang="en-US" b="1" dirty="0" smtClean="0"/>
              <a:t>Statement of Changes in Stockholders’ Equity</a:t>
            </a:r>
          </a:p>
          <a:p>
            <a:pPr lvl="1" eaLnBrk="1" hangingPunct="1">
              <a:lnSpc>
                <a:spcPct val="90000"/>
              </a:lnSpc>
              <a:buClr>
                <a:schemeClr val="accent2"/>
              </a:buClr>
              <a:buFont typeface="Monotype Sorts" pitchFamily="2" charset="2"/>
              <a:buChar char="u"/>
              <a:defRPr/>
            </a:pPr>
            <a:r>
              <a:rPr lang="en-US" sz="2400" dirty="0" smtClean="0"/>
              <a:t>No effect</a:t>
            </a:r>
          </a:p>
          <a:p>
            <a:pPr lvl="1" eaLnBrk="1" hangingPunct="1">
              <a:lnSpc>
                <a:spcPct val="90000"/>
              </a:lnSpc>
              <a:buFont typeface="Monotype Sorts" pitchFamily="2" charset="2"/>
              <a:buChar char="_"/>
              <a:defRPr/>
            </a:pPr>
            <a:r>
              <a:rPr lang="en-US" b="1" dirty="0" smtClean="0"/>
              <a:t>Statement of Cash Flows</a:t>
            </a:r>
            <a:endParaRPr lang="en-US" sz="2400" dirty="0" smtClean="0"/>
          </a:p>
          <a:p>
            <a:pPr lvl="1" eaLnBrk="1" hangingPunct="1">
              <a:lnSpc>
                <a:spcPct val="90000"/>
              </a:lnSpc>
              <a:buClr>
                <a:srgbClr val="CF0E30"/>
              </a:buClr>
              <a:buFont typeface="Monotype Sorts" pitchFamily="2" charset="2"/>
              <a:buChar char="u"/>
              <a:defRPr/>
            </a:pPr>
            <a:r>
              <a:rPr lang="en-US" sz="2400" dirty="0" smtClean="0"/>
              <a:t> </a:t>
            </a:r>
            <a:r>
              <a:rPr lang="en-US" sz="2400" dirty="0" smtClean="0">
                <a:solidFill>
                  <a:srgbClr val="FF3300"/>
                </a:solidFill>
                <a:latin typeface="Times New Roman" pitchFamily="18" charset="0"/>
              </a:rPr>
              <a:t>Depends on whether or not the asset was purchased for cash.  If cash is paid it is an</a:t>
            </a:r>
            <a:r>
              <a:rPr lang="en-US" sz="2400" dirty="0" smtClean="0">
                <a:solidFill>
                  <a:schemeClr val="accent1"/>
                </a:solidFill>
                <a:latin typeface="Times New Roman" pitchFamily="18" charset="0"/>
              </a:rPr>
              <a:t> </a:t>
            </a:r>
            <a:r>
              <a:rPr lang="en-US" sz="2400" b="1" dirty="0" smtClean="0">
                <a:latin typeface="Times New Roman" pitchFamily="18" charset="0"/>
              </a:rPr>
              <a:t>Investing Activity</a:t>
            </a:r>
            <a:r>
              <a:rPr lang="en-US" sz="2400" dirty="0" smtClean="0">
                <a:solidFill>
                  <a:schemeClr val="accent1"/>
                </a:solidFill>
                <a:latin typeface="Times New Roman" pitchFamily="18" charset="0"/>
              </a:rPr>
              <a:t> </a:t>
            </a:r>
            <a:r>
              <a:rPr lang="en-US" sz="2400" dirty="0" smtClean="0">
                <a:solidFill>
                  <a:srgbClr val="FF3300"/>
                </a:solidFill>
                <a:latin typeface="Times New Roman" pitchFamily="18" charset="0"/>
              </a:rPr>
              <a:t>cash flow.</a:t>
            </a:r>
          </a:p>
        </p:txBody>
      </p:sp>
      <p:sp>
        <p:nvSpPr>
          <p:cNvPr id="38920" name="Rectangle 8"/>
          <p:cNvSpPr>
            <a:spLocks noChangeArrowheads="1"/>
          </p:cNvSpPr>
          <p:nvPr/>
        </p:nvSpPr>
        <p:spPr bwMode="auto">
          <a:xfrm>
            <a:off x="914400" y="4724400"/>
            <a:ext cx="76073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8921" name="Object 9"/>
          <p:cNvGraphicFramePr>
            <a:graphicFrameLocks/>
          </p:cNvGraphicFramePr>
          <p:nvPr/>
        </p:nvGraphicFramePr>
        <p:xfrm>
          <a:off x="7704138" y="1438275"/>
          <a:ext cx="950912" cy="923925"/>
        </p:xfrm>
        <a:graphic>
          <a:graphicData uri="http://schemas.openxmlformats.org/presentationml/2006/ole">
            <mc:AlternateContent xmlns:mc="http://schemas.openxmlformats.org/markup-compatibility/2006">
              <mc:Choice xmlns:v="urn:schemas-microsoft-com:vml" Requires="v">
                <p:oleObj spid="_x0000_s38924" name="Clip" r:id="rId4" imgW="3200717" imgH="3107437" progId="">
                  <p:embed/>
                </p:oleObj>
              </mc:Choice>
              <mc:Fallback>
                <p:oleObj name="Clip" r:id="rId4" imgW="3200717" imgH="3107437"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1438275"/>
                        <a:ext cx="9509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66" name="Line 10"/>
          <p:cNvSpPr>
            <a:spLocks noChangeShapeType="1"/>
          </p:cNvSpPr>
          <p:nvPr/>
        </p:nvSpPr>
        <p:spPr bwMode="auto">
          <a:xfrm flipV="1">
            <a:off x="2209800" y="2362200"/>
            <a:ext cx="4191000" cy="2971800"/>
          </a:xfrm>
          <a:prstGeom prst="line">
            <a:avLst/>
          </a:prstGeom>
          <a:noFill/>
          <a:ln w="38100">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5463">
                                            <p:txEl>
                                              <p:pRg st="8" end="8"/>
                                            </p:txEl>
                                          </p:spTgt>
                                        </p:tgtEl>
                                        <p:attrNameLst>
                                          <p:attrName>style.visibility</p:attrName>
                                        </p:attrNameLst>
                                      </p:cBhvr>
                                      <p:to>
                                        <p:strVal val="visible"/>
                                      </p:to>
                                    </p:set>
                                    <p:anim to="" calcmode="lin" valueType="num">
                                      <p:cBhvr>
                                        <p:cTn id="7" dur="1" fill="hold"/>
                                        <p:tgtEl>
                                          <p:spTgt spid="275463">
                                            <p:txEl>
                                              <p:pRg st="8" end="8"/>
                                            </p:txEl>
                                          </p:spTgt>
                                        </p:tgtEl>
                                        <p:attrNameLst>
                                          <p:attrName/>
                                        </p:attrNameLst>
                                      </p:cBhvr>
                                    </p:anim>
                                  </p:childTnLst>
                                </p:cTn>
                              </p:par>
                            </p:childTnLst>
                          </p:cTn>
                        </p:par>
                        <p:par>
                          <p:cTn id="8" fill="hold" nodeType="afterGroup">
                            <p:stCondLst>
                              <p:cond delay="0"/>
                            </p:stCondLst>
                            <p:childTnLst>
                              <p:par>
                                <p:cTn id="9" presetID="22" presetClass="entr" presetSubtype="4" fill="hold" grpId="0" nodeType="afterEffect">
                                  <p:stCondLst>
                                    <p:cond delay="1000"/>
                                  </p:stCondLst>
                                  <p:childTnLst>
                                    <p:set>
                                      <p:cBhvr>
                                        <p:cTn id="10" dur="1" fill="hold">
                                          <p:stCondLst>
                                            <p:cond delay="0"/>
                                          </p:stCondLst>
                                        </p:cTn>
                                        <p:tgtEl>
                                          <p:spTgt spid="275466"/>
                                        </p:tgtEl>
                                        <p:attrNameLst>
                                          <p:attrName>style.visibility</p:attrName>
                                        </p:attrNameLst>
                                      </p:cBhvr>
                                      <p:to>
                                        <p:strVal val="visible"/>
                                      </p:to>
                                    </p:set>
                                    <p:animEffect transition="in" filter="wipe(down)">
                                      <p:cBhvr>
                                        <p:cTn id="11" dur="500"/>
                                        <p:tgtEl>
                                          <p:spTgt spid="275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9558" name="Rectangle 6" descr="Rectangle: Click to edit Master text styles&#10;Second level&#10;Third level&#10;Fourth level&#10;Fifth level"/>
          <p:cNvSpPr>
            <a:spLocks noGrp="1" noChangeArrowheads="1"/>
          </p:cNvSpPr>
          <p:nvPr>
            <p:ph type="body" idx="1"/>
          </p:nvPr>
        </p:nvSpPr>
        <p:spPr>
          <a:xfrm>
            <a:off x="304800" y="1447800"/>
            <a:ext cx="7956550" cy="4953000"/>
          </a:xfrm>
          <a:noFill/>
        </p:spPr>
        <p:txBody>
          <a:bodyPr/>
          <a:lstStyle/>
          <a:p>
            <a:pPr eaLnBrk="1" hangingPunct="1"/>
            <a:r>
              <a:rPr lang="en-US" sz="2800" b="1" smtClean="0">
                <a:latin typeface="Times New Roman" pitchFamily="18" charset="0"/>
              </a:rPr>
              <a:t>Balance Sheet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Reduces the</a:t>
            </a:r>
            <a:r>
              <a:rPr lang="en-US" sz="2400" b="1" i="1" smtClean="0">
                <a:latin typeface="Times New Roman" pitchFamily="18" charset="0"/>
              </a:rPr>
              <a:t> net</a:t>
            </a:r>
            <a:r>
              <a:rPr lang="en-US" sz="2400" smtClean="0">
                <a:latin typeface="Times New Roman" pitchFamily="18" charset="0"/>
              </a:rPr>
              <a:t> value of the asset by</a:t>
            </a:r>
            <a:r>
              <a:rPr lang="en-US" sz="2400" b="1" smtClean="0">
                <a:solidFill>
                  <a:srgbClr val="CF0E30"/>
                </a:solidFill>
                <a:latin typeface="Times New Roman" pitchFamily="18" charset="0"/>
              </a:rPr>
              <a:t> increasing</a:t>
            </a:r>
            <a:r>
              <a:rPr lang="en-US" sz="2400" smtClean="0">
                <a:latin typeface="Times New Roman" pitchFamily="18" charset="0"/>
              </a:rPr>
              <a:t> a </a:t>
            </a:r>
            <a:r>
              <a:rPr lang="en-US" sz="2500" b="1" smtClean="0">
                <a:solidFill>
                  <a:srgbClr val="FF0000"/>
                </a:solidFill>
                <a:latin typeface="Times New Roman" pitchFamily="18" charset="0"/>
              </a:rPr>
              <a:t>contra-asset</a:t>
            </a:r>
            <a:r>
              <a:rPr lang="en-US" sz="2400" smtClean="0">
                <a:latin typeface="Times New Roman" pitchFamily="18" charset="0"/>
              </a:rPr>
              <a:t>  account called </a:t>
            </a:r>
            <a:r>
              <a:rPr lang="en-US" sz="2400" b="1" u="sng" smtClean="0">
                <a:latin typeface="Times New Roman" pitchFamily="18" charset="0"/>
              </a:rPr>
              <a:t>accumulated depreciation</a:t>
            </a:r>
            <a:endParaRPr lang="en-US" sz="2400" b="1" smtClean="0">
              <a:latin typeface="Times New Roman" pitchFamily="18" charset="0"/>
            </a:endParaRPr>
          </a:p>
          <a:p>
            <a:pPr eaLnBrk="1" hangingPunct="1"/>
            <a:r>
              <a:rPr lang="en-US" sz="2800" b="1" smtClean="0">
                <a:latin typeface="Times New Roman" pitchFamily="18" charset="0"/>
              </a:rPr>
              <a:t>Income Statement</a:t>
            </a:r>
            <a:endParaRPr lang="en-US" smtClean="0">
              <a:latin typeface="Times New Roman" pitchFamily="18" charset="0"/>
            </a:endParaRPr>
          </a:p>
          <a:p>
            <a:pPr lvl="1" eaLnBrk="1" hangingPunct="1">
              <a:buFont typeface="Wingdings" pitchFamily="2" charset="2"/>
              <a:buNone/>
            </a:pPr>
            <a:r>
              <a:rPr lang="en-US" sz="2400" smtClean="0">
                <a:latin typeface="Times New Roman" pitchFamily="18" charset="0"/>
              </a:rPr>
              <a:t> </a:t>
            </a:r>
          </a:p>
          <a:p>
            <a:pPr eaLnBrk="1" hangingPunct="1"/>
            <a:r>
              <a:rPr lang="en-US" sz="2800" b="1" smtClean="0">
                <a:latin typeface="Times New Roman" pitchFamily="18" charset="0"/>
              </a:rPr>
              <a:t>Statement of Changes in Stockholders’ Equity</a:t>
            </a:r>
            <a:endParaRPr lang="en-US" sz="2800" smtClean="0">
              <a:latin typeface="Times New Roman" pitchFamily="18" charset="0"/>
            </a:endParaRPr>
          </a:p>
          <a:p>
            <a:pPr lvl="1" eaLnBrk="1" hangingPunct="1">
              <a:buFont typeface="Wingdings" pitchFamily="2" charset="2"/>
              <a:buNone/>
            </a:pPr>
            <a:r>
              <a:rPr lang="en-US" sz="2400" smtClean="0">
                <a:latin typeface="Times New Roman" pitchFamily="18" charset="0"/>
              </a:rPr>
              <a:t> </a:t>
            </a:r>
          </a:p>
          <a:p>
            <a:pPr eaLnBrk="1" hangingPunct="1"/>
            <a:r>
              <a:rPr lang="en-US" sz="2800" b="1" smtClean="0">
                <a:latin typeface="Times New Roman" pitchFamily="18" charset="0"/>
              </a:rPr>
              <a:t>Statement of Cash Flows</a:t>
            </a:r>
          </a:p>
          <a:p>
            <a:pPr lvl="1" eaLnBrk="1" hangingPunct="1">
              <a:buFont typeface="Wingdings" pitchFamily="2" charset="2"/>
              <a:buNone/>
            </a:pPr>
            <a:r>
              <a:rPr lang="en-US" sz="2400" smtClean="0">
                <a:latin typeface="Times New Roman" pitchFamily="18" charset="0"/>
              </a:rPr>
              <a:t> </a:t>
            </a:r>
          </a:p>
        </p:txBody>
      </p:sp>
      <p:graphicFrame>
        <p:nvGraphicFramePr>
          <p:cNvPr id="39943" name="Object 7"/>
          <p:cNvGraphicFramePr>
            <a:graphicFrameLocks noGrp="1"/>
          </p:cNvGraphicFramePr>
          <p:nvPr>
            <p:ph type="title"/>
          </p:nvPr>
        </p:nvGraphicFramePr>
        <p:xfrm>
          <a:off x="649288" y="190500"/>
          <a:ext cx="1128712" cy="1095375"/>
        </p:xfrm>
        <a:graphic>
          <a:graphicData uri="http://schemas.openxmlformats.org/presentationml/2006/ole">
            <mc:AlternateContent xmlns:mc="http://schemas.openxmlformats.org/markup-compatibility/2006">
              <mc:Choice xmlns:v="urn:schemas-microsoft-com:vml" Requires="v">
                <p:oleObj spid="_x0000_s39948" name="Clip" r:id="rId4" imgW="3200717" imgH="3107437" progId="">
                  <p:embed/>
                </p:oleObj>
              </mc:Choice>
              <mc:Fallback>
                <p:oleObj name="Clip" r:id="rId4" imgW="3200717" imgH="3107437"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190500"/>
                        <a:ext cx="11287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79560" name="Rectangle 8"/>
          <p:cNvSpPr>
            <a:spLocks noChangeArrowheads="1"/>
          </p:cNvSpPr>
          <p:nvPr/>
        </p:nvSpPr>
        <p:spPr bwMode="auto">
          <a:xfrm>
            <a:off x="2959100" y="582613"/>
            <a:ext cx="2970213" cy="1063625"/>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3200" u="sng">
                <a:effectLst>
                  <a:outerShdw blurRad="38100" dist="38100" dir="2700000" algn="tl">
                    <a:srgbClr val="C0C0C0"/>
                  </a:outerShdw>
                </a:effectLst>
                <a:latin typeface="Times New Roman" pitchFamily="18" charset="0"/>
              </a:rPr>
              <a:t>Use of the asset:</a:t>
            </a:r>
          </a:p>
          <a:p>
            <a:pPr latinLnBrk="1">
              <a:defRPr/>
            </a:pPr>
            <a:endParaRPr lang="en-US" sz="3200" u="sng">
              <a:effectLst>
                <a:outerShdw blurRad="38100" dist="38100" dir="2700000" algn="tl">
                  <a:srgbClr val="C0C0C0"/>
                </a:outerShdw>
              </a:effectLst>
              <a:latin typeface="Times New Roman" pitchFamily="18" charset="0"/>
            </a:endParaRPr>
          </a:p>
        </p:txBody>
      </p:sp>
      <p:sp>
        <p:nvSpPr>
          <p:cNvPr id="39945" name="Rectangle 9"/>
          <p:cNvSpPr>
            <a:spLocks noChangeArrowheads="1"/>
          </p:cNvSpPr>
          <p:nvPr/>
        </p:nvSpPr>
        <p:spPr bwMode="auto">
          <a:xfrm>
            <a:off x="615950" y="1454150"/>
            <a:ext cx="7613650" cy="1282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TextBox 9"/>
          <p:cNvSpPr txBox="1">
            <a:spLocks noChangeArrowheads="1"/>
          </p:cNvSpPr>
          <p:nvPr/>
        </p:nvSpPr>
        <p:spPr bwMode="auto">
          <a:xfrm>
            <a:off x="685800" y="2895600"/>
            <a:ext cx="7467600" cy="2938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3600">
                <a:solidFill>
                  <a:schemeClr val="bg1"/>
                </a:solidFill>
              </a:rPr>
              <a:t>Accumulated Depreciation is a Permanent (Asset) Account.  It accumulates the depreciation expense each year of the asset’s useful life.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9558">
                                            <p:txEl>
                                              <p:pRg st="1" end="1"/>
                                            </p:txEl>
                                          </p:spTgt>
                                        </p:tgtEl>
                                        <p:attrNameLst>
                                          <p:attrName>style.visibility</p:attrName>
                                        </p:attrNameLst>
                                      </p:cBhvr>
                                      <p:to>
                                        <p:strVal val="visible"/>
                                      </p:to>
                                    </p:set>
                                    <p:anim to="" calcmode="lin" valueType="num">
                                      <p:cBhvr>
                                        <p:cTn id="7" dur="1" fill="hold"/>
                                        <p:tgtEl>
                                          <p:spTgt spid="279558">
                                            <p:txEl>
                                              <p:pRg st="1" end="1"/>
                                            </p:txEl>
                                          </p:spTgt>
                                        </p:tgtEl>
                                        <p:attrNameLst>
                                          <p:attrName/>
                                        </p:attrNameLst>
                                      </p:cBhvr>
                                    </p:anim>
                                  </p:childTnLst>
                                </p:cTn>
                              </p:par>
                            </p:childTnLst>
                          </p:cTn>
                        </p:par>
                        <p:par>
                          <p:cTn id="8" fill="hold" nodeType="afterGroup">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xit" presetSubtype="0" fill="hold" grpId="1" nodeType="clickEffect">
                                  <p:stCondLst>
                                    <p:cond delay="0"/>
                                  </p:stCondLst>
                                  <p:childTnLst>
                                    <p:animEffect transition="out" filter="wedg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1606" name="Rectangle 6" descr="Rectangle: Click to edit Master text styles&#10;Second level&#10;Third level&#10;Fourth level&#10;Fifth level"/>
          <p:cNvSpPr>
            <a:spLocks noGrp="1" noChangeArrowheads="1"/>
          </p:cNvSpPr>
          <p:nvPr>
            <p:ph type="body" idx="1"/>
          </p:nvPr>
        </p:nvSpPr>
        <p:spPr>
          <a:xfrm>
            <a:off x="533400" y="1447800"/>
            <a:ext cx="7727950" cy="4953000"/>
          </a:xfrm>
          <a:noFill/>
        </p:spPr>
        <p:txBody>
          <a:bodyPr/>
          <a:lstStyle/>
          <a:p>
            <a:pPr eaLnBrk="1" hangingPunct="1"/>
            <a:r>
              <a:rPr lang="en-US" sz="2800" b="1" smtClean="0">
                <a:latin typeface="Times New Roman" pitchFamily="18" charset="0"/>
              </a:rPr>
              <a:t>Balance Sheet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Reduces the</a:t>
            </a:r>
            <a:r>
              <a:rPr lang="en-US" sz="2400" b="1" i="1" smtClean="0">
                <a:latin typeface="Times New Roman" pitchFamily="18" charset="0"/>
              </a:rPr>
              <a:t> net</a:t>
            </a:r>
            <a:r>
              <a:rPr lang="en-US" sz="2400" smtClean="0">
                <a:latin typeface="Times New Roman" pitchFamily="18" charset="0"/>
              </a:rPr>
              <a:t> value of the asset by increasing a </a:t>
            </a:r>
            <a:r>
              <a:rPr lang="en-US" sz="2400" b="1" smtClean="0">
                <a:latin typeface="Times New Roman" pitchFamily="18" charset="0"/>
              </a:rPr>
              <a:t>contra-asset</a:t>
            </a:r>
            <a:r>
              <a:rPr lang="en-US" sz="2400" smtClean="0">
                <a:latin typeface="Times New Roman" pitchFamily="18" charset="0"/>
              </a:rPr>
              <a:t> called </a:t>
            </a:r>
            <a:r>
              <a:rPr lang="en-US" sz="2400" b="1" u="sng" smtClean="0">
                <a:latin typeface="Times New Roman" pitchFamily="18" charset="0"/>
              </a:rPr>
              <a:t>accumulated depreciation</a:t>
            </a:r>
            <a:endParaRPr lang="en-US" sz="2400" b="1" smtClean="0">
              <a:latin typeface="Times New Roman" pitchFamily="18" charset="0"/>
            </a:endParaRPr>
          </a:p>
          <a:p>
            <a:pPr eaLnBrk="1" hangingPunct="1"/>
            <a:r>
              <a:rPr lang="en-US" sz="2800" b="1" smtClean="0">
                <a:latin typeface="Times New Roman" pitchFamily="18" charset="0"/>
              </a:rPr>
              <a:t>Income Statement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Increase in </a:t>
            </a:r>
            <a:r>
              <a:rPr lang="en-US" sz="2400" b="1" u="sng" smtClean="0">
                <a:latin typeface="Times New Roman" pitchFamily="18" charset="0"/>
              </a:rPr>
              <a:t>depreciation expense</a:t>
            </a:r>
            <a:r>
              <a:rPr lang="en-US" sz="2400" b="1" smtClean="0">
                <a:latin typeface="Times New Roman" pitchFamily="18" charset="0"/>
              </a:rPr>
              <a:t> </a:t>
            </a:r>
            <a:r>
              <a:rPr lang="en-US" sz="2400" smtClean="0">
                <a:latin typeface="Times New Roman" pitchFamily="18" charset="0"/>
              </a:rPr>
              <a:t>reduces Net Income</a:t>
            </a:r>
          </a:p>
          <a:p>
            <a:pPr eaLnBrk="1" hangingPunct="1">
              <a:buFont typeface="Wingdings" pitchFamily="2" charset="2"/>
              <a:buNone/>
            </a:pPr>
            <a:endParaRPr lang="en-US" sz="2800" b="1" smtClean="0">
              <a:latin typeface="Times New Roman" pitchFamily="18" charset="0"/>
            </a:endParaRPr>
          </a:p>
          <a:p>
            <a:pPr eaLnBrk="1" hangingPunct="1"/>
            <a:r>
              <a:rPr lang="en-US" sz="2800" b="1" smtClean="0">
                <a:latin typeface="Times New Roman" pitchFamily="18" charset="0"/>
              </a:rPr>
              <a:t>Statement of Changes in Stockholders’ Equity</a:t>
            </a:r>
            <a:endParaRPr lang="en-US" sz="2800" smtClean="0">
              <a:latin typeface="Times New Roman" pitchFamily="18" charset="0"/>
            </a:endParaRPr>
          </a:p>
          <a:p>
            <a:pPr eaLnBrk="1" hangingPunct="1">
              <a:buFont typeface="Wingdings" pitchFamily="2" charset="2"/>
              <a:buNone/>
            </a:pPr>
            <a:endParaRPr lang="en-US" sz="2800" b="1" smtClean="0">
              <a:latin typeface="Times New Roman" pitchFamily="18" charset="0"/>
            </a:endParaRPr>
          </a:p>
          <a:p>
            <a:pPr eaLnBrk="1" hangingPunct="1"/>
            <a:r>
              <a:rPr lang="en-US" sz="2800" b="1" smtClean="0">
                <a:latin typeface="Times New Roman" pitchFamily="18" charset="0"/>
              </a:rPr>
              <a:t>Statement of Cash Flows</a:t>
            </a:r>
          </a:p>
          <a:p>
            <a:pPr lvl="1" eaLnBrk="1" hangingPunct="1">
              <a:buFont typeface="Wingdings" pitchFamily="2" charset="2"/>
              <a:buNone/>
            </a:pPr>
            <a:endParaRPr lang="en-US" sz="2400" smtClean="0"/>
          </a:p>
          <a:p>
            <a:pPr eaLnBrk="1" hangingPunct="1">
              <a:buFont typeface="Wingdings" pitchFamily="2" charset="2"/>
              <a:buNone/>
            </a:pPr>
            <a:endParaRPr lang="en-US" sz="2400" smtClean="0"/>
          </a:p>
        </p:txBody>
      </p:sp>
      <p:graphicFrame>
        <p:nvGraphicFramePr>
          <p:cNvPr id="40967" name="Object 7"/>
          <p:cNvGraphicFramePr>
            <a:graphicFrameLocks noGrp="1"/>
          </p:cNvGraphicFramePr>
          <p:nvPr>
            <p:ph type="title"/>
          </p:nvPr>
        </p:nvGraphicFramePr>
        <p:xfrm>
          <a:off x="573088" y="190500"/>
          <a:ext cx="1128712" cy="1095375"/>
        </p:xfrm>
        <a:graphic>
          <a:graphicData uri="http://schemas.openxmlformats.org/presentationml/2006/ole">
            <mc:AlternateContent xmlns:mc="http://schemas.openxmlformats.org/markup-compatibility/2006">
              <mc:Choice xmlns:v="urn:schemas-microsoft-com:vml" Requires="v">
                <p:oleObj spid="_x0000_s40971"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190500"/>
                        <a:ext cx="11287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81608" name="Rectangle 8"/>
          <p:cNvSpPr>
            <a:spLocks noChangeArrowheads="1"/>
          </p:cNvSpPr>
          <p:nvPr/>
        </p:nvSpPr>
        <p:spPr bwMode="auto">
          <a:xfrm>
            <a:off x="2959100" y="582613"/>
            <a:ext cx="2970213" cy="1063625"/>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3200" u="sng">
                <a:effectLst>
                  <a:outerShdw blurRad="38100" dist="38100" dir="2700000" algn="tl">
                    <a:srgbClr val="C0C0C0"/>
                  </a:outerShdw>
                </a:effectLst>
                <a:latin typeface="Times New Roman" pitchFamily="18" charset="0"/>
              </a:rPr>
              <a:t>Use of the asset:</a:t>
            </a:r>
          </a:p>
          <a:p>
            <a:pPr latinLnBrk="1">
              <a:defRPr/>
            </a:pPr>
            <a:endParaRPr lang="en-US" sz="3200" u="sng">
              <a:effectLst>
                <a:outerShdw blurRad="38100" dist="38100" dir="2700000" algn="tl">
                  <a:srgbClr val="C0C0C0"/>
                </a:outerShdw>
              </a:effectLst>
              <a:latin typeface="Times New Roman" pitchFamily="18" charset="0"/>
            </a:endParaRPr>
          </a:p>
        </p:txBody>
      </p:sp>
      <p:sp>
        <p:nvSpPr>
          <p:cNvPr id="40969" name="Rectangle 9"/>
          <p:cNvSpPr>
            <a:spLocks noChangeArrowheads="1"/>
          </p:cNvSpPr>
          <p:nvPr/>
        </p:nvSpPr>
        <p:spPr bwMode="auto">
          <a:xfrm>
            <a:off x="539750" y="2749550"/>
            <a:ext cx="7537450" cy="1054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81606">
                                            <p:txEl>
                                              <p:pRg st="3" end="3"/>
                                            </p:txEl>
                                          </p:spTgt>
                                        </p:tgtEl>
                                        <p:attrNameLst>
                                          <p:attrName>style.visibility</p:attrName>
                                        </p:attrNameLst>
                                      </p:cBhvr>
                                      <p:to>
                                        <p:strVal val="visible"/>
                                      </p:to>
                                    </p:set>
                                    <p:anim to="" calcmode="lin" valueType="num">
                                      <p:cBhvr>
                                        <p:cTn id="7" dur="1" fill="hold"/>
                                        <p:tgtEl>
                                          <p:spTgt spid="28160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3654" name="Rectangle 6" descr="Rectangle: Click to edit Master text styles&#10;Second level&#10;Third level&#10;Fourth level&#10;Fifth level"/>
          <p:cNvSpPr>
            <a:spLocks noGrp="1" noChangeArrowheads="1"/>
          </p:cNvSpPr>
          <p:nvPr>
            <p:ph type="body" idx="1"/>
          </p:nvPr>
        </p:nvSpPr>
        <p:spPr>
          <a:xfrm>
            <a:off x="533400" y="1447800"/>
            <a:ext cx="7727950" cy="4953000"/>
          </a:xfrm>
          <a:noFill/>
        </p:spPr>
        <p:txBody>
          <a:bodyPr/>
          <a:lstStyle/>
          <a:p>
            <a:pPr eaLnBrk="1" hangingPunct="1"/>
            <a:r>
              <a:rPr lang="en-US" sz="2800" b="1" smtClean="0">
                <a:latin typeface="Times New Roman" pitchFamily="18" charset="0"/>
              </a:rPr>
              <a:t>Balance Sheet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Reduces the</a:t>
            </a:r>
            <a:r>
              <a:rPr lang="en-US" sz="2400" b="1" i="1" smtClean="0">
                <a:latin typeface="Times New Roman" pitchFamily="18" charset="0"/>
              </a:rPr>
              <a:t> net</a:t>
            </a:r>
            <a:r>
              <a:rPr lang="en-US" sz="2400" smtClean="0">
                <a:latin typeface="Times New Roman" pitchFamily="18" charset="0"/>
              </a:rPr>
              <a:t> value of the asset by increasing a </a:t>
            </a:r>
            <a:r>
              <a:rPr lang="en-US" sz="2400" b="1" smtClean="0">
                <a:latin typeface="Times New Roman" pitchFamily="18" charset="0"/>
              </a:rPr>
              <a:t>contra-asset</a:t>
            </a:r>
            <a:r>
              <a:rPr lang="en-US" sz="2400" smtClean="0">
                <a:latin typeface="Times New Roman" pitchFamily="18" charset="0"/>
              </a:rPr>
              <a:t> called </a:t>
            </a:r>
            <a:r>
              <a:rPr lang="en-US" sz="2400" b="1" u="sng" smtClean="0">
                <a:latin typeface="Times New Roman" pitchFamily="18" charset="0"/>
              </a:rPr>
              <a:t>accumulated depreciation</a:t>
            </a:r>
            <a:endParaRPr lang="en-US" sz="2400" b="1" smtClean="0">
              <a:latin typeface="Times New Roman" pitchFamily="18" charset="0"/>
            </a:endParaRPr>
          </a:p>
          <a:p>
            <a:pPr eaLnBrk="1" hangingPunct="1"/>
            <a:r>
              <a:rPr lang="en-US" sz="2800" b="1" smtClean="0">
                <a:latin typeface="Times New Roman" pitchFamily="18" charset="0"/>
              </a:rPr>
              <a:t>Income Statement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Increase in </a:t>
            </a:r>
            <a:r>
              <a:rPr lang="en-US" sz="2400" b="1" u="sng" smtClean="0">
                <a:latin typeface="Times New Roman" pitchFamily="18" charset="0"/>
              </a:rPr>
              <a:t>depreciation expense</a:t>
            </a:r>
            <a:r>
              <a:rPr lang="en-US" sz="2400" smtClean="0">
                <a:latin typeface="Times New Roman" pitchFamily="18" charset="0"/>
              </a:rPr>
              <a:t> reduces Net Income</a:t>
            </a:r>
          </a:p>
          <a:p>
            <a:pPr eaLnBrk="1" hangingPunct="1"/>
            <a:r>
              <a:rPr lang="en-US" sz="2800" b="1" smtClean="0">
                <a:latin typeface="Times New Roman" pitchFamily="18" charset="0"/>
              </a:rPr>
              <a:t>Statement of Changes in Stockholders’ Equity</a:t>
            </a:r>
            <a:endParaRPr lang="en-US" sz="2800"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Since the Net Income decreased, the remaining               Retained Earnings will decrease causing total Stockholders’ Equity to decrease.</a:t>
            </a:r>
          </a:p>
          <a:p>
            <a:pPr eaLnBrk="1" hangingPunct="1"/>
            <a:r>
              <a:rPr lang="en-US" sz="2800" b="1" smtClean="0">
                <a:latin typeface="Times New Roman" pitchFamily="18" charset="0"/>
              </a:rPr>
              <a:t>Statement of Cash Flows</a:t>
            </a:r>
          </a:p>
        </p:txBody>
      </p:sp>
      <p:graphicFrame>
        <p:nvGraphicFramePr>
          <p:cNvPr id="41991" name="Object 7"/>
          <p:cNvGraphicFramePr>
            <a:graphicFrameLocks noGrp="1"/>
          </p:cNvGraphicFramePr>
          <p:nvPr>
            <p:ph type="title"/>
          </p:nvPr>
        </p:nvGraphicFramePr>
        <p:xfrm>
          <a:off x="573088" y="190500"/>
          <a:ext cx="1128712" cy="1095375"/>
        </p:xfrm>
        <a:graphic>
          <a:graphicData uri="http://schemas.openxmlformats.org/presentationml/2006/ole">
            <mc:AlternateContent xmlns:mc="http://schemas.openxmlformats.org/markup-compatibility/2006">
              <mc:Choice xmlns:v="urn:schemas-microsoft-com:vml" Requires="v">
                <p:oleObj spid="_x0000_s41995"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190500"/>
                        <a:ext cx="11287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83656" name="Rectangle 8"/>
          <p:cNvSpPr>
            <a:spLocks noChangeArrowheads="1"/>
          </p:cNvSpPr>
          <p:nvPr/>
        </p:nvSpPr>
        <p:spPr bwMode="auto">
          <a:xfrm>
            <a:off x="2959100" y="582613"/>
            <a:ext cx="2970213" cy="1063625"/>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3200" u="sng">
                <a:effectLst>
                  <a:outerShdw blurRad="38100" dist="38100" dir="2700000" algn="tl">
                    <a:srgbClr val="C0C0C0"/>
                  </a:outerShdw>
                </a:effectLst>
                <a:latin typeface="Times New Roman" pitchFamily="18" charset="0"/>
              </a:rPr>
              <a:t>Use of the asset:</a:t>
            </a:r>
          </a:p>
          <a:p>
            <a:pPr latinLnBrk="1">
              <a:defRPr/>
            </a:pPr>
            <a:endParaRPr lang="en-US" sz="3200" u="sng">
              <a:effectLst>
                <a:outerShdw blurRad="38100" dist="38100" dir="2700000" algn="tl">
                  <a:srgbClr val="C0C0C0"/>
                </a:outerShdw>
              </a:effectLst>
              <a:latin typeface="Times New Roman" pitchFamily="18" charset="0"/>
            </a:endParaRPr>
          </a:p>
        </p:txBody>
      </p:sp>
      <p:sp>
        <p:nvSpPr>
          <p:cNvPr id="41993" name="Rectangle 9"/>
          <p:cNvSpPr>
            <a:spLocks noChangeArrowheads="1"/>
          </p:cNvSpPr>
          <p:nvPr/>
        </p:nvSpPr>
        <p:spPr bwMode="auto">
          <a:xfrm>
            <a:off x="539750" y="3740150"/>
            <a:ext cx="7835900" cy="167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83654">
                                            <p:txEl>
                                              <p:pRg st="5" end="5"/>
                                            </p:txEl>
                                          </p:spTgt>
                                        </p:tgtEl>
                                        <p:attrNameLst>
                                          <p:attrName>style.visibility</p:attrName>
                                        </p:attrNameLst>
                                      </p:cBhvr>
                                      <p:to>
                                        <p:strVal val="visible"/>
                                      </p:to>
                                    </p:set>
                                    <p:anim to="" calcmode="lin" valueType="num">
                                      <p:cBhvr>
                                        <p:cTn id="7" dur="1" fill="hold"/>
                                        <p:tgtEl>
                                          <p:spTgt spid="28365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4" name="Rectangle 6" descr="Rectangle: Click to edit Master text styles&#10;Second level&#10;Third level&#10;Fourth level&#10;Fifth level"/>
          <p:cNvSpPr>
            <a:spLocks noGrp="1" noChangeArrowheads="1"/>
          </p:cNvSpPr>
          <p:nvPr>
            <p:ph type="body" idx="1"/>
          </p:nvPr>
        </p:nvSpPr>
        <p:spPr>
          <a:xfrm>
            <a:off x="762000" y="609600"/>
            <a:ext cx="7727950" cy="4953000"/>
          </a:xfrm>
          <a:noFill/>
        </p:spPr>
        <p:txBody>
          <a:bodyPr/>
          <a:lstStyle/>
          <a:p>
            <a:pPr eaLnBrk="1" hangingPunct="1"/>
            <a:r>
              <a:rPr lang="en-US" sz="2800" b="1" smtClean="0">
                <a:latin typeface="Times New Roman" pitchFamily="18" charset="0"/>
              </a:rPr>
              <a:t>Balance Sheet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Reduces the</a:t>
            </a:r>
            <a:r>
              <a:rPr lang="en-US" sz="2400" b="1" i="1" smtClean="0">
                <a:latin typeface="Times New Roman" pitchFamily="18" charset="0"/>
              </a:rPr>
              <a:t> net</a:t>
            </a:r>
            <a:r>
              <a:rPr lang="en-US" sz="2400" smtClean="0">
                <a:latin typeface="Times New Roman" pitchFamily="18" charset="0"/>
              </a:rPr>
              <a:t> value of the asset by increasing a </a:t>
            </a:r>
            <a:r>
              <a:rPr lang="en-US" sz="2400" b="1" smtClean="0">
                <a:latin typeface="Times New Roman" pitchFamily="18" charset="0"/>
              </a:rPr>
              <a:t>contra-asset</a:t>
            </a:r>
            <a:r>
              <a:rPr lang="en-US" sz="2400" smtClean="0">
                <a:latin typeface="Times New Roman" pitchFamily="18" charset="0"/>
              </a:rPr>
              <a:t> called </a:t>
            </a:r>
            <a:r>
              <a:rPr lang="en-US" sz="2400" b="1" u="sng" smtClean="0">
                <a:latin typeface="Times New Roman" pitchFamily="18" charset="0"/>
              </a:rPr>
              <a:t>accumulated depreciation</a:t>
            </a:r>
            <a:endParaRPr lang="en-US" sz="2400" b="1" smtClean="0">
              <a:latin typeface="Times New Roman" pitchFamily="18" charset="0"/>
            </a:endParaRPr>
          </a:p>
          <a:p>
            <a:pPr eaLnBrk="1" hangingPunct="1"/>
            <a:r>
              <a:rPr lang="en-US" sz="2800" b="1" smtClean="0">
                <a:latin typeface="Times New Roman" pitchFamily="18" charset="0"/>
              </a:rPr>
              <a:t>Income Statement</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Increase in </a:t>
            </a:r>
            <a:r>
              <a:rPr lang="en-US" sz="2400" b="1" u="sng" smtClean="0">
                <a:latin typeface="Times New Roman" pitchFamily="18" charset="0"/>
              </a:rPr>
              <a:t>depreciation expense</a:t>
            </a:r>
            <a:r>
              <a:rPr lang="en-US" sz="2400" smtClean="0">
                <a:latin typeface="Times New Roman" pitchFamily="18" charset="0"/>
              </a:rPr>
              <a:t> reduces Net Income </a:t>
            </a:r>
          </a:p>
          <a:p>
            <a:pPr eaLnBrk="1" hangingPunct="1"/>
            <a:r>
              <a:rPr lang="en-US" sz="2800" b="1" smtClean="0">
                <a:latin typeface="Times New Roman" pitchFamily="18" charset="0"/>
              </a:rPr>
              <a:t>Statement of Changes in Stockholders’ Equity</a:t>
            </a:r>
            <a:endParaRPr lang="en-US" sz="2800"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Since the Net Income decreased, the remaining               Retained Earnings will decrease causing total Stockholders’ Equity to decrease.</a:t>
            </a:r>
          </a:p>
          <a:p>
            <a:pPr eaLnBrk="1" hangingPunct="1"/>
            <a:r>
              <a:rPr lang="en-US" sz="2800" b="1" smtClean="0">
                <a:latin typeface="Times New Roman" pitchFamily="18" charset="0"/>
              </a:rPr>
              <a:t>Statement of Cash Flows</a:t>
            </a:r>
            <a:endParaRPr lang="en-US" smtClean="0">
              <a:latin typeface="Times New Roman" pitchFamily="18" charset="0"/>
            </a:endParaRPr>
          </a:p>
          <a:p>
            <a:pPr lvl="1" eaLnBrk="1" hangingPunct="1">
              <a:buClr>
                <a:schemeClr val="accent2"/>
              </a:buClr>
              <a:buSzPct val="75000"/>
              <a:buFont typeface="Monotype Sorts" pitchFamily="2" charset="2"/>
              <a:buChar char="u"/>
            </a:pPr>
            <a:r>
              <a:rPr lang="en-US" sz="2400" smtClean="0">
                <a:latin typeface="Times New Roman" pitchFamily="18" charset="0"/>
              </a:rPr>
              <a:t>No cash involved.  Depreciation is an adjusting entry. </a:t>
            </a:r>
          </a:p>
        </p:txBody>
      </p:sp>
      <p:graphicFrame>
        <p:nvGraphicFramePr>
          <p:cNvPr id="43015" name="Object 7"/>
          <p:cNvGraphicFramePr>
            <a:graphicFrameLocks noGrp="1"/>
          </p:cNvGraphicFramePr>
          <p:nvPr>
            <p:ph type="title"/>
          </p:nvPr>
        </p:nvGraphicFramePr>
        <p:xfrm>
          <a:off x="0" y="762000"/>
          <a:ext cx="1128713" cy="1095375"/>
        </p:xfrm>
        <a:graphic>
          <a:graphicData uri="http://schemas.openxmlformats.org/presentationml/2006/ole">
            <mc:AlternateContent xmlns:mc="http://schemas.openxmlformats.org/markup-compatibility/2006">
              <mc:Choice xmlns:v="urn:schemas-microsoft-com:vml" Requires="v">
                <p:oleObj spid="_x0000_s43019" name="Clip" r:id="rId4" imgW="3200717" imgH="3107437" progId="">
                  <p:embed/>
                </p:oleObj>
              </mc:Choice>
              <mc:Fallback>
                <p:oleObj name="Clip" r:id="rId4" imgW="3200717" imgH="3107437"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11287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85704" name="Rectangle 8"/>
          <p:cNvSpPr>
            <a:spLocks noChangeArrowheads="1"/>
          </p:cNvSpPr>
          <p:nvPr/>
        </p:nvSpPr>
        <p:spPr bwMode="auto">
          <a:xfrm>
            <a:off x="2895600" y="0"/>
            <a:ext cx="2970213" cy="1063625"/>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3200" u="sng" dirty="0">
                <a:effectLst>
                  <a:outerShdw blurRad="38100" dist="38100" dir="2700000" algn="tl">
                    <a:srgbClr val="C0C0C0"/>
                  </a:outerShdw>
                </a:effectLst>
                <a:latin typeface="Times New Roman" pitchFamily="18" charset="0"/>
              </a:rPr>
              <a:t>Use of the asset:</a:t>
            </a:r>
          </a:p>
          <a:p>
            <a:pPr latinLnBrk="1">
              <a:defRPr/>
            </a:pPr>
            <a:endParaRPr lang="en-US" sz="3200" u="sng" dirty="0">
              <a:effectLst>
                <a:outerShdw blurRad="38100" dist="38100" dir="2700000" algn="tl">
                  <a:srgbClr val="C0C0C0"/>
                </a:outerShdw>
              </a:effectLst>
              <a:latin typeface="Times New Roman" pitchFamily="18" charset="0"/>
            </a:endParaRPr>
          </a:p>
        </p:txBody>
      </p:sp>
      <p:sp>
        <p:nvSpPr>
          <p:cNvPr id="43017" name="Rectangle 9"/>
          <p:cNvSpPr>
            <a:spLocks noChangeArrowheads="1"/>
          </p:cNvSpPr>
          <p:nvPr/>
        </p:nvSpPr>
        <p:spPr bwMode="auto">
          <a:xfrm>
            <a:off x="457200" y="4572000"/>
            <a:ext cx="78359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8-</a:t>
            </a:r>
            <a:fld id="{B059501E-616B-43DC-BE83-17420C0B5C15}" type="slidenum">
              <a:rPr lang="en-US" sz="1600" smtClean="0">
                <a:solidFill>
                  <a:schemeClr val="tx1"/>
                </a:solidFill>
              </a:rPr>
              <a:pPr/>
              <a:t>28</a:t>
            </a:fld>
            <a:endParaRPr lang="en-US" sz="1600" smtClean="0">
              <a:solidFill>
                <a:schemeClr val="tx1"/>
              </a:solidFill>
            </a:endParaRPr>
          </a:p>
        </p:txBody>
      </p:sp>
      <p:sp>
        <p:nvSpPr>
          <p:cNvPr id="526338" name="Rectangle 2"/>
          <p:cNvSpPr>
            <a:spLocks noGrp="1" noChangeArrowheads="1"/>
          </p:cNvSpPr>
          <p:nvPr>
            <p:ph type="title"/>
          </p:nvPr>
        </p:nvSpPr>
        <p:spPr/>
        <p:txBody>
          <a:bodyPr/>
          <a:lstStyle/>
          <a:p>
            <a:pPr eaLnBrk="1" hangingPunct="1">
              <a:defRPr/>
            </a:pPr>
            <a:r>
              <a:rPr lang="en-US" smtClean="0"/>
              <a:t>Depreciation Methods</a:t>
            </a:r>
          </a:p>
        </p:txBody>
      </p:sp>
      <p:sp>
        <p:nvSpPr>
          <p:cNvPr id="116739" name="Text Box 3"/>
          <p:cNvSpPr txBox="1">
            <a:spLocks noChangeArrowheads="1"/>
          </p:cNvSpPr>
          <p:nvPr/>
        </p:nvSpPr>
        <p:spPr bwMode="auto">
          <a:xfrm>
            <a:off x="533400" y="1219200"/>
            <a:ext cx="8001000" cy="4832350"/>
          </a:xfrm>
          <a:prstGeom prst="rect">
            <a:avLst/>
          </a:prstGeom>
          <a:solidFill>
            <a:srgbClr val="006C92"/>
          </a:solidFill>
          <a:ln w="9525">
            <a:solidFill>
              <a:srgbClr val="000000"/>
            </a:solidFill>
            <a:miter lim="800000"/>
            <a:headEnd/>
            <a:tailEnd/>
          </a:ln>
          <a:effectLst>
            <a:outerShdw dist="53882" dir="2700000" algn="ctr" rotWithShape="0">
              <a:srgbClr val="000000"/>
            </a:outerShdw>
          </a:effectLst>
        </p:spPr>
        <p:txBody>
          <a:bodyPr>
            <a:spAutoFit/>
          </a:bodyPr>
          <a:lstStyle/>
          <a:p>
            <a:pPr marL="457200" indent="-457200">
              <a:spcBef>
                <a:spcPct val="50000"/>
              </a:spcBef>
              <a:buFontTx/>
              <a:buAutoNum type="arabicPeriod"/>
              <a:defRPr/>
            </a:pPr>
            <a:r>
              <a:rPr lang="en-US" sz="2800" dirty="0">
                <a:solidFill>
                  <a:srgbClr val="FF0000"/>
                </a:solidFill>
                <a:effectLst>
                  <a:outerShdw blurRad="38100" dist="38100" dir="2700000" algn="tl">
                    <a:srgbClr val="000000"/>
                  </a:outerShdw>
                </a:effectLst>
                <a:latin typeface="Tahoma" pitchFamily="34" charset="0"/>
              </a:rPr>
              <a:t>Straight-line method </a:t>
            </a:r>
            <a:r>
              <a:rPr lang="en-US" sz="2800" dirty="0">
                <a:solidFill>
                  <a:schemeClr val="bg1"/>
                </a:solidFill>
                <a:effectLst>
                  <a:outerShdw blurRad="38100" dist="38100" dir="2700000" algn="tl">
                    <a:srgbClr val="000000"/>
                  </a:outerShdw>
                </a:effectLst>
                <a:latin typeface="Tahoma" pitchFamily="34" charset="0"/>
              </a:rPr>
              <a:t>- the same amount is depreciated each accounting period.</a:t>
            </a:r>
          </a:p>
          <a:p>
            <a:pPr marL="457200" indent="-457200">
              <a:spcBef>
                <a:spcPct val="50000"/>
              </a:spcBef>
              <a:buFontTx/>
              <a:buAutoNum type="arabicPeriod"/>
              <a:defRPr/>
            </a:pPr>
            <a:r>
              <a:rPr lang="en-US" sz="2800" dirty="0">
                <a:solidFill>
                  <a:srgbClr val="FF0000"/>
                </a:solidFill>
                <a:effectLst>
                  <a:outerShdw blurRad="38100" dist="38100" dir="2700000" algn="tl">
                    <a:srgbClr val="000000"/>
                  </a:outerShdw>
                </a:effectLst>
                <a:latin typeface="Tahoma" pitchFamily="34" charset="0"/>
              </a:rPr>
              <a:t>Units-of-Production</a:t>
            </a:r>
            <a:r>
              <a:rPr lang="en-US" sz="2800" dirty="0">
                <a:solidFill>
                  <a:schemeClr val="bg1"/>
                </a:solidFill>
                <a:effectLst>
                  <a:outerShdw blurRad="38100" dist="38100" dir="2700000" algn="tl">
                    <a:srgbClr val="000000"/>
                  </a:outerShdw>
                </a:effectLst>
                <a:latin typeface="Tahoma" pitchFamily="34" charset="0"/>
              </a:rPr>
              <a:t> – produces varying amounts of depreciation in different accounting periods depending upon the number of units produced.  </a:t>
            </a:r>
          </a:p>
          <a:p>
            <a:pPr marL="457200" indent="-457200">
              <a:spcBef>
                <a:spcPct val="50000"/>
              </a:spcBef>
              <a:buFontTx/>
              <a:buAutoNum type="arabicPeriod"/>
              <a:defRPr/>
            </a:pPr>
            <a:r>
              <a:rPr lang="en-US" sz="2800" dirty="0">
                <a:solidFill>
                  <a:srgbClr val="FF0000"/>
                </a:solidFill>
                <a:effectLst>
                  <a:outerShdw blurRad="38100" dist="38100" dir="2700000" algn="tl">
                    <a:srgbClr val="000000"/>
                  </a:outerShdw>
                </a:effectLst>
                <a:latin typeface="Tahoma" pitchFamily="34" charset="0"/>
              </a:rPr>
              <a:t>Double-declining-balance</a:t>
            </a:r>
            <a:r>
              <a:rPr lang="en-US" sz="2800" dirty="0">
                <a:solidFill>
                  <a:schemeClr val="accent1"/>
                </a:solidFill>
                <a:effectLst>
                  <a:outerShdw blurRad="38100" dist="38100" dir="2700000" algn="tl">
                    <a:srgbClr val="000000"/>
                  </a:outerShdw>
                </a:effectLst>
                <a:latin typeface="Tahoma" pitchFamily="34" charset="0"/>
              </a:rPr>
              <a:t> </a:t>
            </a:r>
            <a:r>
              <a:rPr lang="en-US" sz="2800" dirty="0">
                <a:solidFill>
                  <a:schemeClr val="bg1"/>
                </a:solidFill>
                <a:effectLst>
                  <a:outerShdw blurRad="38100" dist="38100" dir="2700000" algn="tl">
                    <a:srgbClr val="000000"/>
                  </a:outerShdw>
                </a:effectLst>
                <a:latin typeface="Tahoma" pitchFamily="34" charset="0"/>
              </a:rPr>
              <a:t>– produces more depreciation expense in the early years of an asset’s life, with a declining amount of expense in later years.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strips(downRight)">
                                      <p:cBhvr>
                                        <p:cTn id="7" dur="10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strips(downRight)">
                                      <p:cBhvr>
                                        <p:cTn id="12" dur="10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strips(downRight)">
                                      <p:cBhvr>
                                        <p:cTn id="17" dur="1000"/>
                                        <p:tgtEl>
                                          <p:spTgt spid="116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defRPr/>
            </a:pPr>
            <a:r>
              <a:rPr lang="en-US" dirty="0" smtClean="0"/>
              <a:t>Example of Balance Sheet</a:t>
            </a:r>
          </a:p>
        </p:txBody>
      </p:sp>
      <p:graphicFrame>
        <p:nvGraphicFramePr>
          <p:cNvPr id="45059" name="Object 5"/>
          <p:cNvGraphicFramePr>
            <a:graphicFrameLocks noChangeAspect="1"/>
          </p:cNvGraphicFramePr>
          <p:nvPr/>
        </p:nvGraphicFramePr>
        <p:xfrm>
          <a:off x="1219200" y="1600200"/>
          <a:ext cx="6137275" cy="4519613"/>
        </p:xfrm>
        <a:graphic>
          <a:graphicData uri="http://schemas.openxmlformats.org/presentationml/2006/ole">
            <mc:AlternateContent xmlns:mc="http://schemas.openxmlformats.org/markup-compatibility/2006">
              <mc:Choice xmlns:v="urn:schemas-microsoft-com:vml" Requires="v">
                <p:oleObj spid="_x0000_s45063" name="Worksheet" r:id="rId5" imgW="4038735" imgH="2971741" progId="Excel.Sheet.8">
                  <p:embed/>
                </p:oleObj>
              </mc:Choice>
              <mc:Fallback>
                <p:oleObj name="Worksheet" r:id="rId5" imgW="4038735" imgH="2971741"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00200"/>
                        <a:ext cx="6137275"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a:spLocks noChangeArrowheads="1"/>
          </p:cNvSpPr>
          <p:nvPr/>
        </p:nvSpPr>
        <p:spPr bwMode="auto">
          <a:xfrm>
            <a:off x="7696200" y="2286000"/>
            <a:ext cx="1219200" cy="1016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r>
              <a:rPr lang="en-US">
                <a:solidFill>
                  <a:schemeClr val="bg1"/>
                </a:solidFill>
              </a:rPr>
              <a:t>Net</a:t>
            </a:r>
          </a:p>
          <a:p>
            <a:pPr algn="ctr"/>
            <a:r>
              <a:rPr lang="en-US">
                <a:solidFill>
                  <a:schemeClr val="bg1"/>
                </a:solidFill>
              </a:rPr>
              <a:t>Asset Balance</a:t>
            </a:r>
          </a:p>
        </p:txBody>
      </p:sp>
      <p:cxnSp>
        <p:nvCxnSpPr>
          <p:cNvPr id="6" name="Straight Arrow Connector 5"/>
          <p:cNvCxnSpPr/>
          <p:nvPr/>
        </p:nvCxnSpPr>
        <p:spPr bwMode="auto">
          <a:xfrm rot="10800000">
            <a:off x="7239000" y="3200400"/>
            <a:ext cx="457200" cy="1588"/>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AE50268F-42A8-46E0-BB8C-7641DF517571}" type="slidenum">
              <a:rPr lang="en-US" sz="1600" smtClean="0">
                <a:solidFill>
                  <a:schemeClr val="tx1"/>
                </a:solidFill>
              </a:rPr>
              <a:pPr/>
              <a:t>3</a:t>
            </a:fld>
            <a:endParaRPr lang="en-US" sz="1600" smtClean="0"/>
          </a:p>
        </p:txBody>
      </p:sp>
      <p:sp>
        <p:nvSpPr>
          <p:cNvPr id="1843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Grp="1" noChangeArrowheads="1"/>
          </p:cNvSpPr>
          <p:nvPr>
            <p:ph type="title"/>
          </p:nvPr>
        </p:nvSpPr>
        <p:spPr>
          <a:xfrm>
            <a:off x="228600" y="228600"/>
            <a:ext cx="8610600" cy="838200"/>
          </a:xfrm>
        </p:spPr>
        <p:txBody>
          <a:bodyPr/>
          <a:lstStyle/>
          <a:p>
            <a:pPr>
              <a:defRPr/>
            </a:pPr>
            <a:r>
              <a:rPr lang="en-US" smtClean="0"/>
              <a:t>Classification of Operational Assets</a:t>
            </a:r>
          </a:p>
        </p:txBody>
      </p:sp>
      <p:sp>
        <p:nvSpPr>
          <p:cNvPr id="6149" name="Rectangle 5"/>
          <p:cNvSpPr>
            <a:spLocks noGrp="1" noChangeArrowheads="1"/>
          </p:cNvSpPr>
          <p:nvPr>
            <p:ph type="body" idx="1"/>
          </p:nvPr>
        </p:nvSpPr>
        <p:spPr>
          <a:xfrm>
            <a:off x="685800" y="1219200"/>
            <a:ext cx="7772400" cy="4495800"/>
          </a:xfrm>
        </p:spPr>
        <p:txBody>
          <a:bodyPr/>
          <a:lstStyle/>
          <a:p>
            <a:pPr>
              <a:defRPr/>
            </a:pPr>
            <a:r>
              <a:rPr lang="en-US" dirty="0" smtClean="0"/>
              <a:t>Operational assets are </a:t>
            </a:r>
            <a:r>
              <a:rPr lang="en-US" b="1" i="1" dirty="0" smtClean="0"/>
              <a:t>used</a:t>
            </a:r>
            <a:r>
              <a:rPr lang="en-US" dirty="0" smtClean="0"/>
              <a:t> by a business to generate </a:t>
            </a:r>
            <a:r>
              <a:rPr lang="en-US" b="1" dirty="0" smtClean="0">
                <a:solidFill>
                  <a:srgbClr val="3333CC"/>
                </a:solidFill>
              </a:rPr>
              <a:t>revenue</a:t>
            </a:r>
            <a:r>
              <a:rPr lang="en-US" dirty="0" smtClean="0"/>
              <a:t>.</a:t>
            </a:r>
          </a:p>
          <a:p>
            <a:pPr>
              <a:defRPr/>
            </a:pPr>
            <a:r>
              <a:rPr lang="en-US" dirty="0" smtClean="0"/>
              <a:t>Tangible operational assets have physical substance.</a:t>
            </a:r>
          </a:p>
          <a:p>
            <a:pPr lvl="1">
              <a:defRPr/>
            </a:pPr>
            <a:r>
              <a:rPr lang="en-US" b="1" u="sng" dirty="0" smtClean="0">
                <a:solidFill>
                  <a:schemeClr val="tx2"/>
                </a:solidFill>
                <a:effectLst>
                  <a:outerShdw blurRad="38100" dist="38100" dir="2700000" algn="tl">
                    <a:srgbClr val="FFFFFF"/>
                  </a:outerShdw>
                </a:effectLst>
                <a:latin typeface="Tahoma" pitchFamily="34" charset="0"/>
              </a:rPr>
              <a:t>Property, Plant, and Equipment</a:t>
            </a:r>
            <a:r>
              <a:rPr lang="en-US" b="1" u="sng" dirty="0" smtClean="0">
                <a:latin typeface="Tahoma" pitchFamily="34" charset="0"/>
              </a:rPr>
              <a:t> </a:t>
            </a:r>
            <a:r>
              <a:rPr lang="en-US" dirty="0" smtClean="0">
                <a:latin typeface="Tahoma" pitchFamily="34" charset="0"/>
              </a:rPr>
              <a:t>– Sometimes called plant assets or fixed assets. We </a:t>
            </a:r>
            <a:r>
              <a:rPr lang="en-US" i="1" dirty="0" smtClean="0">
                <a:solidFill>
                  <a:srgbClr val="FF0000"/>
                </a:solidFill>
                <a:latin typeface="Tahoma" pitchFamily="34" charset="0"/>
              </a:rPr>
              <a:t>depreciate</a:t>
            </a:r>
            <a:r>
              <a:rPr lang="en-US" i="1" dirty="0" smtClean="0">
                <a:latin typeface="Tahoma" pitchFamily="34" charset="0"/>
              </a:rPr>
              <a:t> </a:t>
            </a:r>
            <a:r>
              <a:rPr lang="en-US" dirty="0" smtClean="0">
                <a:latin typeface="Tahoma" pitchFamily="34" charset="0"/>
              </a:rPr>
              <a:t>these assets over their useful life.</a:t>
            </a:r>
            <a:endParaRPr lang="en-US" dirty="0" smtClean="0"/>
          </a:p>
          <a:p>
            <a:pPr>
              <a:buFont typeface="Monotype Sorts" pitchFamily="2" charset="2"/>
              <a:buNone/>
              <a:defRPr/>
            </a:pPr>
            <a:endParaRPr lang="en-US" dirty="0" smtClean="0"/>
          </a:p>
        </p:txBody>
      </p:sp>
      <p:graphicFrame>
        <p:nvGraphicFramePr>
          <p:cNvPr id="18439" name="Object 6"/>
          <p:cNvGraphicFramePr>
            <a:graphicFrameLocks/>
          </p:cNvGraphicFramePr>
          <p:nvPr/>
        </p:nvGraphicFramePr>
        <p:xfrm>
          <a:off x="5867400" y="4800600"/>
          <a:ext cx="2157413" cy="1085850"/>
        </p:xfrm>
        <a:graphic>
          <a:graphicData uri="http://schemas.openxmlformats.org/presentationml/2006/ole">
            <mc:AlternateContent xmlns:mc="http://schemas.openxmlformats.org/markup-compatibility/2006">
              <mc:Choice xmlns:v="urn:schemas-microsoft-com:vml" Requires="v">
                <p:oleObj spid="_x0000_s18441" name="Clip" r:id="rId4" imgW="4625340" imgH="2988564" progId="">
                  <p:embed/>
                </p:oleObj>
              </mc:Choice>
              <mc:Fallback>
                <p:oleObj name="Clip" r:id="rId4" imgW="4625340" imgH="2988564"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800600"/>
                        <a:ext cx="21574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wipe(left)">
                                      <p:cBhvr>
                                        <p:cTn id="12" dur="500"/>
                                        <p:tgtEl>
                                          <p:spTgt spid="614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wipe(left)">
                                      <p:cBhvr>
                                        <p:cTn id="15"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6799D20E-6B64-4BE6-9554-1AF6B05FC935}" type="slidenum">
              <a:rPr lang="en-US" sz="1600" smtClean="0">
                <a:solidFill>
                  <a:schemeClr val="tx1"/>
                </a:solidFill>
              </a:rPr>
              <a:pPr/>
              <a:t>30</a:t>
            </a:fld>
            <a:endParaRPr lang="en-US" sz="1600" smtClean="0"/>
          </a:p>
        </p:txBody>
      </p:sp>
      <p:sp>
        <p:nvSpPr>
          <p:cNvPr id="460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5" name="Rectangle 4"/>
          <p:cNvSpPr>
            <a:spLocks noChangeArrowheads="1"/>
          </p:cNvSpPr>
          <p:nvPr/>
        </p:nvSpPr>
        <p:spPr bwMode="auto">
          <a:xfrm>
            <a:off x="4421188" y="2058988"/>
            <a:ext cx="4568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120000"/>
              </a:lnSpc>
              <a:spcBef>
                <a:spcPct val="50000"/>
              </a:spcBef>
            </a:pPr>
            <a:r>
              <a:rPr lang="en-US" sz="2800">
                <a:solidFill>
                  <a:schemeClr val="tx1"/>
                </a:solidFill>
              </a:rPr>
              <a:t>Cost  -  Salvage Value</a:t>
            </a:r>
            <a:br>
              <a:rPr lang="en-US" sz="2800">
                <a:solidFill>
                  <a:schemeClr val="tx1"/>
                </a:solidFill>
              </a:rPr>
            </a:br>
            <a:r>
              <a:rPr lang="en-US" sz="2800">
                <a:solidFill>
                  <a:schemeClr val="tx1"/>
                </a:solidFill>
              </a:rPr>
              <a:t>Life in Years</a:t>
            </a:r>
          </a:p>
        </p:txBody>
      </p:sp>
      <p:sp>
        <p:nvSpPr>
          <p:cNvPr id="34821" name="Rectangle 5"/>
          <p:cNvSpPr>
            <a:spLocks noChangeArrowheads="1"/>
          </p:cNvSpPr>
          <p:nvPr/>
        </p:nvSpPr>
        <p:spPr bwMode="auto">
          <a:xfrm>
            <a:off x="0" y="419100"/>
            <a:ext cx="9067800" cy="1143000"/>
          </a:xfrm>
          <a:prstGeom prst="rect">
            <a:avLst/>
          </a:prstGeom>
          <a:noFill/>
          <a:ln w="12700">
            <a:noFill/>
            <a:miter lim="800000"/>
            <a:headEnd/>
            <a:tailEnd/>
          </a:ln>
          <a:effectLst/>
        </p:spPr>
        <p:txBody>
          <a:bodyPr lIns="90488" tIns="44450" rIns="90488" bIns="44450" anchor="b"/>
          <a:lstStyle/>
          <a:p>
            <a:pPr algn="ctr">
              <a:defRPr/>
            </a:pPr>
            <a:r>
              <a:rPr lang="en-US" sz="3600">
                <a:solidFill>
                  <a:schemeClr val="tx2"/>
                </a:solidFill>
                <a:effectLst>
                  <a:outerShdw blurRad="38100" dist="38100" dir="2700000" algn="tl">
                    <a:srgbClr val="C0C0C0"/>
                  </a:outerShdw>
                </a:effectLst>
              </a:rPr>
              <a:t>Straight-Line Method</a:t>
            </a:r>
          </a:p>
        </p:txBody>
      </p:sp>
      <p:sp>
        <p:nvSpPr>
          <p:cNvPr id="46087" name="Rectangle 6"/>
          <p:cNvSpPr>
            <a:spLocks noChangeArrowheads="1"/>
          </p:cNvSpPr>
          <p:nvPr/>
        </p:nvSpPr>
        <p:spPr bwMode="auto">
          <a:xfrm>
            <a:off x="444500" y="2060575"/>
            <a:ext cx="3168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120000"/>
              </a:lnSpc>
            </a:pPr>
            <a:r>
              <a:rPr lang="en-US" sz="2800">
                <a:solidFill>
                  <a:schemeClr val="tx1"/>
                </a:solidFill>
              </a:rPr>
              <a:t>    Depreciation</a:t>
            </a:r>
          </a:p>
          <a:p>
            <a:pPr>
              <a:lnSpc>
                <a:spcPct val="120000"/>
              </a:lnSpc>
            </a:pPr>
            <a:r>
              <a:rPr lang="en-US" sz="2800">
                <a:solidFill>
                  <a:schemeClr val="tx1"/>
                </a:solidFill>
              </a:rPr>
              <a:t>Expense per Year</a:t>
            </a:r>
          </a:p>
        </p:txBody>
      </p:sp>
      <p:sp>
        <p:nvSpPr>
          <p:cNvPr id="46088" name="Rectangle 7"/>
          <p:cNvSpPr>
            <a:spLocks noChangeArrowheads="1"/>
          </p:cNvSpPr>
          <p:nvPr/>
        </p:nvSpPr>
        <p:spPr bwMode="auto">
          <a:xfrm>
            <a:off x="3873500" y="2379663"/>
            <a:ext cx="388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a:solidFill>
                  <a:schemeClr val="tx1"/>
                </a:solidFill>
              </a:rPr>
              <a:t>=</a:t>
            </a:r>
          </a:p>
        </p:txBody>
      </p:sp>
      <p:graphicFrame>
        <p:nvGraphicFramePr>
          <p:cNvPr id="46089" name="Object 8"/>
          <p:cNvGraphicFramePr>
            <a:graphicFrameLocks/>
          </p:cNvGraphicFramePr>
          <p:nvPr/>
        </p:nvGraphicFramePr>
        <p:xfrm>
          <a:off x="3276600" y="3298825"/>
          <a:ext cx="2266950" cy="2551113"/>
        </p:xfrm>
        <a:graphic>
          <a:graphicData uri="http://schemas.openxmlformats.org/presentationml/2006/ole">
            <mc:AlternateContent xmlns:mc="http://schemas.openxmlformats.org/markup-compatibility/2006">
              <mc:Choice xmlns:v="urn:schemas-microsoft-com:vml" Requires="v">
                <p:oleObj spid="_x0000_s46092" name="Clip" r:id="rId4" imgW="4625340" imgH="5239512" progId="">
                  <p:embed/>
                </p:oleObj>
              </mc:Choice>
              <mc:Fallback>
                <p:oleObj name="Clip" r:id="rId4" imgW="4625340" imgH="5239512"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98825"/>
                        <a:ext cx="226695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0" name="Line 9"/>
          <p:cNvSpPr>
            <a:spLocks noChangeShapeType="1"/>
          </p:cNvSpPr>
          <p:nvPr/>
        </p:nvSpPr>
        <p:spPr bwMode="auto">
          <a:xfrm>
            <a:off x="4813300" y="2590800"/>
            <a:ext cx="378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0824E16-1619-4AED-8E1B-2521955AB9A0}" type="slidenum">
              <a:rPr lang="en-US" sz="1600" smtClean="0">
                <a:solidFill>
                  <a:schemeClr val="tx1"/>
                </a:solidFill>
              </a:rPr>
              <a:pPr/>
              <a:t>31</a:t>
            </a:fld>
            <a:endParaRPr lang="en-US" sz="1600" smtClean="0"/>
          </a:p>
        </p:txBody>
      </p:sp>
      <p:sp>
        <p:nvSpPr>
          <p:cNvPr id="471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8" name="Rectangle 4"/>
          <p:cNvSpPr>
            <a:spLocks noGrp="1" noChangeArrowheads="1"/>
          </p:cNvSpPr>
          <p:nvPr>
            <p:ph type="title"/>
          </p:nvPr>
        </p:nvSpPr>
        <p:spPr/>
        <p:txBody>
          <a:bodyPr/>
          <a:lstStyle/>
          <a:p>
            <a:pPr>
              <a:defRPr/>
            </a:pPr>
            <a:r>
              <a:rPr lang="en-US" dirty="0" smtClean="0"/>
              <a:t>Straight-Line Method: Example</a:t>
            </a:r>
          </a:p>
        </p:txBody>
      </p:sp>
      <p:sp>
        <p:nvSpPr>
          <p:cNvPr id="47110" name="Rectangle 5"/>
          <p:cNvSpPr>
            <a:spLocks noGrp="1" noChangeArrowheads="1"/>
          </p:cNvSpPr>
          <p:nvPr>
            <p:ph type="body" idx="1"/>
          </p:nvPr>
        </p:nvSpPr>
        <p:spPr>
          <a:xfrm>
            <a:off x="0" y="1790700"/>
            <a:ext cx="9067800" cy="4533900"/>
          </a:xfrm>
          <a:noFill/>
        </p:spPr>
        <p:txBody>
          <a:bodyPr/>
          <a:lstStyle/>
          <a:p>
            <a:pPr>
              <a:buFont typeface="Monotype Sorts" pitchFamily="2" charset="2"/>
              <a:buNone/>
            </a:pPr>
            <a:r>
              <a:rPr lang="en-US" sz="3100" smtClean="0"/>
              <a:t>	On January 1, 2013, equipment was purchased for $55,000 cash.  The equipment has an estimated useful life of 5 years and an estimated Salvage value of $10,000.</a:t>
            </a:r>
            <a:br>
              <a:rPr lang="en-US" sz="3100" smtClean="0"/>
            </a:br>
            <a:endParaRPr lang="en-US" sz="3100" smtClean="0"/>
          </a:p>
          <a:p>
            <a:pPr lvl="1">
              <a:buFontTx/>
              <a:buNone/>
            </a:pPr>
            <a:r>
              <a:rPr lang="en-US" sz="3100" b="1" smtClean="0">
                <a:solidFill>
                  <a:schemeClr val="tx2"/>
                </a:solidFill>
              </a:rPr>
              <a:t>What is the annual straight-line depreciation expense?</a:t>
            </a:r>
          </a:p>
        </p:txBody>
      </p:sp>
      <p:pic>
        <p:nvPicPr>
          <p:cNvPr id="47111" name="Picture 8" descr="C:\Program Files\Microsoft Office\MEDIA\CAGCAT10\j023465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1652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t>Straight-Line Method: Example</a:t>
            </a:r>
          </a:p>
        </p:txBody>
      </p:sp>
      <p:sp>
        <p:nvSpPr>
          <p:cNvPr id="48131" name="Text Box 3"/>
          <p:cNvSpPr txBox="1">
            <a:spLocks noChangeArrowheads="1"/>
          </p:cNvSpPr>
          <p:nvPr/>
        </p:nvSpPr>
        <p:spPr bwMode="auto">
          <a:xfrm>
            <a:off x="704850" y="1143000"/>
            <a:ext cx="7924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eaLnBrk="1" hangingPunct="1">
              <a:spcBef>
                <a:spcPct val="50000"/>
              </a:spcBef>
            </a:pPr>
            <a:r>
              <a:rPr lang="en-US" sz="2600" b="0">
                <a:solidFill>
                  <a:schemeClr val="tx1"/>
                </a:solidFill>
                <a:latin typeface="Tahoma" pitchFamily="34" charset="0"/>
              </a:rPr>
              <a:t>On January 1, 2013, equipment was purchased for $55,000 cash. The equipment has an estimated useful life of 5 years and an estimated Salvage value of $10,000.</a:t>
            </a:r>
            <a:br>
              <a:rPr lang="en-US" sz="2600" b="0">
                <a:solidFill>
                  <a:schemeClr val="tx1"/>
                </a:solidFill>
                <a:latin typeface="Tahoma" pitchFamily="34" charset="0"/>
              </a:rPr>
            </a:br>
            <a:r>
              <a:rPr lang="en-US" sz="2600" b="0">
                <a:solidFill>
                  <a:schemeClr val="tx1"/>
                </a:solidFill>
                <a:latin typeface="Tahoma" pitchFamily="34" charset="0"/>
              </a:rPr>
              <a:t> </a:t>
            </a:r>
          </a:p>
        </p:txBody>
      </p:sp>
      <p:graphicFrame>
        <p:nvGraphicFramePr>
          <p:cNvPr id="122886" name="Object 6"/>
          <p:cNvGraphicFramePr>
            <a:graphicFrameLocks noGrp="1" noChangeAspect="1"/>
          </p:cNvGraphicFramePr>
          <p:nvPr>
            <p:ph idx="1"/>
          </p:nvPr>
        </p:nvGraphicFramePr>
        <p:xfrm>
          <a:off x="571500" y="2894013"/>
          <a:ext cx="8191500" cy="808037"/>
        </p:xfrm>
        <a:graphic>
          <a:graphicData uri="http://schemas.openxmlformats.org/presentationml/2006/ole">
            <mc:AlternateContent xmlns:mc="http://schemas.openxmlformats.org/markup-compatibility/2006">
              <mc:Choice xmlns:v="urn:schemas-microsoft-com:vml" Requires="v">
                <p:oleObj spid="_x0000_s48138" name="Worksheet" r:id="rId5" imgW="7315200" imgH="695432" progId="Excel.Sheet.8">
                  <p:embed/>
                </p:oleObj>
              </mc:Choice>
              <mc:Fallback>
                <p:oleObj name="Worksheet" r:id="rId5" imgW="7315200" imgH="695432" progId="Excel.Sheet.8">
                  <p:embed/>
                  <p:pic>
                    <p:nvPicPr>
                      <p:cNvPr id="0" name="Picture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894013"/>
                        <a:ext cx="8191500"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3"/>
          <p:cNvGraphicFramePr>
            <a:graphicFrameLocks noChangeAspect="1"/>
          </p:cNvGraphicFramePr>
          <p:nvPr/>
        </p:nvGraphicFramePr>
        <p:xfrm>
          <a:off x="1066800" y="3943350"/>
          <a:ext cx="7086600" cy="1314450"/>
        </p:xfrm>
        <a:graphic>
          <a:graphicData uri="http://schemas.openxmlformats.org/presentationml/2006/ole">
            <mc:AlternateContent xmlns:mc="http://schemas.openxmlformats.org/markup-compatibility/2006">
              <mc:Choice xmlns:v="urn:schemas-microsoft-com:vml" Requires="v">
                <p:oleObj spid="_x0000_s48139" name="Worksheet" r:id="rId8" imgW="3609857" imgH="600076" progId="Excel.Sheet.8">
                  <p:embed/>
                </p:oleObj>
              </mc:Choice>
              <mc:Fallback>
                <p:oleObj name="Worksheet" r:id="rId8" imgW="3609857" imgH="600076" progId="Excel.Sheet.8">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943350"/>
                        <a:ext cx="7086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4"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r" eaLnBrk="1" hangingPunct="1"/>
            <a:r>
              <a:rPr lang="en-US" sz="1000" b="0">
                <a:solidFill>
                  <a:srgbClr val="E10000"/>
                </a:solidFill>
                <a:latin typeface="Times New Roman" pitchFamily="18" charset="0"/>
              </a:rPr>
              <a:t>8-</a:t>
            </a:r>
            <a:fld id="{5E9E0E95-F1F2-447F-8AF3-B4838A1A8788}" type="slidenum">
              <a:rPr lang="en-US" sz="1000" b="0">
                <a:solidFill>
                  <a:srgbClr val="E10000"/>
                </a:solidFill>
                <a:latin typeface="Times New Roman" pitchFamily="18" charset="0"/>
              </a:rPr>
              <a:pPr algn="r" eaLnBrk="1" hangingPunct="1"/>
              <a:t>32</a:t>
            </a:fld>
            <a:endParaRPr lang="en-US">
              <a:solidFill>
                <a:schemeClr val="tx1"/>
              </a:solidFill>
            </a:endParaRPr>
          </a:p>
        </p:txBody>
      </p:sp>
      <p:pic>
        <p:nvPicPr>
          <p:cNvPr id="48135" name="Picture 5" descr="j029580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5200" y="5238750"/>
            <a:ext cx="1600200" cy="11049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dissolve">
                                      <p:cBhvr>
                                        <p:cTn id="7" dur="500"/>
                                        <p:tgtEl>
                                          <p:spTgt spid="122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 calcmode="lin" valueType="num">
                                      <p:cBhvr additive="base">
                                        <p:cTn id="12" dur="500" fill="hold"/>
                                        <p:tgtEl>
                                          <p:spTgt spid="153606"/>
                                        </p:tgtEl>
                                        <p:attrNameLst>
                                          <p:attrName>ppt_x</p:attrName>
                                        </p:attrNameLst>
                                      </p:cBhvr>
                                      <p:tavLst>
                                        <p:tav tm="0">
                                          <p:val>
                                            <p:strVal val="#ppt_x"/>
                                          </p:val>
                                        </p:tav>
                                        <p:tav tm="100000">
                                          <p:val>
                                            <p:strVal val="#ppt_x"/>
                                          </p:val>
                                        </p:tav>
                                      </p:tavLst>
                                    </p:anim>
                                    <p:anim calcmode="lin" valueType="num">
                                      <p:cBhvr additive="base">
                                        <p:cTn id="13" dur="500" fill="hold"/>
                                        <p:tgtEl>
                                          <p:spTgt spid="153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2EFA102-3DE8-4F45-BC1F-E1F799A3ADAC}" type="slidenum">
              <a:rPr lang="en-US" sz="1600" smtClean="0">
                <a:solidFill>
                  <a:schemeClr val="tx1"/>
                </a:solidFill>
              </a:rPr>
              <a:pPr/>
              <a:t>33</a:t>
            </a:fld>
            <a:endParaRPr lang="en-US" sz="1600" smtClean="0"/>
          </a:p>
        </p:txBody>
      </p:sp>
      <p:sp>
        <p:nvSpPr>
          <p:cNvPr id="491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2" name="Rectangle 4"/>
          <p:cNvSpPr>
            <a:spLocks noGrp="1" noChangeArrowheads="1"/>
          </p:cNvSpPr>
          <p:nvPr>
            <p:ph type="title"/>
          </p:nvPr>
        </p:nvSpPr>
        <p:spPr/>
        <p:txBody>
          <a:bodyPr/>
          <a:lstStyle/>
          <a:p>
            <a:pPr>
              <a:defRPr/>
            </a:pPr>
            <a:r>
              <a:rPr lang="en-US" dirty="0" smtClean="0"/>
              <a:t>Straight-Line Method: Example</a:t>
            </a:r>
          </a:p>
        </p:txBody>
      </p:sp>
      <p:sp>
        <p:nvSpPr>
          <p:cNvPr id="49158" name="Rectangle 5"/>
          <p:cNvSpPr>
            <a:spLocks noChangeArrowheads="1"/>
          </p:cNvSpPr>
          <p:nvPr/>
        </p:nvSpPr>
        <p:spPr bwMode="auto">
          <a:xfrm>
            <a:off x="444500" y="3278188"/>
            <a:ext cx="3168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120000"/>
              </a:lnSpc>
            </a:pPr>
            <a:r>
              <a:rPr lang="en-US" sz="2800">
                <a:solidFill>
                  <a:schemeClr val="tx1"/>
                </a:solidFill>
              </a:rPr>
              <a:t>    Depreciation</a:t>
            </a:r>
          </a:p>
          <a:p>
            <a:pPr>
              <a:lnSpc>
                <a:spcPct val="120000"/>
              </a:lnSpc>
            </a:pPr>
            <a:r>
              <a:rPr lang="en-US" sz="2800">
                <a:solidFill>
                  <a:schemeClr val="tx1"/>
                </a:solidFill>
              </a:rPr>
              <a:t>Expense per Year</a:t>
            </a:r>
          </a:p>
        </p:txBody>
      </p:sp>
      <p:sp>
        <p:nvSpPr>
          <p:cNvPr id="49159" name="Rectangle 6"/>
          <p:cNvSpPr>
            <a:spLocks noChangeArrowheads="1"/>
          </p:cNvSpPr>
          <p:nvPr/>
        </p:nvSpPr>
        <p:spPr bwMode="auto">
          <a:xfrm>
            <a:off x="3873500" y="3444875"/>
            <a:ext cx="3889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a:solidFill>
                  <a:schemeClr val="tx1"/>
                </a:solidFill>
              </a:rPr>
              <a:t>=</a:t>
            </a:r>
          </a:p>
        </p:txBody>
      </p:sp>
      <p:grpSp>
        <p:nvGrpSpPr>
          <p:cNvPr id="49160" name="Group 10"/>
          <p:cNvGrpSpPr>
            <a:grpSpLocks/>
          </p:cNvGrpSpPr>
          <p:nvPr/>
        </p:nvGrpSpPr>
        <p:grpSpPr bwMode="auto">
          <a:xfrm>
            <a:off x="444500" y="4497388"/>
            <a:ext cx="5954713" cy="1114425"/>
            <a:chOff x="280" y="2833"/>
            <a:chExt cx="3751" cy="702"/>
          </a:xfrm>
        </p:grpSpPr>
        <p:sp>
          <p:nvSpPr>
            <p:cNvPr id="49170" name="Rectangle 7"/>
            <p:cNvSpPr>
              <a:spLocks noChangeArrowheads="1"/>
            </p:cNvSpPr>
            <p:nvPr/>
          </p:nvSpPr>
          <p:spPr bwMode="auto">
            <a:xfrm>
              <a:off x="280" y="2833"/>
              <a:ext cx="1996"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120000"/>
                </a:lnSpc>
              </a:pPr>
              <a:r>
                <a:rPr lang="en-US" sz="2800">
                  <a:solidFill>
                    <a:schemeClr val="tx1"/>
                  </a:solidFill>
                </a:rPr>
                <a:t>    Depreciation</a:t>
              </a:r>
            </a:p>
            <a:p>
              <a:pPr>
                <a:lnSpc>
                  <a:spcPct val="120000"/>
                </a:lnSpc>
              </a:pPr>
              <a:r>
                <a:rPr lang="en-US" sz="2800">
                  <a:solidFill>
                    <a:schemeClr val="tx1"/>
                  </a:solidFill>
                </a:rPr>
                <a:t>Expense per Year</a:t>
              </a:r>
            </a:p>
          </p:txBody>
        </p:sp>
        <p:sp>
          <p:nvSpPr>
            <p:cNvPr id="49171" name="Rectangle 8"/>
            <p:cNvSpPr>
              <a:spLocks noChangeArrowheads="1"/>
            </p:cNvSpPr>
            <p:nvPr/>
          </p:nvSpPr>
          <p:spPr bwMode="auto">
            <a:xfrm>
              <a:off x="2440" y="3034"/>
              <a:ext cx="24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a:solidFill>
                    <a:schemeClr val="tx1"/>
                  </a:solidFill>
                </a:rPr>
                <a:t>=</a:t>
              </a:r>
            </a:p>
          </p:txBody>
        </p:sp>
        <p:sp>
          <p:nvSpPr>
            <p:cNvPr id="49172" name="Rectangle 9"/>
            <p:cNvSpPr>
              <a:spLocks noChangeArrowheads="1"/>
            </p:cNvSpPr>
            <p:nvPr/>
          </p:nvSpPr>
          <p:spPr bwMode="auto">
            <a:xfrm>
              <a:off x="2833" y="3025"/>
              <a:ext cx="11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1"/>
                  </a:solidFill>
                </a:rPr>
                <a:t>  </a:t>
              </a:r>
            </a:p>
          </p:txBody>
        </p:sp>
      </p:grpSp>
      <p:sp>
        <p:nvSpPr>
          <p:cNvPr id="49161" name="Rectangle 11"/>
          <p:cNvSpPr>
            <a:spLocks noChangeArrowheads="1"/>
          </p:cNvSpPr>
          <p:nvPr/>
        </p:nvSpPr>
        <p:spPr bwMode="auto">
          <a:xfrm>
            <a:off x="4421188" y="1830388"/>
            <a:ext cx="4568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120000"/>
              </a:lnSpc>
              <a:spcBef>
                <a:spcPct val="50000"/>
              </a:spcBef>
            </a:pPr>
            <a:r>
              <a:rPr lang="en-US" sz="2800">
                <a:solidFill>
                  <a:schemeClr val="tx1"/>
                </a:solidFill>
              </a:rPr>
              <a:t>Cost  -  Salvage Value</a:t>
            </a:r>
            <a:br>
              <a:rPr lang="en-US" sz="2800">
                <a:solidFill>
                  <a:schemeClr val="tx1"/>
                </a:solidFill>
              </a:rPr>
            </a:br>
            <a:r>
              <a:rPr lang="en-US" sz="2800">
                <a:solidFill>
                  <a:schemeClr val="tx1"/>
                </a:solidFill>
              </a:rPr>
              <a:t>Life in Years</a:t>
            </a:r>
          </a:p>
        </p:txBody>
      </p:sp>
      <p:sp>
        <p:nvSpPr>
          <p:cNvPr id="49162" name="Rectangle 12"/>
          <p:cNvSpPr>
            <a:spLocks noChangeArrowheads="1"/>
          </p:cNvSpPr>
          <p:nvPr/>
        </p:nvSpPr>
        <p:spPr bwMode="auto">
          <a:xfrm>
            <a:off x="444500" y="1679575"/>
            <a:ext cx="316547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120000"/>
              </a:lnSpc>
            </a:pPr>
            <a:r>
              <a:rPr lang="en-US" sz="2800">
                <a:solidFill>
                  <a:schemeClr val="tx1"/>
                </a:solidFill>
              </a:rPr>
              <a:t>    Depreciation</a:t>
            </a:r>
          </a:p>
          <a:p>
            <a:pPr>
              <a:lnSpc>
                <a:spcPct val="120000"/>
              </a:lnSpc>
            </a:pPr>
            <a:r>
              <a:rPr lang="en-US" sz="2800">
                <a:solidFill>
                  <a:schemeClr val="tx1"/>
                </a:solidFill>
              </a:rPr>
              <a:t>Expense per Year</a:t>
            </a:r>
          </a:p>
        </p:txBody>
      </p:sp>
      <p:sp>
        <p:nvSpPr>
          <p:cNvPr id="49163" name="Rectangle 13"/>
          <p:cNvSpPr>
            <a:spLocks noChangeArrowheads="1"/>
          </p:cNvSpPr>
          <p:nvPr/>
        </p:nvSpPr>
        <p:spPr bwMode="auto">
          <a:xfrm>
            <a:off x="3949700" y="2074863"/>
            <a:ext cx="388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a:solidFill>
                  <a:schemeClr val="tx1"/>
                </a:solidFill>
              </a:rPr>
              <a:t>=</a:t>
            </a:r>
          </a:p>
        </p:txBody>
      </p:sp>
      <p:sp>
        <p:nvSpPr>
          <p:cNvPr id="49164" name="Line 14"/>
          <p:cNvSpPr>
            <a:spLocks noChangeShapeType="1"/>
          </p:cNvSpPr>
          <p:nvPr/>
        </p:nvSpPr>
        <p:spPr bwMode="auto">
          <a:xfrm>
            <a:off x="4889500" y="2362200"/>
            <a:ext cx="378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Rectangle 15"/>
          <p:cNvSpPr>
            <a:spLocks noChangeArrowheads="1"/>
          </p:cNvSpPr>
          <p:nvPr/>
        </p:nvSpPr>
        <p:spPr bwMode="auto">
          <a:xfrm>
            <a:off x="4421188" y="3201988"/>
            <a:ext cx="4568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120000"/>
              </a:lnSpc>
              <a:spcBef>
                <a:spcPct val="50000"/>
              </a:spcBef>
            </a:pPr>
            <a:r>
              <a:rPr lang="en-US" sz="2800">
                <a:solidFill>
                  <a:schemeClr val="tx1"/>
                </a:solidFill>
              </a:rPr>
              <a:t/>
            </a:r>
            <a:br>
              <a:rPr lang="en-US" sz="2800">
                <a:solidFill>
                  <a:schemeClr val="tx1"/>
                </a:solidFill>
              </a:rPr>
            </a:br>
            <a:endParaRPr lang="en-US" sz="2800">
              <a:solidFill>
                <a:schemeClr val="tx1"/>
              </a:solidFill>
            </a:endParaRPr>
          </a:p>
        </p:txBody>
      </p:sp>
      <p:sp>
        <p:nvSpPr>
          <p:cNvPr id="49166" name="Line 16"/>
          <p:cNvSpPr>
            <a:spLocks noChangeShapeType="1"/>
          </p:cNvSpPr>
          <p:nvPr/>
        </p:nvSpPr>
        <p:spPr bwMode="auto">
          <a:xfrm>
            <a:off x="4813300" y="3733800"/>
            <a:ext cx="378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Rectangle 17"/>
          <p:cNvSpPr>
            <a:spLocks noChangeArrowheads="1"/>
          </p:cNvSpPr>
          <p:nvPr/>
        </p:nvSpPr>
        <p:spPr bwMode="auto">
          <a:xfrm>
            <a:off x="5243513" y="3186113"/>
            <a:ext cx="2317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55,000 - 10,000</a:t>
            </a:r>
          </a:p>
        </p:txBody>
      </p:sp>
      <p:sp>
        <p:nvSpPr>
          <p:cNvPr id="49168" name="Rectangle 18"/>
          <p:cNvSpPr>
            <a:spLocks noChangeArrowheads="1"/>
          </p:cNvSpPr>
          <p:nvPr/>
        </p:nvSpPr>
        <p:spPr bwMode="auto">
          <a:xfrm>
            <a:off x="6081713" y="379571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5</a:t>
            </a:r>
          </a:p>
        </p:txBody>
      </p:sp>
      <p:sp>
        <p:nvSpPr>
          <p:cNvPr id="49169" name="Rectangle 19"/>
          <p:cNvSpPr>
            <a:spLocks noChangeArrowheads="1"/>
          </p:cNvSpPr>
          <p:nvPr/>
        </p:nvSpPr>
        <p:spPr bwMode="auto">
          <a:xfrm>
            <a:off x="5789613" y="4648200"/>
            <a:ext cx="1071562" cy="581025"/>
          </a:xfrm>
          <a:prstGeom prst="rect">
            <a:avLst/>
          </a:prstGeom>
          <a:noFill/>
          <a:ln w="1270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r>
              <a:rPr lang="en-US" sz="2400">
                <a:solidFill>
                  <a:srgbClr val="FF3300"/>
                </a:solidFill>
              </a:rPr>
              <a:t>9,000</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E8B5E0FE-E9ED-499A-B7D0-A308E19CC003}" type="slidenum">
              <a:rPr lang="en-US" sz="1600" smtClean="0">
                <a:solidFill>
                  <a:schemeClr val="tx1"/>
                </a:solidFill>
              </a:rPr>
              <a:pPr/>
              <a:t>34</a:t>
            </a:fld>
            <a:endParaRPr lang="en-US" sz="1600" smtClean="0"/>
          </a:p>
        </p:txBody>
      </p:sp>
      <p:sp>
        <p:nvSpPr>
          <p:cNvPr id="4" name="Rectangle 4"/>
          <p:cNvSpPr>
            <a:spLocks noGrp="1" noChangeArrowheads="1"/>
          </p:cNvSpPr>
          <p:nvPr>
            <p:ph type="title"/>
          </p:nvPr>
        </p:nvSpPr>
        <p:spPr/>
        <p:txBody>
          <a:bodyPr/>
          <a:lstStyle/>
          <a:p>
            <a:pPr>
              <a:defRPr/>
            </a:pPr>
            <a:r>
              <a:rPr lang="en-US" dirty="0" smtClean="0"/>
              <a:t>Straight-Line Method: Example</a:t>
            </a:r>
          </a:p>
        </p:txBody>
      </p:sp>
      <p:sp>
        <p:nvSpPr>
          <p:cNvPr id="50180" name="Text Box 3"/>
          <p:cNvSpPr txBox="1">
            <a:spLocks noChangeArrowheads="1"/>
          </p:cNvSpPr>
          <p:nvPr/>
        </p:nvSpPr>
        <p:spPr bwMode="auto">
          <a:xfrm>
            <a:off x="685800" y="1219200"/>
            <a:ext cx="7924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600">
                <a:latin typeface="Tahoma" pitchFamily="34" charset="0"/>
              </a:rPr>
              <a:t>The company use the equipment to generate $30,000 revenue for the period</a:t>
            </a:r>
          </a:p>
        </p:txBody>
      </p:sp>
      <p:graphicFrame>
        <p:nvGraphicFramePr>
          <p:cNvPr id="50181" name="Object 6"/>
          <p:cNvGraphicFramePr>
            <a:graphicFrameLocks noChangeAspect="1"/>
          </p:cNvGraphicFramePr>
          <p:nvPr/>
        </p:nvGraphicFramePr>
        <p:xfrm>
          <a:off x="381000" y="2362200"/>
          <a:ext cx="8477250" cy="854075"/>
        </p:xfrm>
        <a:graphic>
          <a:graphicData uri="http://schemas.openxmlformats.org/presentationml/2006/ole">
            <mc:AlternateContent xmlns:mc="http://schemas.openxmlformats.org/markup-compatibility/2006">
              <mc:Choice xmlns:v="urn:schemas-microsoft-com:vml" Requires="v">
                <p:oleObj spid="_x0000_s50185" name="Worksheet" r:id="rId5" imgW="7515225" imgH="742950" progId="Excel.Sheet.8">
                  <p:embed/>
                </p:oleObj>
              </mc:Choice>
              <mc:Fallback>
                <p:oleObj name="Worksheet" r:id="rId5" imgW="7515225" imgH="74295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362200"/>
                        <a:ext cx="8477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3"/>
          <p:cNvGraphicFramePr>
            <a:graphicFrameLocks noChangeAspect="1"/>
          </p:cNvGraphicFramePr>
          <p:nvPr/>
        </p:nvGraphicFramePr>
        <p:xfrm>
          <a:off x="990600" y="3733800"/>
          <a:ext cx="6553200" cy="1181100"/>
        </p:xfrm>
        <a:graphic>
          <a:graphicData uri="http://schemas.openxmlformats.org/presentationml/2006/ole">
            <mc:AlternateContent xmlns:mc="http://schemas.openxmlformats.org/markup-compatibility/2006">
              <mc:Choice xmlns:v="urn:schemas-microsoft-com:vml" Requires="v">
                <p:oleObj spid="_x0000_s50186" name="Worksheet" r:id="rId8" imgW="3609975" imgH="657225" progId="Excel.Sheet.8">
                  <p:embed/>
                </p:oleObj>
              </mc:Choice>
              <mc:Fallback>
                <p:oleObj name="Worksheet" r:id="rId8" imgW="3609975" imgH="657225" progId="Excel.Shee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733800"/>
                        <a:ext cx="6553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 calcmode="lin" valueType="num">
                                      <p:cBhvr additive="base">
                                        <p:cTn id="7" dur="500" fill="hold"/>
                                        <p:tgtEl>
                                          <p:spTgt spid="153606"/>
                                        </p:tgtEl>
                                        <p:attrNameLst>
                                          <p:attrName>ppt_x</p:attrName>
                                        </p:attrNameLst>
                                      </p:cBhvr>
                                      <p:tavLst>
                                        <p:tav tm="0">
                                          <p:val>
                                            <p:strVal val="#ppt_x"/>
                                          </p:val>
                                        </p:tav>
                                        <p:tav tm="100000">
                                          <p:val>
                                            <p:strVal val="#ppt_x"/>
                                          </p:val>
                                        </p:tav>
                                      </p:tavLst>
                                    </p:anim>
                                    <p:anim calcmode="lin" valueType="num">
                                      <p:cBhvr additive="base">
                                        <p:cTn id="8" dur="500" fill="hold"/>
                                        <p:tgtEl>
                                          <p:spTgt spid="153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1D0BE58-9488-425E-9F04-D9D0B427C3EB}" type="slidenum">
              <a:rPr lang="en-US" sz="1600" smtClean="0">
                <a:solidFill>
                  <a:schemeClr val="tx1"/>
                </a:solidFill>
              </a:rPr>
              <a:pPr/>
              <a:t>35</a:t>
            </a:fld>
            <a:endParaRPr lang="en-US" sz="1600" smtClean="0"/>
          </a:p>
        </p:txBody>
      </p:sp>
      <p:sp>
        <p:nvSpPr>
          <p:cNvPr id="512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8" name="Rectangle 4"/>
          <p:cNvSpPr>
            <a:spLocks noGrp="1" noChangeArrowheads="1"/>
          </p:cNvSpPr>
          <p:nvPr>
            <p:ph type="title"/>
          </p:nvPr>
        </p:nvSpPr>
        <p:spPr/>
        <p:txBody>
          <a:bodyPr/>
          <a:lstStyle/>
          <a:p>
            <a:pPr>
              <a:defRPr/>
            </a:pPr>
            <a:r>
              <a:rPr lang="en-US" smtClean="0"/>
              <a:t>Units-of-Production Method</a:t>
            </a:r>
          </a:p>
        </p:txBody>
      </p:sp>
      <p:sp>
        <p:nvSpPr>
          <p:cNvPr id="51206" name="Rectangle 5"/>
          <p:cNvSpPr>
            <a:spLocks noChangeArrowheads="1"/>
          </p:cNvSpPr>
          <p:nvPr/>
        </p:nvSpPr>
        <p:spPr bwMode="auto">
          <a:xfrm>
            <a:off x="231775" y="1679575"/>
            <a:ext cx="1520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2"/>
                </a:solidFill>
              </a:rPr>
              <a:t>Step 1:</a:t>
            </a:r>
          </a:p>
        </p:txBody>
      </p:sp>
      <p:grpSp>
        <p:nvGrpSpPr>
          <p:cNvPr id="51207" name="Group 6"/>
          <p:cNvGrpSpPr>
            <a:grpSpLocks/>
          </p:cNvGrpSpPr>
          <p:nvPr/>
        </p:nvGrpSpPr>
        <p:grpSpPr bwMode="auto">
          <a:xfrm>
            <a:off x="436563" y="2554288"/>
            <a:ext cx="7648575" cy="882650"/>
            <a:chOff x="275" y="1609"/>
            <a:chExt cx="4818" cy="556"/>
          </a:xfrm>
        </p:grpSpPr>
        <p:sp>
          <p:nvSpPr>
            <p:cNvPr id="103431" name="Rectangle 7"/>
            <p:cNvSpPr>
              <a:spLocks noChangeArrowheads="1"/>
            </p:cNvSpPr>
            <p:nvPr/>
          </p:nvSpPr>
          <p:spPr bwMode="auto">
            <a:xfrm>
              <a:off x="275" y="1609"/>
              <a:ext cx="1375" cy="556"/>
            </a:xfrm>
            <a:prstGeom prst="rect">
              <a:avLst/>
            </a:prstGeom>
            <a:noFill/>
            <a:ln w="12700">
              <a:noFill/>
              <a:miter lim="800000"/>
              <a:headEnd/>
              <a:tailEnd/>
            </a:ln>
            <a:effectLst/>
          </p:spPr>
          <p:txBody>
            <a:bodyPr wrap="none" lIns="90488" tIns="44450" rIns="90488" bIns="44450">
              <a:spAutoFit/>
            </a:bodyPr>
            <a:lstStyle/>
            <a:p>
              <a:pPr>
                <a:defRPr/>
              </a:pPr>
              <a:r>
                <a:rPr lang="en-US" sz="2600" dirty="0">
                  <a:solidFill>
                    <a:schemeClr val="tx1"/>
                  </a:solidFill>
                  <a:effectLst>
                    <a:outerShdw blurRad="38100" dist="38100" dir="2700000" algn="tl">
                      <a:srgbClr val="C0C0C0"/>
                    </a:outerShdw>
                  </a:effectLst>
                </a:rPr>
                <a:t>Depreciation</a:t>
              </a:r>
            </a:p>
            <a:p>
              <a:pPr>
                <a:defRPr/>
              </a:pPr>
              <a:r>
                <a:rPr lang="en-US" sz="2600" dirty="0">
                  <a:solidFill>
                    <a:schemeClr val="tx1"/>
                  </a:solidFill>
                  <a:effectLst>
                    <a:outerShdw blurRad="38100" dist="38100" dir="2700000" algn="tl">
                      <a:srgbClr val="C0C0C0"/>
                    </a:outerShdw>
                  </a:effectLst>
                </a:rPr>
                <a:t>       Rate</a:t>
              </a:r>
            </a:p>
          </p:txBody>
        </p:sp>
        <p:sp>
          <p:nvSpPr>
            <p:cNvPr id="103432" name="Rectangle 8"/>
            <p:cNvSpPr>
              <a:spLocks noChangeArrowheads="1"/>
            </p:cNvSpPr>
            <p:nvPr/>
          </p:nvSpPr>
          <p:spPr bwMode="auto">
            <a:xfrm>
              <a:off x="1778" y="1705"/>
              <a:ext cx="235" cy="306"/>
            </a:xfrm>
            <a:prstGeom prst="rect">
              <a:avLst/>
            </a:prstGeom>
            <a:noFill/>
            <a:ln w="12700">
              <a:noFill/>
              <a:miter lim="800000"/>
              <a:headEnd/>
              <a:tailEnd/>
            </a:ln>
            <a:effectLst/>
          </p:spPr>
          <p:txBody>
            <a:bodyPr wrap="none" lIns="90488" tIns="44450" rIns="90488" bIns="44450">
              <a:spAutoFit/>
            </a:bodyPr>
            <a:lstStyle/>
            <a:p>
              <a:pPr>
                <a:defRPr/>
              </a:pPr>
              <a:r>
                <a:rPr lang="en-US" sz="2600">
                  <a:solidFill>
                    <a:schemeClr val="tx1"/>
                  </a:solidFill>
                  <a:effectLst>
                    <a:outerShdw blurRad="38100" dist="38100" dir="2700000" algn="tl">
                      <a:srgbClr val="C0C0C0"/>
                    </a:outerShdw>
                  </a:effectLst>
                </a:rPr>
                <a:t>=</a:t>
              </a:r>
            </a:p>
          </p:txBody>
        </p:sp>
        <p:sp>
          <p:nvSpPr>
            <p:cNvPr id="103433" name="Rectangle 9"/>
            <p:cNvSpPr>
              <a:spLocks noChangeArrowheads="1"/>
            </p:cNvSpPr>
            <p:nvPr/>
          </p:nvSpPr>
          <p:spPr bwMode="auto">
            <a:xfrm>
              <a:off x="2096" y="1609"/>
              <a:ext cx="2997" cy="556"/>
            </a:xfrm>
            <a:prstGeom prst="rect">
              <a:avLst/>
            </a:prstGeom>
            <a:noFill/>
            <a:ln w="12700">
              <a:noFill/>
              <a:miter lim="800000"/>
              <a:headEnd/>
              <a:tailEnd/>
            </a:ln>
            <a:effectLst/>
          </p:spPr>
          <p:txBody>
            <a:bodyPr wrap="none" lIns="90488" tIns="44450" rIns="90488" bIns="44450">
              <a:spAutoFit/>
            </a:bodyPr>
            <a:lstStyle/>
            <a:p>
              <a:pPr>
                <a:defRPr/>
              </a:pPr>
              <a:r>
                <a:rPr lang="en-US" sz="2600" u="sng" dirty="0">
                  <a:solidFill>
                    <a:schemeClr val="tx1"/>
                  </a:solidFill>
                  <a:effectLst>
                    <a:outerShdw blurRad="38100" dist="38100" dir="2700000" algn="tl">
                      <a:srgbClr val="C0C0C0"/>
                    </a:outerShdw>
                  </a:effectLst>
                </a:rPr>
                <a:t>    Cost  -  Salvage Value       </a:t>
              </a:r>
              <a:endParaRPr lang="en-US" sz="2600" dirty="0">
                <a:solidFill>
                  <a:schemeClr val="tx1"/>
                </a:solidFill>
                <a:effectLst>
                  <a:outerShdw blurRad="38100" dist="38100" dir="2700000" algn="tl">
                    <a:srgbClr val="C0C0C0"/>
                  </a:outerShdw>
                </a:effectLst>
              </a:endParaRPr>
            </a:p>
            <a:p>
              <a:pPr>
                <a:defRPr/>
              </a:pPr>
              <a:r>
                <a:rPr lang="en-US" sz="2600" dirty="0">
                  <a:solidFill>
                    <a:schemeClr val="tx1"/>
                  </a:solidFill>
                  <a:effectLst>
                    <a:outerShdw blurRad="38100" dist="38100" dir="2700000" algn="tl">
                      <a:srgbClr val="C0C0C0"/>
                    </a:outerShdw>
                  </a:effectLst>
                </a:rPr>
                <a:t>Estimated units of useful life</a:t>
              </a:r>
            </a:p>
          </p:txBody>
        </p:sp>
      </p:grpSp>
      <p:graphicFrame>
        <p:nvGraphicFramePr>
          <p:cNvPr id="51208" name="Object 10"/>
          <p:cNvGraphicFramePr>
            <a:graphicFrameLocks/>
          </p:cNvGraphicFramePr>
          <p:nvPr/>
        </p:nvGraphicFramePr>
        <p:xfrm>
          <a:off x="5715000" y="3886200"/>
          <a:ext cx="2168525" cy="1743075"/>
        </p:xfrm>
        <a:graphic>
          <a:graphicData uri="http://schemas.openxmlformats.org/presentationml/2006/ole">
            <mc:AlternateContent xmlns:mc="http://schemas.openxmlformats.org/markup-compatibility/2006">
              <mc:Choice xmlns:v="urn:schemas-microsoft-com:vml" Requires="v">
                <p:oleObj spid="_x0000_s51214" name="Clip" r:id="rId4" imgW="4625340" imgH="3721608" progId="">
                  <p:embed/>
                </p:oleObj>
              </mc:Choice>
              <mc:Fallback>
                <p:oleObj name="Clip" r:id="rId4" imgW="4625340" imgH="3721608" progId="">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86200"/>
                        <a:ext cx="21685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9" name="TextBox 11"/>
          <p:cNvSpPr txBox="1">
            <a:spLocks noChangeArrowheads="1"/>
          </p:cNvSpPr>
          <p:nvPr/>
        </p:nvSpPr>
        <p:spPr bwMode="auto">
          <a:xfrm>
            <a:off x="304800" y="4038600"/>
            <a:ext cx="320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200" i="1">
                <a:solidFill>
                  <a:schemeClr val="tx1"/>
                </a:solidFill>
              </a:rPr>
              <a:t>Depreciation Rate </a:t>
            </a:r>
            <a:r>
              <a:rPr lang="en-US" sz="2200" i="1"/>
              <a:t>=</a:t>
            </a:r>
          </a:p>
          <a:p>
            <a:r>
              <a:rPr lang="en-US" sz="2200" i="1"/>
              <a:t>Depreciation charge per each unit produced</a:t>
            </a:r>
          </a:p>
          <a:p>
            <a:endParaRPr lang="en-US"/>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8F85216-1176-488C-A1E1-BEBD9AFBD05C}" type="slidenum">
              <a:rPr lang="en-US" sz="1600" smtClean="0">
                <a:solidFill>
                  <a:schemeClr val="tx1"/>
                </a:solidFill>
              </a:rPr>
              <a:pPr/>
              <a:t>36</a:t>
            </a:fld>
            <a:endParaRPr lang="en-US" sz="1600" smtClean="0"/>
          </a:p>
        </p:txBody>
      </p:sp>
      <p:sp>
        <p:nvSpPr>
          <p:cNvPr id="522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22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6" name="Rectangle 4"/>
          <p:cNvSpPr>
            <a:spLocks noGrp="1" noChangeArrowheads="1"/>
          </p:cNvSpPr>
          <p:nvPr>
            <p:ph type="title"/>
          </p:nvPr>
        </p:nvSpPr>
        <p:spPr/>
        <p:txBody>
          <a:bodyPr/>
          <a:lstStyle/>
          <a:p>
            <a:pPr>
              <a:defRPr/>
            </a:pPr>
            <a:r>
              <a:rPr lang="en-US" smtClean="0"/>
              <a:t>Units-of-Production Method</a:t>
            </a:r>
          </a:p>
        </p:txBody>
      </p:sp>
      <p:grpSp>
        <p:nvGrpSpPr>
          <p:cNvPr id="52230" name="Group 8"/>
          <p:cNvGrpSpPr>
            <a:grpSpLocks/>
          </p:cNvGrpSpPr>
          <p:nvPr/>
        </p:nvGrpSpPr>
        <p:grpSpPr bwMode="auto">
          <a:xfrm>
            <a:off x="436563" y="2554288"/>
            <a:ext cx="7616825" cy="890587"/>
            <a:chOff x="275" y="1609"/>
            <a:chExt cx="4798" cy="561"/>
          </a:xfrm>
        </p:grpSpPr>
        <p:sp>
          <p:nvSpPr>
            <p:cNvPr id="49157" name="Rectangle 5"/>
            <p:cNvSpPr>
              <a:spLocks noChangeArrowheads="1"/>
            </p:cNvSpPr>
            <p:nvPr/>
          </p:nvSpPr>
          <p:spPr bwMode="auto">
            <a:xfrm>
              <a:off x="275" y="1609"/>
              <a:ext cx="1375" cy="556"/>
            </a:xfrm>
            <a:prstGeom prst="rect">
              <a:avLst/>
            </a:prstGeom>
            <a:noFill/>
            <a:ln w="12700">
              <a:noFill/>
              <a:miter lim="800000"/>
              <a:headEnd/>
              <a:tailEnd/>
            </a:ln>
            <a:effectLst/>
          </p:spPr>
          <p:txBody>
            <a:bodyPr wrap="none" lIns="90488" tIns="44450" rIns="90488" bIns="44450">
              <a:spAutoFit/>
            </a:bodyPr>
            <a:lstStyle/>
            <a:p>
              <a:pPr>
                <a:defRPr/>
              </a:pPr>
              <a:r>
                <a:rPr lang="en-US" sz="2600">
                  <a:solidFill>
                    <a:schemeClr val="tx1"/>
                  </a:solidFill>
                  <a:effectLst>
                    <a:outerShdw blurRad="38100" dist="38100" dir="2700000" algn="tl">
                      <a:srgbClr val="C0C0C0"/>
                    </a:outerShdw>
                  </a:effectLst>
                </a:rPr>
                <a:t>Depreciation</a:t>
              </a:r>
            </a:p>
            <a:p>
              <a:pPr>
                <a:defRPr/>
              </a:pPr>
              <a:r>
                <a:rPr lang="en-US" sz="2600">
                  <a:solidFill>
                    <a:schemeClr val="tx1"/>
                  </a:solidFill>
                  <a:effectLst>
                    <a:outerShdw blurRad="38100" dist="38100" dir="2700000" algn="tl">
                      <a:srgbClr val="C0C0C0"/>
                    </a:outerShdw>
                  </a:effectLst>
                </a:rPr>
                <a:t>       Rate</a:t>
              </a:r>
            </a:p>
          </p:txBody>
        </p:sp>
        <p:sp>
          <p:nvSpPr>
            <p:cNvPr id="49158" name="Rectangle 6"/>
            <p:cNvSpPr>
              <a:spLocks noChangeArrowheads="1"/>
            </p:cNvSpPr>
            <p:nvPr/>
          </p:nvSpPr>
          <p:spPr bwMode="auto">
            <a:xfrm>
              <a:off x="1778" y="1705"/>
              <a:ext cx="235" cy="306"/>
            </a:xfrm>
            <a:prstGeom prst="rect">
              <a:avLst/>
            </a:prstGeom>
            <a:noFill/>
            <a:ln w="12700">
              <a:noFill/>
              <a:miter lim="800000"/>
              <a:headEnd/>
              <a:tailEnd/>
            </a:ln>
            <a:effectLst/>
          </p:spPr>
          <p:txBody>
            <a:bodyPr wrap="none" lIns="90488" tIns="44450" rIns="90488" bIns="44450">
              <a:spAutoFit/>
            </a:bodyPr>
            <a:lstStyle/>
            <a:p>
              <a:pPr>
                <a:defRPr/>
              </a:pPr>
              <a:r>
                <a:rPr lang="en-US" sz="2600">
                  <a:solidFill>
                    <a:schemeClr val="tx1"/>
                  </a:solidFill>
                  <a:effectLst>
                    <a:outerShdw blurRad="38100" dist="38100" dir="2700000" algn="tl">
                      <a:srgbClr val="C0C0C0"/>
                    </a:outerShdw>
                  </a:effectLst>
                </a:rPr>
                <a:t>=</a:t>
              </a:r>
            </a:p>
          </p:txBody>
        </p:sp>
        <p:sp>
          <p:nvSpPr>
            <p:cNvPr id="49159" name="Rectangle 7"/>
            <p:cNvSpPr>
              <a:spLocks noChangeArrowheads="1"/>
            </p:cNvSpPr>
            <p:nvPr/>
          </p:nvSpPr>
          <p:spPr bwMode="auto">
            <a:xfrm>
              <a:off x="2096" y="1609"/>
              <a:ext cx="2977" cy="561"/>
            </a:xfrm>
            <a:prstGeom prst="rect">
              <a:avLst/>
            </a:prstGeom>
            <a:noFill/>
            <a:ln w="12700">
              <a:noFill/>
              <a:miter lim="800000"/>
              <a:headEnd/>
              <a:tailEnd/>
            </a:ln>
            <a:effectLst/>
          </p:spPr>
          <p:txBody>
            <a:bodyPr wrap="none" lIns="90488" tIns="44450" rIns="90488" bIns="44450">
              <a:spAutoFit/>
            </a:bodyPr>
            <a:lstStyle/>
            <a:p>
              <a:pPr>
                <a:defRPr/>
              </a:pPr>
              <a:r>
                <a:rPr lang="en-US" sz="2600" u="sng" dirty="0">
                  <a:solidFill>
                    <a:schemeClr val="tx1"/>
                  </a:solidFill>
                  <a:effectLst>
                    <a:outerShdw blurRad="38100" dist="38100" dir="2700000" algn="tl">
                      <a:srgbClr val="C0C0C0"/>
                    </a:outerShdw>
                  </a:effectLst>
                </a:rPr>
                <a:t>    Cost  -  Salvage Value      </a:t>
              </a:r>
              <a:endParaRPr lang="en-US" sz="2600" dirty="0">
                <a:solidFill>
                  <a:schemeClr val="tx1"/>
                </a:solidFill>
                <a:effectLst>
                  <a:outerShdw blurRad="38100" dist="38100" dir="2700000" algn="tl">
                    <a:srgbClr val="C0C0C0"/>
                  </a:outerShdw>
                </a:effectLst>
              </a:endParaRPr>
            </a:p>
            <a:p>
              <a:pPr>
                <a:defRPr/>
              </a:pPr>
              <a:r>
                <a:rPr lang="en-US" sz="2600" dirty="0">
                  <a:solidFill>
                    <a:schemeClr val="tx1"/>
                  </a:solidFill>
                  <a:effectLst>
                    <a:outerShdw blurRad="38100" dist="38100" dir="2700000" algn="tl">
                      <a:srgbClr val="C0C0C0"/>
                    </a:outerShdw>
                  </a:effectLst>
                </a:rPr>
                <a:t>Estimated units of useful life</a:t>
              </a:r>
            </a:p>
          </p:txBody>
        </p:sp>
      </p:grpSp>
      <p:sp>
        <p:nvSpPr>
          <p:cNvPr id="52231" name="Rectangle 9"/>
          <p:cNvSpPr>
            <a:spLocks noChangeArrowheads="1"/>
          </p:cNvSpPr>
          <p:nvPr/>
        </p:nvSpPr>
        <p:spPr bwMode="auto">
          <a:xfrm>
            <a:off x="231775" y="1679575"/>
            <a:ext cx="1520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2"/>
                </a:solidFill>
              </a:rPr>
              <a:t>Step 1:</a:t>
            </a:r>
          </a:p>
        </p:txBody>
      </p:sp>
      <p:sp>
        <p:nvSpPr>
          <p:cNvPr id="52232" name="Rectangle 10"/>
          <p:cNvSpPr>
            <a:spLocks noChangeArrowheads="1"/>
          </p:cNvSpPr>
          <p:nvPr/>
        </p:nvSpPr>
        <p:spPr bwMode="auto">
          <a:xfrm>
            <a:off x="231775" y="4040188"/>
            <a:ext cx="15208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2"/>
                </a:solidFill>
              </a:rPr>
              <a:t>Step 2:</a:t>
            </a:r>
          </a:p>
        </p:txBody>
      </p:sp>
      <p:grpSp>
        <p:nvGrpSpPr>
          <p:cNvPr id="52233" name="Group 15"/>
          <p:cNvGrpSpPr>
            <a:grpSpLocks/>
          </p:cNvGrpSpPr>
          <p:nvPr/>
        </p:nvGrpSpPr>
        <p:grpSpPr bwMode="auto">
          <a:xfrm>
            <a:off x="436563" y="4762500"/>
            <a:ext cx="5649912" cy="882650"/>
            <a:chOff x="275" y="3000"/>
            <a:chExt cx="3559" cy="556"/>
          </a:xfrm>
        </p:grpSpPr>
        <p:sp>
          <p:nvSpPr>
            <p:cNvPr id="52235" name="Rectangle 11"/>
            <p:cNvSpPr>
              <a:spLocks noChangeArrowheads="1"/>
            </p:cNvSpPr>
            <p:nvPr/>
          </p:nvSpPr>
          <p:spPr bwMode="auto">
            <a:xfrm>
              <a:off x="275" y="3000"/>
              <a:ext cx="137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1"/>
                  </a:solidFill>
                </a:rPr>
                <a:t>Depreciation</a:t>
              </a:r>
            </a:p>
            <a:p>
              <a:r>
                <a:rPr lang="en-US" sz="2600">
                  <a:solidFill>
                    <a:schemeClr val="tx1"/>
                  </a:solidFill>
                </a:rPr>
                <a:t>    Expense</a:t>
              </a:r>
            </a:p>
          </p:txBody>
        </p:sp>
        <p:sp>
          <p:nvSpPr>
            <p:cNvPr id="52236" name="Rectangle 12"/>
            <p:cNvSpPr>
              <a:spLocks noChangeArrowheads="1"/>
            </p:cNvSpPr>
            <p:nvPr/>
          </p:nvSpPr>
          <p:spPr bwMode="auto">
            <a:xfrm>
              <a:off x="1811" y="3144"/>
              <a:ext cx="23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1"/>
                  </a:solidFill>
                </a:rPr>
                <a:t>=</a:t>
              </a:r>
            </a:p>
          </p:txBody>
        </p:sp>
        <p:sp>
          <p:nvSpPr>
            <p:cNvPr id="52237" name="Rectangle 13"/>
            <p:cNvSpPr>
              <a:spLocks noChangeArrowheads="1"/>
            </p:cNvSpPr>
            <p:nvPr/>
          </p:nvSpPr>
          <p:spPr bwMode="auto">
            <a:xfrm>
              <a:off x="2147" y="3000"/>
              <a:ext cx="137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1"/>
                  </a:solidFill>
                </a:rPr>
                <a:t>Depreciation</a:t>
              </a:r>
            </a:p>
            <a:p>
              <a:r>
                <a:rPr lang="en-US" sz="2600">
                  <a:solidFill>
                    <a:schemeClr val="tx1"/>
                  </a:solidFill>
                </a:rPr>
                <a:t>       Rate</a:t>
              </a:r>
            </a:p>
          </p:txBody>
        </p:sp>
        <p:sp>
          <p:nvSpPr>
            <p:cNvPr id="52238" name="Rectangle 14"/>
            <p:cNvSpPr>
              <a:spLocks noChangeArrowheads="1"/>
            </p:cNvSpPr>
            <p:nvPr/>
          </p:nvSpPr>
          <p:spPr bwMode="auto">
            <a:xfrm>
              <a:off x="3596" y="3121"/>
              <a:ext cx="238"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600">
                  <a:solidFill>
                    <a:schemeClr val="tx1"/>
                  </a:solidFill>
                </a:rPr>
                <a:t>×</a:t>
              </a:r>
            </a:p>
          </p:txBody>
        </p:sp>
      </p:grpSp>
      <p:sp>
        <p:nvSpPr>
          <p:cNvPr id="52234" name="Rectangle 16"/>
          <p:cNvSpPr>
            <a:spLocks noChangeArrowheads="1"/>
          </p:cNvSpPr>
          <p:nvPr/>
        </p:nvSpPr>
        <p:spPr bwMode="auto">
          <a:xfrm>
            <a:off x="6173788" y="4573588"/>
            <a:ext cx="26638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600">
                <a:solidFill>
                  <a:schemeClr val="tx1"/>
                </a:solidFill>
              </a:rPr>
              <a:t>Number of Units Produced</a:t>
            </a:r>
            <a:br>
              <a:rPr lang="en-US" sz="2600">
                <a:solidFill>
                  <a:schemeClr val="tx1"/>
                </a:solidFill>
              </a:rPr>
            </a:br>
            <a:r>
              <a:rPr lang="en-US" sz="2600">
                <a:solidFill>
                  <a:schemeClr val="tx1"/>
                </a:solidFill>
              </a:rPr>
              <a:t>for the Year</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38C05FD7-7272-4CE5-AE2F-F29A7E4EFBDB}" type="slidenum">
              <a:rPr lang="en-US" sz="1600" smtClean="0">
                <a:solidFill>
                  <a:schemeClr val="tx1"/>
                </a:solidFill>
              </a:rPr>
              <a:pPr/>
              <a:t>37</a:t>
            </a:fld>
            <a:endParaRPr lang="en-US" sz="1600" smtClean="0"/>
          </a:p>
        </p:txBody>
      </p:sp>
      <p:sp>
        <p:nvSpPr>
          <p:cNvPr id="532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4" name="Rectangle 4"/>
          <p:cNvSpPr>
            <a:spLocks noGrp="1" noChangeArrowheads="1"/>
          </p:cNvSpPr>
          <p:nvPr>
            <p:ph type="title"/>
          </p:nvPr>
        </p:nvSpPr>
        <p:spPr>
          <a:xfrm>
            <a:off x="457200" y="228600"/>
            <a:ext cx="8001000" cy="457200"/>
          </a:xfrm>
        </p:spPr>
        <p:txBody>
          <a:bodyPr/>
          <a:lstStyle/>
          <a:p>
            <a:pPr>
              <a:defRPr/>
            </a:pPr>
            <a:r>
              <a:rPr lang="en-US" smtClean="0"/>
              <a:t/>
            </a:r>
            <a:br>
              <a:rPr lang="en-US" smtClean="0"/>
            </a:br>
            <a:r>
              <a:rPr lang="en-US" smtClean="0"/>
              <a:t/>
            </a:r>
            <a:br>
              <a:rPr lang="en-US" smtClean="0"/>
            </a:br>
            <a:r>
              <a:rPr lang="en-US" smtClean="0"/>
              <a:t/>
            </a:r>
            <a:br>
              <a:rPr lang="en-US" smtClean="0"/>
            </a:br>
            <a:endParaRPr lang="en-US" smtClean="0"/>
          </a:p>
        </p:txBody>
      </p:sp>
      <p:sp>
        <p:nvSpPr>
          <p:cNvPr id="53254" name="Rectangle 5"/>
          <p:cNvSpPr>
            <a:spLocks noGrp="1" noChangeArrowheads="1"/>
          </p:cNvSpPr>
          <p:nvPr>
            <p:ph type="body" idx="1"/>
          </p:nvPr>
        </p:nvSpPr>
        <p:spPr>
          <a:xfrm>
            <a:off x="0" y="1828800"/>
            <a:ext cx="9067800" cy="4495800"/>
          </a:xfrm>
          <a:noFill/>
        </p:spPr>
        <p:txBody>
          <a:bodyPr/>
          <a:lstStyle/>
          <a:p>
            <a:pPr>
              <a:buFont typeface="Monotype Sorts" pitchFamily="2" charset="2"/>
              <a:buNone/>
            </a:pPr>
            <a:r>
              <a:rPr lang="en-US" sz="3000" smtClean="0"/>
              <a:t>  	Given the same information [asset cost $55,000, has a salvage value of $10,000, has a useful life of five years] plus the fact that the asset is estimated to have a total productive capacity of 100,000 units during the useful life:</a:t>
            </a:r>
            <a:br>
              <a:rPr lang="en-US" sz="3000" smtClean="0"/>
            </a:br>
            <a:r>
              <a:rPr lang="en-US" sz="3000" smtClean="0"/>
              <a:t/>
            </a:r>
            <a:br>
              <a:rPr lang="en-US" sz="3000" smtClean="0"/>
            </a:br>
            <a:r>
              <a:rPr lang="en-US" sz="3000" b="1" smtClean="0">
                <a:solidFill>
                  <a:schemeClr val="tx2"/>
                </a:solidFill>
              </a:rPr>
              <a:t>If 22,000 units were produced this year, what</a:t>
            </a:r>
            <a:br>
              <a:rPr lang="en-US" sz="3000" b="1" smtClean="0">
                <a:solidFill>
                  <a:schemeClr val="tx2"/>
                </a:solidFill>
              </a:rPr>
            </a:br>
            <a:r>
              <a:rPr lang="en-US" sz="3000" b="1" smtClean="0">
                <a:solidFill>
                  <a:schemeClr val="tx2"/>
                </a:solidFill>
              </a:rPr>
              <a:t> is the amount of depreciation expense?</a:t>
            </a:r>
          </a:p>
        </p:txBody>
      </p:sp>
      <p:sp>
        <p:nvSpPr>
          <p:cNvPr id="51206" name="Rectangle 6"/>
          <p:cNvSpPr>
            <a:spLocks noChangeArrowheads="1"/>
          </p:cNvSpPr>
          <p:nvPr/>
        </p:nvSpPr>
        <p:spPr bwMode="auto">
          <a:xfrm>
            <a:off x="139700" y="458788"/>
            <a:ext cx="8740775" cy="638175"/>
          </a:xfrm>
          <a:prstGeom prst="rect">
            <a:avLst/>
          </a:prstGeom>
          <a:noFill/>
          <a:ln w="12700">
            <a:noFill/>
            <a:miter lim="800000"/>
            <a:headEnd/>
            <a:tailEnd/>
          </a:ln>
          <a:effectLst/>
        </p:spPr>
        <p:txBody>
          <a:bodyPr wrap="none" lIns="90488" tIns="44450" rIns="90488" bIns="44450">
            <a:spAutoFit/>
          </a:bodyPr>
          <a:lstStyle/>
          <a:p>
            <a:pPr>
              <a:defRPr/>
            </a:pPr>
            <a:r>
              <a:rPr lang="en-US" sz="3600">
                <a:solidFill>
                  <a:schemeClr val="tx2"/>
                </a:solidFill>
                <a:effectLst>
                  <a:outerShdw blurRad="38100" dist="38100" dir="2700000" algn="tl">
                    <a:srgbClr val="C0C0C0"/>
                  </a:outerShdw>
                </a:effectLst>
              </a:rPr>
              <a:t>Example of Units of Production Method</a:t>
            </a: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B0E5DFC-46D3-417B-92EA-32F49886E602}" type="slidenum">
              <a:rPr lang="en-US" sz="1600" smtClean="0">
                <a:solidFill>
                  <a:schemeClr val="tx1"/>
                </a:solidFill>
              </a:rPr>
              <a:pPr/>
              <a:t>38</a:t>
            </a:fld>
            <a:endParaRPr lang="en-US" sz="1600" smtClean="0"/>
          </a:p>
        </p:txBody>
      </p:sp>
      <p:sp>
        <p:nvSpPr>
          <p:cNvPr id="542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1620" name="Rectangle 4"/>
          <p:cNvSpPr>
            <a:spLocks noGrp="1" noChangeArrowheads="1"/>
          </p:cNvSpPr>
          <p:nvPr>
            <p:ph type="title"/>
          </p:nvPr>
        </p:nvSpPr>
        <p:spPr/>
        <p:txBody>
          <a:bodyPr/>
          <a:lstStyle/>
          <a:p>
            <a:pPr>
              <a:defRPr/>
            </a:pPr>
            <a:r>
              <a:rPr lang="en-US" smtClean="0"/>
              <a:t>Example of Production Method</a:t>
            </a:r>
          </a:p>
        </p:txBody>
      </p:sp>
      <p:sp>
        <p:nvSpPr>
          <p:cNvPr id="54278" name="Rectangle 5"/>
          <p:cNvSpPr>
            <a:spLocks noChangeArrowheads="1"/>
          </p:cNvSpPr>
          <p:nvPr/>
        </p:nvSpPr>
        <p:spPr bwMode="auto">
          <a:xfrm>
            <a:off x="231775" y="1679575"/>
            <a:ext cx="1520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2"/>
                </a:solidFill>
              </a:rPr>
              <a:t>Step 1:</a:t>
            </a:r>
          </a:p>
        </p:txBody>
      </p:sp>
      <p:sp>
        <p:nvSpPr>
          <p:cNvPr id="54279" name="Rectangle 6"/>
          <p:cNvSpPr>
            <a:spLocks noChangeArrowheads="1"/>
          </p:cNvSpPr>
          <p:nvPr/>
        </p:nvSpPr>
        <p:spPr bwMode="auto">
          <a:xfrm>
            <a:off x="231775" y="4040188"/>
            <a:ext cx="15208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a:solidFill>
                  <a:schemeClr val="tx2"/>
                </a:solidFill>
              </a:rPr>
              <a:t>Step 2:</a:t>
            </a:r>
          </a:p>
        </p:txBody>
      </p:sp>
      <p:sp>
        <p:nvSpPr>
          <p:cNvPr id="54280" name="Rectangle 7"/>
          <p:cNvSpPr>
            <a:spLocks noChangeArrowheads="1"/>
          </p:cNvSpPr>
          <p:nvPr/>
        </p:nvSpPr>
        <p:spPr bwMode="auto">
          <a:xfrm>
            <a:off x="436563" y="4786313"/>
            <a:ext cx="20272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Depreciation</a:t>
            </a:r>
          </a:p>
          <a:p>
            <a:r>
              <a:rPr lang="en-US" sz="2400">
                <a:solidFill>
                  <a:schemeClr val="tx1"/>
                </a:solidFill>
              </a:rPr>
              <a:t>    Expense</a:t>
            </a:r>
          </a:p>
        </p:txBody>
      </p:sp>
      <p:sp>
        <p:nvSpPr>
          <p:cNvPr id="54281" name="Rectangle 8"/>
          <p:cNvSpPr>
            <a:spLocks noChangeArrowheads="1"/>
          </p:cNvSpPr>
          <p:nvPr/>
        </p:nvSpPr>
        <p:spPr bwMode="auto">
          <a:xfrm>
            <a:off x="2570163" y="4991100"/>
            <a:ext cx="3730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1"/>
                </a:solidFill>
              </a:rPr>
              <a:t>=</a:t>
            </a:r>
          </a:p>
        </p:txBody>
      </p:sp>
      <p:sp>
        <p:nvSpPr>
          <p:cNvPr id="111625" name="Rectangle 9"/>
          <p:cNvSpPr>
            <a:spLocks noChangeArrowheads="1"/>
          </p:cNvSpPr>
          <p:nvPr/>
        </p:nvSpPr>
        <p:spPr bwMode="auto">
          <a:xfrm>
            <a:off x="2973388" y="5030788"/>
            <a:ext cx="6016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solidFill>
                  <a:schemeClr val="tx1"/>
                </a:solidFill>
              </a:rPr>
              <a:t> $ .45/unit	x   22,000	   =    </a:t>
            </a:r>
            <a:r>
              <a:rPr lang="en-US" sz="2400">
                <a:solidFill>
                  <a:srgbClr val="3365FB"/>
                </a:solidFill>
              </a:rPr>
              <a:t>$9,900</a:t>
            </a:r>
            <a:r>
              <a:rPr lang="en-US" sz="2400">
                <a:solidFill>
                  <a:schemeClr val="tx1"/>
                </a:solidFill>
              </a:rPr>
              <a:t>				        </a:t>
            </a:r>
          </a:p>
        </p:txBody>
      </p:sp>
      <p:sp>
        <p:nvSpPr>
          <p:cNvPr id="111626" name="Rectangle 10"/>
          <p:cNvSpPr>
            <a:spLocks noChangeArrowheads="1"/>
          </p:cNvSpPr>
          <p:nvPr/>
        </p:nvSpPr>
        <p:spPr bwMode="auto">
          <a:xfrm>
            <a:off x="436563" y="2578100"/>
            <a:ext cx="2027237" cy="819150"/>
          </a:xfrm>
          <a:prstGeom prst="rect">
            <a:avLst/>
          </a:prstGeom>
          <a:noFill/>
          <a:ln w="12700">
            <a:noFill/>
            <a:miter lim="800000"/>
            <a:headEnd/>
            <a:tailEnd/>
          </a:ln>
          <a:effectLst/>
        </p:spPr>
        <p:txBody>
          <a:bodyPr wrap="none" lIns="90488" tIns="44450" rIns="90488" bIns="44450">
            <a:spAutoFit/>
          </a:bodyPr>
          <a:lstStyle/>
          <a:p>
            <a:pPr>
              <a:defRPr/>
            </a:pPr>
            <a:r>
              <a:rPr lang="en-US" sz="2400">
                <a:solidFill>
                  <a:schemeClr val="tx1"/>
                </a:solidFill>
                <a:effectLst>
                  <a:outerShdw blurRad="38100" dist="38100" dir="2700000" algn="tl">
                    <a:srgbClr val="C0C0C0"/>
                  </a:outerShdw>
                </a:effectLst>
              </a:rPr>
              <a:t>Depreciation</a:t>
            </a:r>
          </a:p>
          <a:p>
            <a:pPr>
              <a:defRPr/>
            </a:pPr>
            <a:r>
              <a:rPr lang="en-US" sz="2400">
                <a:solidFill>
                  <a:schemeClr val="tx1"/>
                </a:solidFill>
                <a:effectLst>
                  <a:outerShdw blurRad="38100" dist="38100" dir="2700000" algn="tl">
                    <a:srgbClr val="C0C0C0"/>
                  </a:outerShdw>
                </a:effectLst>
              </a:rPr>
              <a:t>       Rate</a:t>
            </a:r>
          </a:p>
        </p:txBody>
      </p:sp>
      <p:sp>
        <p:nvSpPr>
          <p:cNvPr id="111627" name="Rectangle 11"/>
          <p:cNvSpPr>
            <a:spLocks noChangeArrowheads="1"/>
          </p:cNvSpPr>
          <p:nvPr/>
        </p:nvSpPr>
        <p:spPr bwMode="auto">
          <a:xfrm>
            <a:off x="2570163" y="2730500"/>
            <a:ext cx="358775"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chemeClr val="tx1"/>
                </a:solidFill>
                <a:effectLst>
                  <a:outerShdw blurRad="38100" dist="38100" dir="2700000" algn="tl">
                    <a:srgbClr val="C0C0C0"/>
                  </a:outerShdw>
                </a:effectLst>
              </a:rPr>
              <a:t>=</a:t>
            </a:r>
          </a:p>
        </p:txBody>
      </p:sp>
      <p:sp>
        <p:nvSpPr>
          <p:cNvPr id="111628" name="Rectangle 12"/>
          <p:cNvSpPr>
            <a:spLocks noChangeArrowheads="1"/>
          </p:cNvSpPr>
          <p:nvPr/>
        </p:nvSpPr>
        <p:spPr bwMode="auto">
          <a:xfrm>
            <a:off x="3024188" y="2578100"/>
            <a:ext cx="685800" cy="819150"/>
          </a:xfrm>
          <a:prstGeom prst="rect">
            <a:avLst/>
          </a:prstGeom>
          <a:noFill/>
          <a:ln w="12700">
            <a:noFill/>
            <a:miter lim="800000"/>
            <a:headEnd/>
            <a:tailEnd/>
          </a:ln>
          <a:effectLst/>
        </p:spPr>
        <p:txBody>
          <a:bodyPr wrap="none" lIns="90488" tIns="44450" rIns="90488" bIns="44450">
            <a:spAutoFit/>
          </a:bodyPr>
          <a:lstStyle/>
          <a:p>
            <a:pPr>
              <a:defRPr/>
            </a:pPr>
            <a:endParaRPr lang="en-US" sz="2400">
              <a:solidFill>
                <a:schemeClr val="tx1"/>
              </a:solidFill>
              <a:effectLst>
                <a:outerShdw blurRad="38100" dist="38100" dir="2700000" algn="tl">
                  <a:srgbClr val="C0C0C0"/>
                </a:outerShdw>
              </a:effectLst>
            </a:endParaRPr>
          </a:p>
          <a:p>
            <a:pPr>
              <a:defRPr/>
            </a:pPr>
            <a:r>
              <a:rPr lang="en-US" sz="2400">
                <a:solidFill>
                  <a:schemeClr val="tx1"/>
                </a:solidFill>
                <a:effectLst>
                  <a:outerShdw blurRad="38100" dist="38100" dir="2700000" algn="tl">
                    <a:srgbClr val="C0C0C0"/>
                  </a:outerShdw>
                </a:effectLst>
              </a:rPr>
              <a:t>      </a:t>
            </a:r>
          </a:p>
        </p:txBody>
      </p:sp>
      <p:sp>
        <p:nvSpPr>
          <p:cNvPr id="54286" name="Rectangle 13"/>
          <p:cNvSpPr>
            <a:spLocks noChangeArrowheads="1"/>
          </p:cNvSpPr>
          <p:nvPr/>
        </p:nvSpPr>
        <p:spPr bwMode="auto">
          <a:xfrm>
            <a:off x="6172200" y="2667000"/>
            <a:ext cx="304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a:solidFill>
                  <a:schemeClr val="tx1"/>
                </a:solidFill>
              </a:rPr>
              <a:t>=</a:t>
            </a:r>
          </a:p>
        </p:txBody>
      </p:sp>
      <p:sp>
        <p:nvSpPr>
          <p:cNvPr id="54287" name="Rectangle 14"/>
          <p:cNvSpPr>
            <a:spLocks noChangeArrowheads="1"/>
          </p:cNvSpPr>
          <p:nvPr/>
        </p:nvSpPr>
        <p:spPr bwMode="auto">
          <a:xfrm>
            <a:off x="2971800" y="2438400"/>
            <a:ext cx="3111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Cost - salvage value</a:t>
            </a:r>
          </a:p>
        </p:txBody>
      </p:sp>
      <p:sp>
        <p:nvSpPr>
          <p:cNvPr id="54288" name="Line 15"/>
          <p:cNvSpPr>
            <a:spLocks noChangeShapeType="1"/>
          </p:cNvSpPr>
          <p:nvPr/>
        </p:nvSpPr>
        <p:spPr bwMode="auto">
          <a:xfrm>
            <a:off x="3048000" y="2895600"/>
            <a:ext cx="287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9" name="Rectangle 16"/>
          <p:cNvSpPr>
            <a:spLocks noChangeArrowheads="1"/>
          </p:cNvSpPr>
          <p:nvPr/>
        </p:nvSpPr>
        <p:spPr bwMode="auto">
          <a:xfrm>
            <a:off x="3048000" y="2971800"/>
            <a:ext cx="2870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 Productive output</a:t>
            </a:r>
          </a:p>
        </p:txBody>
      </p:sp>
      <p:sp>
        <p:nvSpPr>
          <p:cNvPr id="111633" name="Rectangle 17"/>
          <p:cNvSpPr>
            <a:spLocks noChangeArrowheads="1"/>
          </p:cNvSpPr>
          <p:nvPr/>
        </p:nvSpPr>
        <p:spPr bwMode="auto">
          <a:xfrm>
            <a:off x="6553200" y="2438400"/>
            <a:ext cx="1422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400">
                <a:solidFill>
                  <a:schemeClr val="tx1"/>
                </a:solidFill>
              </a:rPr>
              <a:t>$45,000</a:t>
            </a:r>
          </a:p>
        </p:txBody>
      </p:sp>
      <p:sp>
        <p:nvSpPr>
          <p:cNvPr id="54291" name="Line 18"/>
          <p:cNvSpPr>
            <a:spLocks noChangeShapeType="1"/>
          </p:cNvSpPr>
          <p:nvPr/>
        </p:nvSpPr>
        <p:spPr bwMode="auto">
          <a:xfrm>
            <a:off x="6553200" y="2895600"/>
            <a:ext cx="119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35" name="Rectangle 19"/>
          <p:cNvSpPr>
            <a:spLocks noChangeArrowheads="1"/>
          </p:cNvSpPr>
          <p:nvPr/>
        </p:nvSpPr>
        <p:spPr bwMode="auto">
          <a:xfrm>
            <a:off x="6553200" y="2971800"/>
            <a:ext cx="12842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100,000</a:t>
            </a:r>
          </a:p>
        </p:txBody>
      </p:sp>
      <p:sp>
        <p:nvSpPr>
          <p:cNvPr id="111636" name="Rectangle 20"/>
          <p:cNvSpPr>
            <a:spLocks noChangeArrowheads="1"/>
          </p:cNvSpPr>
          <p:nvPr/>
        </p:nvSpPr>
        <p:spPr bwMode="auto">
          <a:xfrm>
            <a:off x="2881313" y="4633913"/>
            <a:ext cx="4191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  Dep. rate x units produced</a:t>
            </a:r>
          </a:p>
        </p:txBody>
      </p:sp>
      <p:sp>
        <p:nvSpPr>
          <p:cNvPr id="54294" name="Rectangle 21"/>
          <p:cNvSpPr>
            <a:spLocks noChangeArrowheads="1"/>
          </p:cNvSpPr>
          <p:nvPr/>
        </p:nvSpPr>
        <p:spPr bwMode="auto">
          <a:xfrm>
            <a:off x="7315200" y="5029200"/>
            <a:ext cx="1143000" cy="4318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5" name="Text Box 23"/>
          <p:cNvSpPr txBox="1">
            <a:spLocks noChangeArrowheads="1"/>
          </p:cNvSpPr>
          <p:nvPr/>
        </p:nvSpPr>
        <p:spPr bwMode="auto">
          <a:xfrm>
            <a:off x="7696200" y="26670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tx1"/>
                </a:solidFill>
              </a:rPr>
              <a:t>=</a:t>
            </a:r>
            <a:endParaRPr lang="en-US">
              <a:solidFill>
                <a:schemeClr val="tx1"/>
              </a:solidFill>
            </a:endParaRPr>
          </a:p>
        </p:txBody>
      </p:sp>
      <p:sp>
        <p:nvSpPr>
          <p:cNvPr id="111640" name="Text Box 24"/>
          <p:cNvSpPr txBox="1">
            <a:spLocks noChangeArrowheads="1"/>
          </p:cNvSpPr>
          <p:nvPr/>
        </p:nvSpPr>
        <p:spPr bwMode="auto">
          <a:xfrm>
            <a:off x="8001000" y="2667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tx1"/>
                </a:solidFill>
              </a:rPr>
              <a:t>$.45</a:t>
            </a:r>
            <a:endParaRPr lang="en-US">
              <a:solidFill>
                <a:schemeClr val="tx1"/>
              </a:solidFill>
            </a:endParaRPr>
          </a:p>
        </p:txBody>
      </p:sp>
      <p:sp>
        <p:nvSpPr>
          <p:cNvPr id="54297" name="Text Box 25"/>
          <p:cNvSpPr txBox="1">
            <a:spLocks noChangeArrowheads="1"/>
          </p:cNvSpPr>
          <p:nvPr/>
        </p:nvSpPr>
        <p:spPr bwMode="auto">
          <a:xfrm>
            <a:off x="7848600" y="304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solidFill>
                  <a:schemeClr val="tx1"/>
                </a:solidFill>
              </a:rPr>
              <a:t>Per unit</a:t>
            </a:r>
          </a:p>
        </p:txBody>
      </p:sp>
      <p:sp>
        <p:nvSpPr>
          <p:cNvPr id="111642" name="Line 26"/>
          <p:cNvSpPr>
            <a:spLocks noChangeShapeType="1"/>
          </p:cNvSpPr>
          <p:nvPr/>
        </p:nvSpPr>
        <p:spPr bwMode="auto">
          <a:xfrm flipH="1">
            <a:off x="3962400" y="3352800"/>
            <a:ext cx="4191000" cy="1752600"/>
          </a:xfrm>
          <a:prstGeom prst="line">
            <a:avLst/>
          </a:prstGeom>
          <a:noFill/>
          <a:ln w="381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33"/>
                                        </p:tgtEl>
                                        <p:attrNameLst>
                                          <p:attrName>style.visibility</p:attrName>
                                        </p:attrNameLst>
                                      </p:cBhvr>
                                      <p:to>
                                        <p:strVal val="visible"/>
                                      </p:to>
                                    </p:set>
                                    <p:anim calcmode="lin" valueType="num">
                                      <p:cBhvr additive="base">
                                        <p:cTn id="7" dur="500" fill="hold"/>
                                        <p:tgtEl>
                                          <p:spTgt spid="111633"/>
                                        </p:tgtEl>
                                        <p:attrNameLst>
                                          <p:attrName>ppt_x</p:attrName>
                                        </p:attrNameLst>
                                      </p:cBhvr>
                                      <p:tavLst>
                                        <p:tav tm="0">
                                          <p:val>
                                            <p:strVal val="0-#ppt_w/2"/>
                                          </p:val>
                                        </p:tav>
                                        <p:tav tm="100000">
                                          <p:val>
                                            <p:strVal val="#ppt_x"/>
                                          </p:val>
                                        </p:tav>
                                      </p:tavLst>
                                    </p:anim>
                                    <p:anim calcmode="lin" valueType="num">
                                      <p:cBhvr additive="base">
                                        <p:cTn id="8" dur="500" fill="hold"/>
                                        <p:tgtEl>
                                          <p:spTgt spid="1116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35"/>
                                        </p:tgtEl>
                                        <p:attrNameLst>
                                          <p:attrName>style.visibility</p:attrName>
                                        </p:attrNameLst>
                                      </p:cBhvr>
                                      <p:to>
                                        <p:strVal val="visible"/>
                                      </p:to>
                                    </p:set>
                                    <p:anim calcmode="lin" valueType="num">
                                      <p:cBhvr additive="base">
                                        <p:cTn id="13" dur="500" fill="hold"/>
                                        <p:tgtEl>
                                          <p:spTgt spid="111635"/>
                                        </p:tgtEl>
                                        <p:attrNameLst>
                                          <p:attrName>ppt_x</p:attrName>
                                        </p:attrNameLst>
                                      </p:cBhvr>
                                      <p:tavLst>
                                        <p:tav tm="0">
                                          <p:val>
                                            <p:strVal val="0-#ppt_w/2"/>
                                          </p:val>
                                        </p:tav>
                                        <p:tav tm="100000">
                                          <p:val>
                                            <p:strVal val="#ppt_x"/>
                                          </p:val>
                                        </p:tav>
                                      </p:tavLst>
                                    </p:anim>
                                    <p:anim calcmode="lin" valueType="num">
                                      <p:cBhvr additive="base">
                                        <p:cTn id="14" dur="500" fill="hold"/>
                                        <p:tgtEl>
                                          <p:spTgt spid="1116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40"/>
                                        </p:tgtEl>
                                        <p:attrNameLst>
                                          <p:attrName>style.visibility</p:attrName>
                                        </p:attrNameLst>
                                      </p:cBhvr>
                                      <p:to>
                                        <p:strVal val="visible"/>
                                      </p:to>
                                    </p:set>
                                    <p:anim calcmode="lin" valueType="num">
                                      <p:cBhvr additive="base">
                                        <p:cTn id="19" dur="500" fill="hold"/>
                                        <p:tgtEl>
                                          <p:spTgt spid="111640"/>
                                        </p:tgtEl>
                                        <p:attrNameLst>
                                          <p:attrName>ppt_x</p:attrName>
                                        </p:attrNameLst>
                                      </p:cBhvr>
                                      <p:tavLst>
                                        <p:tav tm="0">
                                          <p:val>
                                            <p:strVal val="0-#ppt_w/2"/>
                                          </p:val>
                                        </p:tav>
                                        <p:tav tm="100000">
                                          <p:val>
                                            <p:strVal val="#ppt_x"/>
                                          </p:val>
                                        </p:tav>
                                      </p:tavLst>
                                    </p:anim>
                                    <p:anim calcmode="lin" valueType="num">
                                      <p:cBhvr additive="base">
                                        <p:cTn id="20" dur="500" fill="hold"/>
                                        <p:tgtEl>
                                          <p:spTgt spid="1116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36"/>
                                        </p:tgtEl>
                                        <p:attrNameLst>
                                          <p:attrName>style.visibility</p:attrName>
                                        </p:attrNameLst>
                                      </p:cBhvr>
                                      <p:to>
                                        <p:strVal val="visible"/>
                                      </p:to>
                                    </p:set>
                                    <p:anim calcmode="lin" valueType="num">
                                      <p:cBhvr additive="base">
                                        <p:cTn id="25" dur="500" fill="hold"/>
                                        <p:tgtEl>
                                          <p:spTgt spid="111636"/>
                                        </p:tgtEl>
                                        <p:attrNameLst>
                                          <p:attrName>ppt_x</p:attrName>
                                        </p:attrNameLst>
                                      </p:cBhvr>
                                      <p:tavLst>
                                        <p:tav tm="0">
                                          <p:val>
                                            <p:strVal val="0-#ppt_w/2"/>
                                          </p:val>
                                        </p:tav>
                                        <p:tav tm="100000">
                                          <p:val>
                                            <p:strVal val="#ppt_x"/>
                                          </p:val>
                                        </p:tav>
                                      </p:tavLst>
                                    </p:anim>
                                    <p:anim calcmode="lin" valueType="num">
                                      <p:cBhvr additive="base">
                                        <p:cTn id="26" dur="500" fill="hold"/>
                                        <p:tgtEl>
                                          <p:spTgt spid="11163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1642"/>
                                        </p:tgtEl>
                                        <p:attrNameLst>
                                          <p:attrName>style.visibility</p:attrName>
                                        </p:attrNameLst>
                                      </p:cBhvr>
                                      <p:to>
                                        <p:strVal val="visible"/>
                                      </p:to>
                                    </p:set>
                                    <p:animEffect transition="in" filter="wipe(right)">
                                      <p:cBhvr>
                                        <p:cTn id="31" dur="500"/>
                                        <p:tgtEl>
                                          <p:spTgt spid="1116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1625"/>
                                        </p:tgtEl>
                                        <p:attrNameLst>
                                          <p:attrName>style.visibility</p:attrName>
                                        </p:attrNameLst>
                                      </p:cBhvr>
                                      <p:to>
                                        <p:strVal val="visible"/>
                                      </p:to>
                                    </p:set>
                                    <p:anim calcmode="lin" valueType="num">
                                      <p:cBhvr additive="base">
                                        <p:cTn id="36" dur="500" fill="hold"/>
                                        <p:tgtEl>
                                          <p:spTgt spid="111625"/>
                                        </p:tgtEl>
                                        <p:attrNameLst>
                                          <p:attrName>ppt_x</p:attrName>
                                        </p:attrNameLst>
                                      </p:cBhvr>
                                      <p:tavLst>
                                        <p:tav tm="0">
                                          <p:val>
                                            <p:strVal val="0-#ppt_w/2"/>
                                          </p:val>
                                        </p:tav>
                                        <p:tav tm="100000">
                                          <p:val>
                                            <p:strVal val="#ppt_x"/>
                                          </p:val>
                                        </p:tav>
                                      </p:tavLst>
                                    </p:anim>
                                    <p:anim calcmode="lin" valueType="num">
                                      <p:cBhvr additive="base">
                                        <p:cTn id="37" dur="500" fill="hold"/>
                                        <p:tgtEl>
                                          <p:spTgt spid="1116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5" grpId="0" autoUpdateAnimBg="0"/>
      <p:bldP spid="111633" grpId="0" autoUpdateAnimBg="0"/>
      <p:bldP spid="111635" grpId="0" autoUpdateAnimBg="0"/>
      <p:bldP spid="111636" grpId="0" autoUpdateAnimBg="0"/>
      <p:bldP spid="111640" grpId="0" autoUpdateAnimBg="0"/>
      <p:bldP spid="11164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FEBA3EA-931B-4131-BF69-5EACFDAFA766}" type="slidenum">
              <a:rPr lang="en-US" sz="1600" smtClean="0">
                <a:solidFill>
                  <a:schemeClr val="tx1"/>
                </a:solidFill>
              </a:rPr>
              <a:pPr/>
              <a:t>39</a:t>
            </a:fld>
            <a:endParaRPr lang="en-US" sz="1600" smtClean="0"/>
          </a:p>
        </p:txBody>
      </p:sp>
      <p:sp>
        <p:nvSpPr>
          <p:cNvPr id="552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8" name="Rectangle 4"/>
          <p:cNvSpPr>
            <a:spLocks noGrp="1" noChangeArrowheads="1"/>
          </p:cNvSpPr>
          <p:nvPr>
            <p:ph type="title"/>
          </p:nvPr>
        </p:nvSpPr>
        <p:spPr>
          <a:xfrm>
            <a:off x="685800" y="228600"/>
            <a:ext cx="7772400" cy="685800"/>
          </a:xfrm>
        </p:spPr>
        <p:txBody>
          <a:bodyPr/>
          <a:lstStyle/>
          <a:p>
            <a:pPr>
              <a:defRPr/>
            </a:pPr>
            <a:r>
              <a:rPr lang="en-US" smtClean="0"/>
              <a:t>Example of Production Method</a:t>
            </a:r>
          </a:p>
        </p:txBody>
      </p:sp>
      <p:sp>
        <p:nvSpPr>
          <p:cNvPr id="113669" name="Rectangle 5"/>
          <p:cNvSpPr>
            <a:spLocks noGrp="1" noChangeArrowheads="1"/>
          </p:cNvSpPr>
          <p:nvPr>
            <p:ph type="body" idx="1"/>
          </p:nvPr>
        </p:nvSpPr>
        <p:spPr>
          <a:xfrm>
            <a:off x="304800" y="1143000"/>
            <a:ext cx="8534400" cy="4572000"/>
          </a:xfrm>
          <a:noFill/>
        </p:spPr>
        <p:txBody>
          <a:bodyPr/>
          <a:lstStyle/>
          <a:p>
            <a:pPr>
              <a:lnSpc>
                <a:spcPct val="90000"/>
              </a:lnSpc>
            </a:pPr>
            <a:r>
              <a:rPr lang="en-US" smtClean="0"/>
              <a:t>If 15,000 units are produced during the </a:t>
            </a:r>
            <a:r>
              <a:rPr lang="en-US" smtClean="0">
                <a:solidFill>
                  <a:srgbClr val="3365FB"/>
                </a:solidFill>
              </a:rPr>
              <a:t>second year</a:t>
            </a:r>
            <a:r>
              <a:rPr lang="en-US" smtClean="0"/>
              <a:t> of the asset’s life, what is the amount of </a:t>
            </a:r>
            <a:r>
              <a:rPr lang="en-US" smtClean="0">
                <a:solidFill>
                  <a:srgbClr val="FF3300"/>
                </a:solidFill>
              </a:rPr>
              <a:t>depreciation expense</a:t>
            </a:r>
            <a:r>
              <a:rPr lang="en-US" smtClean="0"/>
              <a:t>?</a:t>
            </a:r>
          </a:p>
          <a:p>
            <a:pPr>
              <a:lnSpc>
                <a:spcPct val="90000"/>
              </a:lnSpc>
              <a:buFont typeface="Monotype Sorts" pitchFamily="2" charset="2"/>
              <a:buNone/>
            </a:pPr>
            <a:r>
              <a:rPr lang="en-US" b="1" smtClean="0">
                <a:solidFill>
                  <a:schemeClr val="accent2"/>
                </a:solidFill>
              </a:rPr>
              <a:t>		</a:t>
            </a:r>
            <a:r>
              <a:rPr lang="en-US" b="1" smtClean="0">
                <a:solidFill>
                  <a:srgbClr val="FF3300"/>
                </a:solidFill>
              </a:rPr>
              <a:t>$0.45  x  15,000  =   $6,750</a:t>
            </a:r>
            <a:endParaRPr lang="en-US" smtClean="0">
              <a:solidFill>
                <a:srgbClr val="FF3300"/>
              </a:solidFill>
            </a:endParaRPr>
          </a:p>
          <a:p>
            <a:pPr>
              <a:lnSpc>
                <a:spcPct val="90000"/>
              </a:lnSpc>
            </a:pPr>
            <a:r>
              <a:rPr lang="en-US" smtClean="0"/>
              <a:t>What is the </a:t>
            </a:r>
            <a:r>
              <a:rPr lang="en-US" smtClean="0">
                <a:solidFill>
                  <a:srgbClr val="3365FB"/>
                </a:solidFill>
              </a:rPr>
              <a:t>Accumulated Depreciation</a:t>
            </a:r>
            <a:r>
              <a:rPr lang="en-US" smtClean="0"/>
              <a:t> at the end of the second year?</a:t>
            </a:r>
            <a:endParaRPr lang="en-US" smtClean="0">
              <a:solidFill>
                <a:srgbClr val="3365FB"/>
              </a:solidFill>
            </a:endParaRPr>
          </a:p>
          <a:p>
            <a:pPr>
              <a:lnSpc>
                <a:spcPct val="90000"/>
              </a:lnSpc>
              <a:buFont typeface="Monotype Sorts" pitchFamily="2" charset="2"/>
              <a:buNone/>
            </a:pPr>
            <a:r>
              <a:rPr lang="en-US" smtClean="0">
                <a:solidFill>
                  <a:srgbClr val="3365FB"/>
                </a:solidFill>
              </a:rPr>
              <a:t>		</a:t>
            </a:r>
            <a:r>
              <a:rPr lang="en-US" b="1" smtClean="0">
                <a:solidFill>
                  <a:srgbClr val="3365FB"/>
                </a:solidFill>
              </a:rPr>
              <a:t>$9,900 + $6,750 = $16,650</a:t>
            </a:r>
          </a:p>
          <a:p>
            <a:pPr>
              <a:lnSpc>
                <a:spcPct val="90000"/>
              </a:lnSpc>
            </a:pPr>
            <a:r>
              <a:rPr lang="en-US" smtClean="0"/>
              <a:t>What is the 12/31/05 Equip.</a:t>
            </a:r>
            <a:r>
              <a:rPr lang="en-US" smtClean="0">
                <a:solidFill>
                  <a:srgbClr val="3365FB"/>
                </a:solidFill>
              </a:rPr>
              <a:t> </a:t>
            </a:r>
            <a:r>
              <a:rPr lang="en-US" smtClean="0">
                <a:solidFill>
                  <a:srgbClr val="FF3300"/>
                </a:solidFill>
              </a:rPr>
              <a:t>Book Value</a:t>
            </a:r>
            <a:r>
              <a:rPr lang="en-US" smtClean="0">
                <a:solidFill>
                  <a:srgbClr val="3365FB"/>
                </a:solidFill>
              </a:rPr>
              <a:t>?</a:t>
            </a:r>
          </a:p>
          <a:p>
            <a:pPr lvl="1">
              <a:lnSpc>
                <a:spcPct val="90000"/>
              </a:lnSpc>
              <a:buFontTx/>
              <a:buNone/>
            </a:pPr>
            <a:r>
              <a:rPr lang="en-US" b="1" smtClean="0">
                <a:solidFill>
                  <a:srgbClr val="3365FB"/>
                </a:solidFill>
              </a:rPr>
              <a:t>$55,000 cost - $16,650 Accum. Dep. = </a:t>
            </a:r>
            <a:r>
              <a:rPr lang="en-US" b="1" smtClean="0">
                <a:solidFill>
                  <a:srgbClr val="FF3300"/>
                </a:solidFill>
              </a:rPr>
              <a:t>$38,350</a:t>
            </a:r>
            <a:endParaRPr lang="en-US" smtClean="0">
              <a:solidFill>
                <a:srgbClr val="FF3300"/>
              </a:solidFill>
            </a:endParaRPr>
          </a:p>
        </p:txBody>
      </p:sp>
      <p:sp>
        <p:nvSpPr>
          <p:cNvPr id="55303" name="Line 7"/>
          <p:cNvSpPr>
            <a:spLocks noChangeShapeType="1"/>
          </p:cNvSpPr>
          <p:nvPr/>
        </p:nvSpPr>
        <p:spPr bwMode="auto">
          <a:xfrm>
            <a:off x="0" y="9144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9">
                                            <p:txEl>
                                              <p:pRg st="0" end="0"/>
                                            </p:txEl>
                                          </p:spTgt>
                                        </p:tgtEl>
                                        <p:attrNameLst>
                                          <p:attrName>style.visibility</p:attrName>
                                        </p:attrNameLst>
                                      </p:cBhvr>
                                      <p:to>
                                        <p:strVal val="visible"/>
                                      </p:to>
                                    </p:set>
                                    <p:animEffect transition="in" filter="wipe(left)">
                                      <p:cBhvr>
                                        <p:cTn id="7" dur="500"/>
                                        <p:tgtEl>
                                          <p:spTgt spid="1136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9">
                                            <p:txEl>
                                              <p:pRg st="1" end="1"/>
                                            </p:txEl>
                                          </p:spTgt>
                                        </p:tgtEl>
                                        <p:attrNameLst>
                                          <p:attrName>style.visibility</p:attrName>
                                        </p:attrNameLst>
                                      </p:cBhvr>
                                      <p:to>
                                        <p:strVal val="visible"/>
                                      </p:to>
                                    </p:set>
                                    <p:animEffect transition="in" filter="wipe(left)">
                                      <p:cBhvr>
                                        <p:cTn id="12" dur="500"/>
                                        <p:tgtEl>
                                          <p:spTgt spid="1136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69">
                                            <p:txEl>
                                              <p:pRg st="2" end="2"/>
                                            </p:txEl>
                                          </p:spTgt>
                                        </p:tgtEl>
                                        <p:attrNameLst>
                                          <p:attrName>style.visibility</p:attrName>
                                        </p:attrNameLst>
                                      </p:cBhvr>
                                      <p:to>
                                        <p:strVal val="visible"/>
                                      </p:to>
                                    </p:set>
                                    <p:animEffect transition="in" filter="wipe(left)">
                                      <p:cBhvr>
                                        <p:cTn id="17" dur="500"/>
                                        <p:tgtEl>
                                          <p:spTgt spid="1136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9">
                                            <p:txEl>
                                              <p:pRg st="3" end="3"/>
                                            </p:txEl>
                                          </p:spTgt>
                                        </p:tgtEl>
                                        <p:attrNameLst>
                                          <p:attrName>style.visibility</p:attrName>
                                        </p:attrNameLst>
                                      </p:cBhvr>
                                      <p:to>
                                        <p:strVal val="visible"/>
                                      </p:to>
                                    </p:set>
                                    <p:animEffect transition="in" filter="wipe(left)">
                                      <p:cBhvr>
                                        <p:cTn id="22" dur="500"/>
                                        <p:tgtEl>
                                          <p:spTgt spid="1136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69">
                                            <p:txEl>
                                              <p:pRg st="4" end="4"/>
                                            </p:txEl>
                                          </p:spTgt>
                                        </p:tgtEl>
                                        <p:attrNameLst>
                                          <p:attrName>style.visibility</p:attrName>
                                        </p:attrNameLst>
                                      </p:cBhvr>
                                      <p:to>
                                        <p:strVal val="visible"/>
                                      </p:to>
                                    </p:set>
                                    <p:animEffect transition="in" filter="wipe(left)">
                                      <p:cBhvr>
                                        <p:cTn id="27" dur="500"/>
                                        <p:tgtEl>
                                          <p:spTgt spid="1136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669">
                                            <p:txEl>
                                              <p:pRg st="5" end="5"/>
                                            </p:txEl>
                                          </p:spTgt>
                                        </p:tgtEl>
                                        <p:attrNameLst>
                                          <p:attrName>style.visibility</p:attrName>
                                        </p:attrNameLst>
                                      </p:cBhvr>
                                      <p:to>
                                        <p:strVal val="visible"/>
                                      </p:to>
                                    </p:set>
                                    <p:animEffect transition="in" filter="wipe(left)">
                                      <p:cBhvr>
                                        <p:cTn id="32" dur="500"/>
                                        <p:tgtEl>
                                          <p:spTgt spid="1136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BF3B868-6287-42B4-A506-FA5DBED83A62}" type="slidenum">
              <a:rPr lang="en-US" sz="1600" smtClean="0">
                <a:solidFill>
                  <a:schemeClr val="tx1"/>
                </a:solidFill>
              </a:rPr>
              <a:pPr/>
              <a:t>4</a:t>
            </a:fld>
            <a:endParaRPr lang="en-US" sz="1600" smtClean="0"/>
          </a:p>
        </p:txBody>
      </p:sp>
      <p:sp>
        <p:nvSpPr>
          <p:cNvPr id="1945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Grp="1" noChangeArrowheads="1"/>
          </p:cNvSpPr>
          <p:nvPr>
            <p:ph type="title"/>
          </p:nvPr>
        </p:nvSpPr>
        <p:spPr>
          <a:xfrm>
            <a:off x="228600" y="228600"/>
            <a:ext cx="8610600" cy="838200"/>
          </a:xfrm>
        </p:spPr>
        <p:txBody>
          <a:bodyPr/>
          <a:lstStyle/>
          <a:p>
            <a:pPr>
              <a:defRPr/>
            </a:pPr>
            <a:r>
              <a:rPr lang="en-US" smtClean="0"/>
              <a:t>Classification of Operational Assets</a:t>
            </a:r>
          </a:p>
        </p:txBody>
      </p:sp>
      <p:sp>
        <p:nvSpPr>
          <p:cNvPr id="6149" name="Rectangle 5"/>
          <p:cNvSpPr>
            <a:spLocks noGrp="1" noChangeArrowheads="1"/>
          </p:cNvSpPr>
          <p:nvPr>
            <p:ph type="body" idx="1"/>
          </p:nvPr>
        </p:nvSpPr>
        <p:spPr>
          <a:xfrm>
            <a:off x="685800" y="1219200"/>
            <a:ext cx="7772400" cy="4495800"/>
          </a:xfrm>
        </p:spPr>
        <p:txBody>
          <a:bodyPr/>
          <a:lstStyle/>
          <a:p>
            <a:pPr>
              <a:defRPr/>
            </a:pPr>
            <a:r>
              <a:rPr lang="en-US" dirty="0" smtClean="0"/>
              <a:t>Tangible operational assets have physical substance.</a:t>
            </a:r>
          </a:p>
          <a:p>
            <a:pPr lvl="1">
              <a:defRPr/>
            </a:pPr>
            <a:r>
              <a:rPr lang="en-US" b="1" u="sng" dirty="0" smtClean="0">
                <a:solidFill>
                  <a:schemeClr val="tx2"/>
                </a:solidFill>
                <a:effectLst>
                  <a:outerShdw blurRad="38100" dist="38100" dir="2700000" algn="tl">
                    <a:srgbClr val="FFFFFF"/>
                  </a:outerShdw>
                </a:effectLst>
                <a:latin typeface="Tahoma" pitchFamily="34" charset="0"/>
              </a:rPr>
              <a:t>Land</a:t>
            </a:r>
            <a:r>
              <a:rPr lang="en-US" dirty="0" smtClean="0">
                <a:latin typeface="Tahoma" pitchFamily="34" charset="0"/>
              </a:rPr>
              <a:t> – Has an infinite life and is </a:t>
            </a:r>
            <a:r>
              <a:rPr lang="en-US" b="1" dirty="0" smtClean="0">
                <a:latin typeface="Tahoma" pitchFamily="34" charset="0"/>
              </a:rPr>
              <a:t>not</a:t>
            </a:r>
            <a:r>
              <a:rPr lang="en-US" dirty="0" smtClean="0">
                <a:latin typeface="Tahoma" pitchFamily="34" charset="0"/>
              </a:rPr>
              <a:t> subject to depreciation.</a:t>
            </a:r>
          </a:p>
          <a:p>
            <a:pPr lvl="1">
              <a:buFontTx/>
              <a:buNone/>
              <a:defRPr/>
            </a:pPr>
            <a:endParaRPr lang="en-US" dirty="0" smtClean="0"/>
          </a:p>
        </p:txBody>
      </p:sp>
      <p:graphicFrame>
        <p:nvGraphicFramePr>
          <p:cNvPr id="19463" name="Object 6"/>
          <p:cNvGraphicFramePr>
            <a:graphicFrameLocks/>
          </p:cNvGraphicFramePr>
          <p:nvPr/>
        </p:nvGraphicFramePr>
        <p:xfrm>
          <a:off x="5486400" y="4191000"/>
          <a:ext cx="2462213" cy="1390650"/>
        </p:xfrm>
        <a:graphic>
          <a:graphicData uri="http://schemas.openxmlformats.org/presentationml/2006/ole">
            <mc:AlternateContent xmlns:mc="http://schemas.openxmlformats.org/markup-compatibility/2006">
              <mc:Choice xmlns:v="urn:schemas-microsoft-com:vml" Requires="v">
                <p:oleObj spid="_x0000_s19465" name="Clip" r:id="rId4" imgW="4625340" imgH="2988564" progId="">
                  <p:embed/>
                </p:oleObj>
              </mc:Choice>
              <mc:Fallback>
                <p:oleObj name="Clip" r:id="rId4" imgW="4625340" imgH="2988564"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91000"/>
                        <a:ext cx="24622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wipe(left)">
                                      <p:cBhvr>
                                        <p:cTn id="10"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94C6F56-39E1-473C-A9F5-89E1E905BE32}" type="slidenum">
              <a:rPr lang="en-US" sz="1600" smtClean="0">
                <a:solidFill>
                  <a:schemeClr val="tx1"/>
                </a:solidFill>
              </a:rPr>
              <a:pPr/>
              <a:t>40</a:t>
            </a:fld>
            <a:endParaRPr lang="en-US" sz="1600" smtClean="0"/>
          </a:p>
        </p:txBody>
      </p:sp>
      <p:sp>
        <p:nvSpPr>
          <p:cNvPr id="563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5" name="Rectangle 4"/>
          <p:cNvSpPr>
            <a:spLocks noGrp="1" noChangeArrowheads="1"/>
          </p:cNvSpPr>
          <p:nvPr>
            <p:ph type="body" idx="1"/>
          </p:nvPr>
        </p:nvSpPr>
        <p:spPr>
          <a:noFill/>
        </p:spPr>
        <p:txBody>
          <a:bodyPr/>
          <a:lstStyle/>
          <a:p>
            <a:pPr>
              <a:spcBef>
                <a:spcPct val="50000"/>
              </a:spcBef>
            </a:pPr>
            <a:r>
              <a:rPr lang="en-US" sz="3000" smtClean="0"/>
              <a:t>Accelerated depreciation methods result in </a:t>
            </a:r>
            <a:r>
              <a:rPr lang="en-US" sz="3000" b="1" smtClean="0">
                <a:solidFill>
                  <a:schemeClr val="tx2"/>
                </a:solidFill>
              </a:rPr>
              <a:t>more</a:t>
            </a:r>
            <a:r>
              <a:rPr lang="en-US" sz="3000" smtClean="0"/>
              <a:t> depreciation expense in the early years of an asset’s useful life and </a:t>
            </a:r>
            <a:r>
              <a:rPr lang="en-US" sz="3000" b="1" smtClean="0">
                <a:solidFill>
                  <a:schemeClr val="tx2"/>
                </a:solidFill>
              </a:rPr>
              <a:t>less </a:t>
            </a:r>
            <a:r>
              <a:rPr lang="en-US" sz="3000" smtClean="0"/>
              <a:t>depreciation expense in later years of the an asset’s useful life.</a:t>
            </a:r>
          </a:p>
          <a:p>
            <a:pPr>
              <a:buFont typeface="Monotype Sorts" pitchFamily="2" charset="2"/>
              <a:buNone/>
            </a:pPr>
            <a:endParaRPr lang="en-US" sz="3000" smtClean="0"/>
          </a:p>
        </p:txBody>
      </p:sp>
      <p:graphicFrame>
        <p:nvGraphicFramePr>
          <p:cNvPr id="56326" name="Object 5"/>
          <p:cNvGraphicFramePr>
            <a:graphicFrameLocks/>
          </p:cNvGraphicFramePr>
          <p:nvPr/>
        </p:nvGraphicFramePr>
        <p:xfrm>
          <a:off x="3003550" y="4114800"/>
          <a:ext cx="3016250" cy="1671638"/>
        </p:xfrm>
        <a:graphic>
          <a:graphicData uri="http://schemas.openxmlformats.org/presentationml/2006/ole">
            <mc:AlternateContent xmlns:mc="http://schemas.openxmlformats.org/markup-compatibility/2006">
              <mc:Choice xmlns:v="urn:schemas-microsoft-com:vml" Requires="v">
                <p:oleObj spid="_x0000_s56329" name="Clip" r:id="rId4" imgW="3655526" imgH="2035247" progId="">
                  <p:embed/>
                </p:oleObj>
              </mc:Choice>
              <mc:Fallback>
                <p:oleObj name="Clip" r:id="rId4" imgW="3655526" imgH="2035247"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4114800"/>
                        <a:ext cx="301625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2" name="Rectangle 6"/>
          <p:cNvSpPr>
            <a:spLocks noGrp="1" noChangeArrowheads="1"/>
          </p:cNvSpPr>
          <p:nvPr>
            <p:ph type="title"/>
          </p:nvPr>
        </p:nvSpPr>
        <p:spPr>
          <a:xfrm>
            <a:off x="685800" y="381000"/>
            <a:ext cx="7772400" cy="762000"/>
          </a:xfrm>
        </p:spPr>
        <p:txBody>
          <a:bodyPr/>
          <a:lstStyle/>
          <a:p>
            <a:pPr>
              <a:defRPr/>
            </a:pPr>
            <a:r>
              <a:rPr lang="en-US" smtClean="0"/>
              <a:t>Accelerated Depreciation</a:t>
            </a:r>
          </a:p>
        </p:txBody>
      </p:sp>
    </p:spTree>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0E23F8D-E4C0-4A51-92C9-C45616746730}" type="slidenum">
              <a:rPr lang="en-US" sz="1600" smtClean="0">
                <a:solidFill>
                  <a:schemeClr val="tx1"/>
                </a:solidFill>
              </a:rPr>
              <a:pPr/>
              <a:t>41</a:t>
            </a:fld>
            <a:endParaRPr lang="en-US" sz="1600" smtClean="0"/>
          </a:p>
        </p:txBody>
      </p:sp>
      <p:sp>
        <p:nvSpPr>
          <p:cNvPr id="573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2" name="Rectangle 4"/>
          <p:cNvSpPr>
            <a:spLocks noGrp="1" noChangeArrowheads="1"/>
          </p:cNvSpPr>
          <p:nvPr>
            <p:ph type="title"/>
          </p:nvPr>
        </p:nvSpPr>
        <p:spPr/>
        <p:txBody>
          <a:bodyPr/>
          <a:lstStyle/>
          <a:p>
            <a:pPr>
              <a:defRPr/>
            </a:pPr>
            <a:r>
              <a:rPr lang="en-US" smtClean="0"/>
              <a:t>Double-Declining Balance Method</a:t>
            </a:r>
          </a:p>
        </p:txBody>
      </p:sp>
      <p:sp>
        <p:nvSpPr>
          <p:cNvPr id="130053" name="Rectangle 5"/>
          <p:cNvSpPr>
            <a:spLocks noGrp="1" noChangeArrowheads="1"/>
          </p:cNvSpPr>
          <p:nvPr>
            <p:ph type="body" idx="1"/>
          </p:nvPr>
        </p:nvSpPr>
        <p:spPr>
          <a:noFill/>
        </p:spPr>
        <p:txBody>
          <a:bodyPr/>
          <a:lstStyle/>
          <a:p>
            <a:pPr>
              <a:lnSpc>
                <a:spcPct val="90000"/>
              </a:lnSpc>
              <a:spcBef>
                <a:spcPct val="45000"/>
              </a:spcBef>
            </a:pPr>
            <a:r>
              <a:rPr lang="en-US" sz="3000" smtClean="0"/>
              <a:t>Declining-balance depreciation is based on the straight-line rate multiplied by an acceleration factor. </a:t>
            </a:r>
          </a:p>
          <a:p>
            <a:pPr lvl="1">
              <a:lnSpc>
                <a:spcPct val="90000"/>
              </a:lnSpc>
            </a:pPr>
            <a:r>
              <a:rPr lang="en-US" sz="3000" smtClean="0"/>
              <a:t>For example, when the acceleration factor is 200 percent, the method is referred to as </a:t>
            </a:r>
            <a:r>
              <a:rPr lang="en-US" sz="3000" b="1" smtClean="0">
                <a:solidFill>
                  <a:schemeClr val="tx2"/>
                </a:solidFill>
              </a:rPr>
              <a:t>double-declining balance depreciation</a:t>
            </a:r>
            <a:r>
              <a:rPr lang="en-US" sz="3000" smtClean="0"/>
              <a:t>.</a:t>
            </a:r>
          </a:p>
          <a:p>
            <a:pPr>
              <a:lnSpc>
                <a:spcPct val="90000"/>
              </a:lnSpc>
              <a:spcBef>
                <a:spcPct val="45000"/>
              </a:spcBef>
            </a:pPr>
            <a:r>
              <a:rPr lang="en-US" sz="3000" smtClean="0"/>
              <a:t>Declining-balance depreciation computations </a:t>
            </a:r>
            <a:r>
              <a:rPr lang="en-US" sz="3000" b="1" u="sng" smtClean="0">
                <a:solidFill>
                  <a:srgbClr val="FF3300"/>
                </a:solidFill>
              </a:rPr>
              <a:t>ignore salvage value</a:t>
            </a:r>
            <a:r>
              <a:rPr lang="en-US" sz="3000" smtClean="0"/>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wipe(left)">
                                      <p:cBhvr>
                                        <p:cTn id="7" dur="500"/>
                                        <p:tgtEl>
                                          <p:spTgt spid="13005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0053">
                                            <p:txEl>
                                              <p:pRg st="1" end="1"/>
                                            </p:txEl>
                                          </p:spTgt>
                                        </p:tgtEl>
                                        <p:attrNameLst>
                                          <p:attrName>style.visibility</p:attrName>
                                        </p:attrNameLst>
                                      </p:cBhvr>
                                      <p:to>
                                        <p:strVal val="visible"/>
                                      </p:to>
                                    </p:set>
                                    <p:animEffect transition="in" filter="wipe(left)">
                                      <p:cBhvr>
                                        <p:cTn id="10" dur="500"/>
                                        <p:tgtEl>
                                          <p:spTgt spid="13005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0053">
                                            <p:txEl>
                                              <p:pRg st="2" end="2"/>
                                            </p:txEl>
                                          </p:spTgt>
                                        </p:tgtEl>
                                        <p:attrNameLst>
                                          <p:attrName>style.visibility</p:attrName>
                                        </p:attrNameLst>
                                      </p:cBhvr>
                                      <p:to>
                                        <p:strVal val="visible"/>
                                      </p:to>
                                    </p:set>
                                    <p:animEffect transition="in" filter="wipe(left)">
                                      <p:cBhvr>
                                        <p:cTn id="15" dur="500"/>
                                        <p:tgtEl>
                                          <p:spTgt spid="130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60D49EB6-0E1E-43AB-9CBB-146EB7A67F29}" type="slidenum">
              <a:rPr lang="en-US" sz="1600" smtClean="0">
                <a:solidFill>
                  <a:schemeClr val="tx1"/>
                </a:solidFill>
              </a:rPr>
              <a:pPr/>
              <a:t>42</a:t>
            </a:fld>
            <a:endParaRPr lang="en-US" sz="1600" smtClean="0"/>
          </a:p>
        </p:txBody>
      </p:sp>
      <p:sp>
        <p:nvSpPr>
          <p:cNvPr id="583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4" name="Rectangle 4"/>
          <p:cNvSpPr>
            <a:spLocks noGrp="1" noChangeArrowheads="1"/>
          </p:cNvSpPr>
          <p:nvPr>
            <p:ph type="title"/>
          </p:nvPr>
        </p:nvSpPr>
        <p:spPr>
          <a:xfrm>
            <a:off x="304800" y="266700"/>
            <a:ext cx="8763000" cy="1104900"/>
          </a:xfrm>
        </p:spPr>
        <p:txBody>
          <a:bodyPr/>
          <a:lstStyle/>
          <a:p>
            <a:pPr>
              <a:defRPr/>
            </a:pPr>
            <a:r>
              <a:rPr lang="en-US" sz="4000" smtClean="0"/>
              <a:t>Double-Declining Balance Method</a:t>
            </a:r>
          </a:p>
        </p:txBody>
      </p:sp>
      <p:sp>
        <p:nvSpPr>
          <p:cNvPr id="58374" name="Rectangle 5"/>
          <p:cNvSpPr>
            <a:spLocks noChangeArrowheads="1"/>
          </p:cNvSpPr>
          <p:nvPr/>
        </p:nvSpPr>
        <p:spPr bwMode="auto">
          <a:xfrm>
            <a:off x="28956000" y="1905000"/>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5" name="Rectangle 6"/>
          <p:cNvSpPr>
            <a:spLocks noChangeArrowheads="1"/>
          </p:cNvSpPr>
          <p:nvPr/>
        </p:nvSpPr>
        <p:spPr bwMode="auto">
          <a:xfrm>
            <a:off x="1503363" y="1639888"/>
            <a:ext cx="62245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spcBef>
                <a:spcPct val="50000"/>
              </a:spcBef>
            </a:pPr>
            <a:r>
              <a:rPr lang="en-US" sz="2600">
                <a:solidFill>
                  <a:schemeClr val="tx1"/>
                </a:solidFill>
              </a:rPr>
              <a:t>Annual Depreciation is calculated with</a:t>
            </a:r>
            <a:br>
              <a:rPr lang="en-US" sz="2600">
                <a:solidFill>
                  <a:schemeClr val="tx1"/>
                </a:solidFill>
              </a:rPr>
            </a:br>
            <a:r>
              <a:rPr lang="en-US" sz="2600">
                <a:solidFill>
                  <a:schemeClr val="tx1"/>
                </a:solidFill>
              </a:rPr>
              <a:t> the following formula:</a:t>
            </a:r>
          </a:p>
        </p:txBody>
      </p:sp>
      <p:sp>
        <p:nvSpPr>
          <p:cNvPr id="58376" name="Rectangle 7"/>
          <p:cNvSpPr>
            <a:spLocks noChangeArrowheads="1"/>
          </p:cNvSpPr>
          <p:nvPr/>
        </p:nvSpPr>
        <p:spPr bwMode="auto">
          <a:xfrm>
            <a:off x="1677988" y="2746375"/>
            <a:ext cx="60166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600">
                <a:solidFill>
                  <a:schemeClr val="tx2"/>
                </a:solidFill>
              </a:rPr>
              <a:t>Book Value × (2 × </a:t>
            </a:r>
            <a:r>
              <a:rPr lang="en-US" sz="2600">
                <a:solidFill>
                  <a:srgbClr val="9966FF"/>
                </a:solidFill>
              </a:rPr>
              <a:t>Straight-Line Rate</a:t>
            </a:r>
            <a:r>
              <a:rPr lang="en-US" sz="2600">
                <a:solidFill>
                  <a:schemeClr val="tx2"/>
                </a:solidFill>
              </a:rPr>
              <a:t>)</a:t>
            </a:r>
          </a:p>
        </p:txBody>
      </p:sp>
      <p:sp>
        <p:nvSpPr>
          <p:cNvPr id="128008" name="Text Box 8"/>
          <p:cNvSpPr txBox="1">
            <a:spLocks noChangeArrowheads="1"/>
          </p:cNvSpPr>
          <p:nvPr/>
        </p:nvSpPr>
        <p:spPr bwMode="auto">
          <a:xfrm>
            <a:off x="457200" y="3810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u="sng">
                <a:solidFill>
                  <a:schemeClr val="tx1"/>
                </a:solidFill>
              </a:rPr>
              <a:t>$55,000 – 10,000</a:t>
            </a:r>
          </a:p>
        </p:txBody>
      </p:sp>
      <p:sp>
        <p:nvSpPr>
          <p:cNvPr id="128009" name="Text Box 9"/>
          <p:cNvSpPr txBox="1">
            <a:spLocks noChangeArrowheads="1"/>
          </p:cNvSpPr>
          <p:nvPr/>
        </p:nvSpPr>
        <p:spPr bwMode="auto">
          <a:xfrm>
            <a:off x="2819400" y="3810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solidFill>
                  <a:schemeClr val="tx1"/>
                </a:solidFill>
              </a:rPr>
              <a:t>x</a:t>
            </a:r>
          </a:p>
        </p:txBody>
      </p:sp>
      <p:sp>
        <p:nvSpPr>
          <p:cNvPr id="128010" name="Text Box 10"/>
          <p:cNvSpPr txBox="1">
            <a:spLocks noChangeArrowheads="1"/>
          </p:cNvSpPr>
          <p:nvPr/>
        </p:nvSpPr>
        <p:spPr bwMode="auto">
          <a:xfrm>
            <a:off x="3352800" y="3886200"/>
            <a:ext cx="914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70000"/>
              </a:lnSpc>
              <a:spcBef>
                <a:spcPct val="50000"/>
              </a:spcBef>
            </a:pPr>
            <a:r>
              <a:rPr lang="en-US" u="sng"/>
              <a:t>1</a:t>
            </a:r>
            <a:r>
              <a:rPr lang="en-US"/>
              <a:t>   </a:t>
            </a:r>
            <a:r>
              <a:rPr lang="en-US" u="sng"/>
              <a:t> </a:t>
            </a:r>
          </a:p>
          <a:p>
            <a:pPr>
              <a:lnSpc>
                <a:spcPct val="70000"/>
              </a:lnSpc>
              <a:spcBef>
                <a:spcPct val="50000"/>
              </a:spcBef>
            </a:pPr>
            <a:r>
              <a:rPr lang="en-US"/>
              <a:t>5 </a:t>
            </a:r>
            <a:r>
              <a:rPr lang="en-US" sz="1600"/>
              <a:t>yrs</a:t>
            </a:r>
          </a:p>
        </p:txBody>
      </p:sp>
      <p:sp>
        <p:nvSpPr>
          <p:cNvPr id="128011" name="Line 11"/>
          <p:cNvSpPr>
            <a:spLocks noChangeShapeType="1"/>
          </p:cNvSpPr>
          <p:nvPr/>
        </p:nvSpPr>
        <p:spPr bwMode="auto">
          <a:xfrm flipH="1">
            <a:off x="3733800" y="3200400"/>
            <a:ext cx="2362200" cy="838200"/>
          </a:xfrm>
          <a:prstGeom prst="line">
            <a:avLst/>
          </a:prstGeom>
          <a:noFill/>
          <a:ln w="412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1" name="Text Box 12"/>
          <p:cNvSpPr txBox="1">
            <a:spLocks noChangeArrowheads="1"/>
          </p:cNvSpPr>
          <p:nvPr/>
        </p:nvSpPr>
        <p:spPr bwMode="auto">
          <a:xfrm>
            <a:off x="381000" y="3352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1800" i="1" u="sng"/>
              <a:t>Straight-Line:</a:t>
            </a:r>
          </a:p>
        </p:txBody>
      </p:sp>
      <p:sp>
        <p:nvSpPr>
          <p:cNvPr id="128013" name="Text Box 13"/>
          <p:cNvSpPr txBox="1">
            <a:spLocks noChangeArrowheads="1"/>
          </p:cNvSpPr>
          <p:nvPr/>
        </p:nvSpPr>
        <p:spPr bwMode="auto">
          <a:xfrm>
            <a:off x="457200" y="4800600"/>
            <a:ext cx="533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70000"/>
              </a:lnSpc>
              <a:spcBef>
                <a:spcPct val="50000"/>
              </a:spcBef>
            </a:pPr>
            <a:r>
              <a:rPr lang="en-US" u="sng"/>
              <a:t>1</a:t>
            </a:r>
            <a:r>
              <a:rPr lang="en-US"/>
              <a:t>   </a:t>
            </a:r>
            <a:r>
              <a:rPr lang="en-US" u="sng"/>
              <a:t> </a:t>
            </a:r>
          </a:p>
          <a:p>
            <a:pPr>
              <a:lnSpc>
                <a:spcPct val="70000"/>
              </a:lnSpc>
              <a:spcBef>
                <a:spcPct val="50000"/>
              </a:spcBef>
            </a:pPr>
            <a:r>
              <a:rPr lang="en-US"/>
              <a:t>5</a:t>
            </a:r>
            <a:endParaRPr lang="en-US" sz="1600"/>
          </a:p>
        </p:txBody>
      </p:sp>
      <p:sp>
        <p:nvSpPr>
          <p:cNvPr id="128014" name="Text Box 14"/>
          <p:cNvSpPr txBox="1">
            <a:spLocks noChangeArrowheads="1"/>
          </p:cNvSpPr>
          <p:nvPr/>
        </p:nvSpPr>
        <p:spPr bwMode="auto">
          <a:xfrm>
            <a:off x="914400" y="48006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t>x</a:t>
            </a:r>
          </a:p>
        </p:txBody>
      </p:sp>
      <p:sp>
        <p:nvSpPr>
          <p:cNvPr id="128015" name="Text Box 15"/>
          <p:cNvSpPr txBox="1">
            <a:spLocks noChangeArrowheads="1"/>
          </p:cNvSpPr>
          <p:nvPr/>
        </p:nvSpPr>
        <p:spPr bwMode="auto">
          <a:xfrm>
            <a:off x="1371600" y="4724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t>2 </a:t>
            </a:r>
            <a:r>
              <a:rPr lang="en-US">
                <a:solidFill>
                  <a:schemeClr val="tx1"/>
                </a:solidFill>
              </a:rPr>
              <a:t>=</a:t>
            </a:r>
            <a:r>
              <a:rPr lang="en-US"/>
              <a:t> </a:t>
            </a:r>
          </a:p>
        </p:txBody>
      </p:sp>
      <p:sp>
        <p:nvSpPr>
          <p:cNvPr id="128016" name="Text Box 16"/>
          <p:cNvSpPr txBox="1">
            <a:spLocks noChangeArrowheads="1"/>
          </p:cNvSpPr>
          <p:nvPr/>
        </p:nvSpPr>
        <p:spPr bwMode="auto">
          <a:xfrm>
            <a:off x="1981200" y="4800600"/>
            <a:ext cx="838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70000"/>
              </a:lnSpc>
              <a:spcBef>
                <a:spcPct val="50000"/>
              </a:spcBef>
            </a:pPr>
            <a:r>
              <a:rPr lang="en-US" u="sng"/>
              <a:t>2</a:t>
            </a:r>
            <a:r>
              <a:rPr lang="en-US"/>
              <a:t>   or  </a:t>
            </a:r>
            <a:r>
              <a:rPr lang="en-US" u="sng"/>
              <a:t> </a:t>
            </a:r>
          </a:p>
          <a:p>
            <a:pPr>
              <a:lnSpc>
                <a:spcPct val="70000"/>
              </a:lnSpc>
              <a:spcBef>
                <a:spcPct val="50000"/>
              </a:spcBef>
            </a:pPr>
            <a:r>
              <a:rPr lang="en-US"/>
              <a:t>5</a:t>
            </a:r>
            <a:endParaRPr lang="en-US" sz="1600"/>
          </a:p>
        </p:txBody>
      </p:sp>
      <p:sp>
        <p:nvSpPr>
          <p:cNvPr id="128017" name="Text Box 17"/>
          <p:cNvSpPr txBox="1">
            <a:spLocks noChangeArrowheads="1"/>
          </p:cNvSpPr>
          <p:nvPr/>
        </p:nvSpPr>
        <p:spPr bwMode="auto">
          <a:xfrm>
            <a:off x="2971800" y="4724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rgbClr val="FF3300"/>
                </a:solidFill>
              </a:rPr>
              <a:t>40%</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8008"/>
                                        </p:tgtEl>
                                        <p:attrNameLst>
                                          <p:attrName>style.visibility</p:attrName>
                                        </p:attrNameLst>
                                      </p:cBhvr>
                                      <p:to>
                                        <p:strVal val="visible"/>
                                      </p:to>
                                    </p:set>
                                    <p:anim to="" calcmode="lin" valueType="num">
                                      <p:cBhvr>
                                        <p:cTn id="7" dur="1" fill="hold"/>
                                        <p:tgtEl>
                                          <p:spTgt spid="128008"/>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28009"/>
                                        </p:tgtEl>
                                        <p:attrNameLst>
                                          <p:attrName>style.visibility</p:attrName>
                                        </p:attrNameLst>
                                      </p:cBhvr>
                                      <p:to>
                                        <p:strVal val="visible"/>
                                      </p:to>
                                    </p:set>
                                    <p:anim to="" calcmode="lin" valueType="num">
                                      <p:cBhvr>
                                        <p:cTn id="11" dur="1" fill="hold"/>
                                        <p:tgtEl>
                                          <p:spTgt spid="128009"/>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128010"/>
                                        </p:tgtEl>
                                        <p:attrNameLst>
                                          <p:attrName>style.visibility</p:attrName>
                                        </p:attrNameLst>
                                      </p:cBhvr>
                                      <p:to>
                                        <p:strVal val="visible"/>
                                      </p:to>
                                    </p:set>
                                    <p:anim to="" calcmode="lin" valueType="num">
                                      <p:cBhvr>
                                        <p:cTn id="15" dur="1" fill="hold"/>
                                        <p:tgtEl>
                                          <p:spTgt spid="128010"/>
                                        </p:tgtEl>
                                        <p:attrNameLst>
                                          <p:attrName/>
                                        </p:attrNameLst>
                                      </p:cBhvr>
                                    </p:anim>
                                  </p:childTnLst>
                                </p:cTn>
                              </p:par>
                            </p:childTnLst>
                          </p:cTn>
                        </p:par>
                        <p:par>
                          <p:cTn id="16" fill="hold" nodeType="afterGroup">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128011"/>
                                        </p:tgtEl>
                                        <p:attrNameLst>
                                          <p:attrName>style.visibility</p:attrName>
                                        </p:attrNameLst>
                                      </p:cBhvr>
                                      <p:to>
                                        <p:strVal val="visible"/>
                                      </p:to>
                                    </p:set>
                                    <p:animEffect transition="in" filter="wipe(up)">
                                      <p:cBhvr>
                                        <p:cTn id="19" dur="500"/>
                                        <p:tgtEl>
                                          <p:spTgt spid="128011"/>
                                        </p:tgtEl>
                                      </p:cBhvr>
                                    </p:animEffect>
                                  </p:childTnLst>
                                </p:cTn>
                              </p:par>
                            </p:childTnLst>
                          </p:cTn>
                        </p:par>
                        <p:par>
                          <p:cTn id="20" fill="hold" nodeType="afterGroup">
                            <p:stCondLst>
                              <p:cond delay="500"/>
                            </p:stCondLst>
                            <p:childTnLst>
                              <p:par>
                                <p:cTn id="21" presetID="26" presetClass="emph" presetSubtype="0" fill="hold" grpId="1" nodeType="afterEffect">
                                  <p:stCondLst>
                                    <p:cond delay="0"/>
                                  </p:stCondLst>
                                  <p:childTnLst>
                                    <p:animEffect transition="out" filter="fade">
                                      <p:cBhvr>
                                        <p:cTn id="22" dur="500" tmFilter="0, 0; .2, .5; .8, .5; 1, 0"/>
                                        <p:tgtEl>
                                          <p:spTgt spid="128011"/>
                                        </p:tgtEl>
                                      </p:cBhvr>
                                    </p:animEffect>
                                    <p:animScale>
                                      <p:cBhvr>
                                        <p:cTn id="23" dur="250" autoRev="1" fill="hold"/>
                                        <p:tgtEl>
                                          <p:spTgt spid="128011"/>
                                        </p:tgtEl>
                                      </p:cBhvr>
                                      <p:by x="105000" y="105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28013"/>
                                        </p:tgtEl>
                                        <p:attrNameLst>
                                          <p:attrName>style.visibility</p:attrName>
                                        </p:attrNameLst>
                                      </p:cBhvr>
                                      <p:to>
                                        <p:strVal val="visible"/>
                                      </p:to>
                                    </p:set>
                                    <p:anim to="" calcmode="lin" valueType="num">
                                      <p:cBhvr>
                                        <p:cTn id="28" dur="1" fill="hold"/>
                                        <p:tgtEl>
                                          <p:spTgt spid="128013"/>
                                        </p:tgtEl>
                                        <p:attrNameLst>
                                          <p:attrName/>
                                        </p:attrNameLst>
                                      </p:cBhvr>
                                    </p:anim>
                                  </p:childTnLst>
                                </p:cTn>
                              </p:par>
                            </p:childTnLst>
                          </p:cTn>
                        </p:par>
                        <p:par>
                          <p:cTn id="29" fill="hold" nodeType="afterGroup">
                            <p:stCondLst>
                              <p:cond delay="0"/>
                            </p:stCondLst>
                            <p:childTnLst>
                              <p:par>
                                <p:cTn id="30" presetID="24" presetClass="entr" presetSubtype="0" fill="hold" grpId="0" nodeType="afterEffect">
                                  <p:stCondLst>
                                    <p:cond delay="0"/>
                                  </p:stCondLst>
                                  <p:childTnLst>
                                    <p:set>
                                      <p:cBhvr>
                                        <p:cTn id="31" dur="1" fill="hold">
                                          <p:stCondLst>
                                            <p:cond delay="0"/>
                                          </p:stCondLst>
                                        </p:cTn>
                                        <p:tgtEl>
                                          <p:spTgt spid="128014"/>
                                        </p:tgtEl>
                                        <p:attrNameLst>
                                          <p:attrName>style.visibility</p:attrName>
                                        </p:attrNameLst>
                                      </p:cBhvr>
                                      <p:to>
                                        <p:strVal val="visible"/>
                                      </p:to>
                                    </p:set>
                                    <p:anim to="" calcmode="lin" valueType="num">
                                      <p:cBhvr>
                                        <p:cTn id="32" dur="1" fill="hold"/>
                                        <p:tgtEl>
                                          <p:spTgt spid="128014"/>
                                        </p:tgtEl>
                                        <p:attrNameLst>
                                          <p:attrName/>
                                        </p:attrNameLst>
                                      </p:cBhvr>
                                    </p:anim>
                                  </p:childTnLst>
                                </p:cTn>
                              </p:par>
                            </p:childTnLst>
                          </p:cTn>
                        </p:par>
                        <p:par>
                          <p:cTn id="33" fill="hold" nodeType="afterGroup">
                            <p:stCondLst>
                              <p:cond delay="0"/>
                            </p:stCondLst>
                            <p:childTnLst>
                              <p:par>
                                <p:cTn id="34" presetID="24" presetClass="entr" presetSubtype="0" fill="hold" grpId="0" nodeType="afterEffect">
                                  <p:stCondLst>
                                    <p:cond delay="0"/>
                                  </p:stCondLst>
                                  <p:childTnLst>
                                    <p:set>
                                      <p:cBhvr>
                                        <p:cTn id="35" dur="1" fill="hold">
                                          <p:stCondLst>
                                            <p:cond delay="0"/>
                                          </p:stCondLst>
                                        </p:cTn>
                                        <p:tgtEl>
                                          <p:spTgt spid="128015"/>
                                        </p:tgtEl>
                                        <p:attrNameLst>
                                          <p:attrName>style.visibility</p:attrName>
                                        </p:attrNameLst>
                                      </p:cBhvr>
                                      <p:to>
                                        <p:strVal val="visible"/>
                                      </p:to>
                                    </p:set>
                                    <p:anim to="" calcmode="lin" valueType="num">
                                      <p:cBhvr>
                                        <p:cTn id="36" dur="1" fill="hold"/>
                                        <p:tgtEl>
                                          <p:spTgt spid="128015"/>
                                        </p:tgtEl>
                                        <p:attrNameLst>
                                          <p:attrName/>
                                        </p:attrNameLst>
                                      </p:cBhvr>
                                    </p:anim>
                                  </p:childTnLst>
                                </p:cTn>
                              </p:par>
                            </p:childTnLst>
                          </p:cTn>
                        </p:par>
                        <p:par>
                          <p:cTn id="37" fill="hold" nodeType="afterGroup">
                            <p:stCondLst>
                              <p:cond delay="0"/>
                            </p:stCondLst>
                            <p:childTnLst>
                              <p:par>
                                <p:cTn id="38" presetID="24" presetClass="entr" presetSubtype="0" fill="hold" grpId="0" nodeType="afterEffect">
                                  <p:stCondLst>
                                    <p:cond delay="0"/>
                                  </p:stCondLst>
                                  <p:childTnLst>
                                    <p:set>
                                      <p:cBhvr>
                                        <p:cTn id="39" dur="1" fill="hold">
                                          <p:stCondLst>
                                            <p:cond delay="0"/>
                                          </p:stCondLst>
                                        </p:cTn>
                                        <p:tgtEl>
                                          <p:spTgt spid="128016"/>
                                        </p:tgtEl>
                                        <p:attrNameLst>
                                          <p:attrName>style.visibility</p:attrName>
                                        </p:attrNameLst>
                                      </p:cBhvr>
                                      <p:to>
                                        <p:strVal val="visible"/>
                                      </p:to>
                                    </p:set>
                                    <p:anim to="" calcmode="lin" valueType="num">
                                      <p:cBhvr>
                                        <p:cTn id="40" dur="1" fill="hold"/>
                                        <p:tgtEl>
                                          <p:spTgt spid="128016"/>
                                        </p:tgtEl>
                                        <p:attrNameLst>
                                          <p:attrName/>
                                        </p:attrNameLst>
                                      </p:cBhvr>
                                    </p:anim>
                                  </p:childTnLst>
                                </p:cTn>
                              </p:par>
                            </p:childTnLst>
                          </p:cTn>
                        </p:par>
                        <p:par>
                          <p:cTn id="41" fill="hold" nodeType="afterGroup">
                            <p:stCondLst>
                              <p:cond delay="0"/>
                            </p:stCondLst>
                            <p:childTnLst>
                              <p:par>
                                <p:cTn id="42" presetID="24" presetClass="entr" presetSubtype="0" fill="hold" grpId="0" nodeType="afterEffect">
                                  <p:stCondLst>
                                    <p:cond delay="0"/>
                                  </p:stCondLst>
                                  <p:childTnLst>
                                    <p:set>
                                      <p:cBhvr>
                                        <p:cTn id="43" dur="1" fill="hold">
                                          <p:stCondLst>
                                            <p:cond delay="0"/>
                                          </p:stCondLst>
                                        </p:cTn>
                                        <p:tgtEl>
                                          <p:spTgt spid="128017"/>
                                        </p:tgtEl>
                                        <p:attrNameLst>
                                          <p:attrName>style.visibility</p:attrName>
                                        </p:attrNameLst>
                                      </p:cBhvr>
                                      <p:to>
                                        <p:strVal val="visible"/>
                                      </p:to>
                                    </p:set>
                                    <p:anim to="" calcmode="lin" valueType="num">
                                      <p:cBhvr>
                                        <p:cTn id="44" dur="1" fill="hold"/>
                                        <p:tgtEl>
                                          <p:spTgt spid="1280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0"/>
      <p:bldP spid="128009" grpId="0"/>
      <p:bldP spid="128010" grpId="0"/>
      <p:bldP spid="128011" grpId="0" animBg="1"/>
      <p:bldP spid="128011" grpId="1" animBg="1"/>
      <p:bldP spid="128013" grpId="0"/>
      <p:bldP spid="128014" grpId="0"/>
      <p:bldP spid="128015" grpId="0"/>
      <p:bldP spid="128016" grpId="0"/>
      <p:bldP spid="1280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8FAF6E2-3ADE-45EE-AFEF-B8463B56C4B8}" type="slidenum">
              <a:rPr lang="en-US" sz="1600" smtClean="0">
                <a:solidFill>
                  <a:schemeClr val="tx1"/>
                </a:solidFill>
              </a:rPr>
              <a:pPr/>
              <a:t>43</a:t>
            </a:fld>
            <a:endParaRPr lang="en-US" sz="1600" smtClean="0"/>
          </a:p>
        </p:txBody>
      </p:sp>
      <p:sp>
        <p:nvSpPr>
          <p:cNvPr id="593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7" name="Rectangle 4"/>
          <p:cNvSpPr>
            <a:spLocks noChangeArrowheads="1"/>
          </p:cNvSpPr>
          <p:nvPr/>
        </p:nvSpPr>
        <p:spPr bwMode="auto">
          <a:xfrm>
            <a:off x="304800" y="1790700"/>
            <a:ext cx="8458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ctr">
              <a:spcBef>
                <a:spcPct val="20000"/>
              </a:spcBef>
            </a:pPr>
            <a:r>
              <a:rPr lang="en-US" sz="3200">
                <a:solidFill>
                  <a:schemeClr val="tx1"/>
                </a:solidFill>
              </a:rPr>
              <a:t>	Using the same information from our earlier example [asset cost $55,000, Salvage value is $10,000, and useful life is 5 years]: </a:t>
            </a:r>
            <a:br>
              <a:rPr lang="en-US" sz="3200">
                <a:solidFill>
                  <a:schemeClr val="tx1"/>
                </a:solidFill>
              </a:rPr>
            </a:br>
            <a:endParaRPr lang="en-US" sz="3200">
              <a:solidFill>
                <a:schemeClr val="tx1"/>
              </a:solidFill>
            </a:endParaRPr>
          </a:p>
          <a:p>
            <a:pPr marL="742950" lvl="1" indent="-285750" algn="ctr">
              <a:spcBef>
                <a:spcPct val="20000"/>
              </a:spcBef>
            </a:pPr>
            <a:r>
              <a:rPr lang="en-US" sz="2800">
                <a:solidFill>
                  <a:schemeClr val="tx2"/>
                </a:solidFill>
              </a:rPr>
              <a:t>	Calculate the depreciation expense</a:t>
            </a:r>
            <a:br>
              <a:rPr lang="en-US" sz="2800">
                <a:solidFill>
                  <a:schemeClr val="tx2"/>
                </a:solidFill>
              </a:rPr>
            </a:br>
            <a:r>
              <a:rPr lang="en-US" sz="2800">
                <a:solidFill>
                  <a:schemeClr val="tx2"/>
                </a:solidFill>
              </a:rPr>
              <a:t> for the asset’s life.</a:t>
            </a:r>
          </a:p>
          <a:p>
            <a:pPr marL="342900" indent="-342900" algn="ctr" eaLnBrk="1" hangingPunct="1">
              <a:spcBef>
                <a:spcPct val="20000"/>
              </a:spcBef>
            </a:pPr>
            <a:endParaRPr lang="en-US" sz="2800">
              <a:solidFill>
                <a:schemeClr val="tx2"/>
              </a:solidFill>
            </a:endParaRPr>
          </a:p>
        </p:txBody>
      </p:sp>
      <p:sp>
        <p:nvSpPr>
          <p:cNvPr id="123909" name="Rectangle 5"/>
          <p:cNvSpPr>
            <a:spLocks noGrp="1" noChangeArrowheads="1"/>
          </p:cNvSpPr>
          <p:nvPr>
            <p:ph type="title"/>
          </p:nvPr>
        </p:nvSpPr>
        <p:spPr>
          <a:xfrm>
            <a:off x="304800" y="228600"/>
            <a:ext cx="8534400" cy="914400"/>
          </a:xfrm>
        </p:spPr>
        <p:txBody>
          <a:bodyPr/>
          <a:lstStyle/>
          <a:p>
            <a:pPr>
              <a:defRPr/>
            </a:pPr>
            <a:r>
              <a:rPr lang="en-US" smtClean="0"/>
              <a:t>Double-Declining-Balance </a:t>
            </a:r>
            <a:br>
              <a:rPr lang="en-US" smtClean="0"/>
            </a:br>
            <a:r>
              <a:rPr lang="en-US" smtClean="0"/>
              <a:t>Example</a:t>
            </a:r>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C4CFC8B-42CA-4756-9343-8145ED04545F}" type="slidenum">
              <a:rPr lang="en-US" sz="1600" smtClean="0">
                <a:solidFill>
                  <a:schemeClr val="tx1"/>
                </a:solidFill>
              </a:rPr>
              <a:pPr/>
              <a:t>44</a:t>
            </a:fld>
            <a:endParaRPr lang="en-US" sz="1600" smtClean="0"/>
          </a:p>
        </p:txBody>
      </p:sp>
      <p:sp>
        <p:nvSpPr>
          <p:cNvPr id="604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1540" name="Rectangle 4"/>
          <p:cNvSpPr>
            <a:spLocks noGrp="1" noChangeArrowheads="1"/>
          </p:cNvSpPr>
          <p:nvPr>
            <p:ph type="title"/>
          </p:nvPr>
        </p:nvSpPr>
        <p:spPr>
          <a:xfrm>
            <a:off x="381000" y="381000"/>
            <a:ext cx="8686800" cy="838200"/>
          </a:xfrm>
        </p:spPr>
        <p:txBody>
          <a:bodyPr/>
          <a:lstStyle/>
          <a:p>
            <a:pPr>
              <a:defRPr/>
            </a:pPr>
            <a:r>
              <a:rPr lang="en-US" sz="3200" smtClean="0"/>
              <a:t>Double-Declining-Balance Example</a:t>
            </a:r>
          </a:p>
        </p:txBody>
      </p:sp>
      <p:graphicFrame>
        <p:nvGraphicFramePr>
          <p:cNvPr id="60422" name="Object 14"/>
          <p:cNvGraphicFramePr>
            <a:graphicFrameLocks noChangeAspect="1"/>
          </p:cNvGraphicFramePr>
          <p:nvPr/>
        </p:nvGraphicFramePr>
        <p:xfrm>
          <a:off x="457200" y="1524000"/>
          <a:ext cx="8001000" cy="3200400"/>
        </p:xfrm>
        <a:graphic>
          <a:graphicData uri="http://schemas.openxmlformats.org/presentationml/2006/ole">
            <mc:AlternateContent xmlns:mc="http://schemas.openxmlformats.org/markup-compatibility/2006">
              <mc:Choice xmlns:v="urn:schemas-microsoft-com:vml" Requires="v">
                <p:oleObj spid="_x0000_s60424" name="Worksheet" r:id="rId5" imgW="3769560" imgH="815400" progId="Excel.Sheet.8">
                  <p:embed/>
                </p:oleObj>
              </mc:Choice>
              <mc:Fallback>
                <p:oleObj name="Worksheet" r:id="rId5" imgW="3769560" imgH="81540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820BE1A-DF06-45EC-9AAC-9B8511A8664A}" type="slidenum">
              <a:rPr lang="en-US" sz="1600" smtClean="0">
                <a:solidFill>
                  <a:schemeClr val="tx1"/>
                </a:solidFill>
              </a:rPr>
              <a:pPr/>
              <a:t>45</a:t>
            </a:fld>
            <a:endParaRPr lang="en-US" sz="1600" smtClean="0"/>
          </a:p>
        </p:txBody>
      </p:sp>
      <p:sp>
        <p:nvSpPr>
          <p:cNvPr id="614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3588" name="Rectangle 4"/>
          <p:cNvSpPr>
            <a:spLocks noGrp="1" noChangeArrowheads="1"/>
          </p:cNvSpPr>
          <p:nvPr>
            <p:ph type="title"/>
          </p:nvPr>
        </p:nvSpPr>
        <p:spPr>
          <a:xfrm>
            <a:off x="381000" y="381000"/>
            <a:ext cx="8686800" cy="838200"/>
          </a:xfrm>
        </p:spPr>
        <p:txBody>
          <a:bodyPr/>
          <a:lstStyle/>
          <a:p>
            <a:pPr>
              <a:defRPr/>
            </a:pPr>
            <a:r>
              <a:rPr lang="en-US" sz="3200" smtClean="0"/>
              <a:t>Double-Declining-Balance Example</a:t>
            </a:r>
          </a:p>
        </p:txBody>
      </p:sp>
      <p:graphicFrame>
        <p:nvGraphicFramePr>
          <p:cNvPr id="61446" name="Object 6"/>
          <p:cNvGraphicFramePr>
            <a:graphicFrameLocks noChangeAspect="1"/>
          </p:cNvGraphicFramePr>
          <p:nvPr/>
        </p:nvGraphicFramePr>
        <p:xfrm>
          <a:off x="1066800" y="1676400"/>
          <a:ext cx="7315200" cy="3352800"/>
        </p:xfrm>
        <a:graphic>
          <a:graphicData uri="http://schemas.openxmlformats.org/presentationml/2006/ole">
            <mc:AlternateContent xmlns:mc="http://schemas.openxmlformats.org/markup-compatibility/2006">
              <mc:Choice xmlns:v="urn:schemas-microsoft-com:vml" Requires="v">
                <p:oleObj spid="_x0000_s61448" name="Worksheet" r:id="rId5" imgW="3769560" imgH="815400" progId="Excel.Sheet.8">
                  <p:embed/>
                </p:oleObj>
              </mc:Choice>
              <mc:Fallback>
                <p:oleObj name="Worksheet" r:id="rId5" imgW="3769560" imgH="81540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676400"/>
                        <a:ext cx="7315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AE9AF594-04AE-410E-81BD-1E1701427C1A}" type="slidenum">
              <a:rPr lang="en-US" sz="1600" smtClean="0">
                <a:solidFill>
                  <a:schemeClr val="tx1"/>
                </a:solidFill>
              </a:rPr>
              <a:pPr/>
              <a:t>46</a:t>
            </a:fld>
            <a:endParaRPr lang="en-US" sz="1600" smtClean="0"/>
          </a:p>
        </p:txBody>
      </p:sp>
      <p:sp>
        <p:nvSpPr>
          <p:cNvPr id="624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684" name="Rectangle 4"/>
          <p:cNvSpPr>
            <a:spLocks noGrp="1" noChangeArrowheads="1"/>
          </p:cNvSpPr>
          <p:nvPr>
            <p:ph type="title"/>
          </p:nvPr>
        </p:nvSpPr>
        <p:spPr>
          <a:xfrm>
            <a:off x="381000" y="381000"/>
            <a:ext cx="8686800" cy="838200"/>
          </a:xfrm>
        </p:spPr>
        <p:txBody>
          <a:bodyPr/>
          <a:lstStyle/>
          <a:p>
            <a:pPr>
              <a:defRPr/>
            </a:pPr>
            <a:r>
              <a:rPr lang="en-US" sz="3200" smtClean="0"/>
              <a:t>Double-Declining-Balance Example</a:t>
            </a:r>
          </a:p>
        </p:txBody>
      </p:sp>
      <p:graphicFrame>
        <p:nvGraphicFramePr>
          <p:cNvPr id="62470" name="Object 7"/>
          <p:cNvGraphicFramePr>
            <a:graphicFrameLocks noChangeAspect="1"/>
          </p:cNvGraphicFramePr>
          <p:nvPr/>
        </p:nvGraphicFramePr>
        <p:xfrm>
          <a:off x="685800" y="1600200"/>
          <a:ext cx="8001000" cy="3810000"/>
        </p:xfrm>
        <a:graphic>
          <a:graphicData uri="http://schemas.openxmlformats.org/presentationml/2006/ole">
            <mc:AlternateContent xmlns:mc="http://schemas.openxmlformats.org/markup-compatibility/2006">
              <mc:Choice xmlns:v="urn:schemas-microsoft-com:vml" Requires="v">
                <p:oleObj spid="_x0000_s62472" name="Worksheet" r:id="rId5" imgW="3769560" imgH="1459800" progId="Excel.Sheet.8">
                  <p:embed/>
                </p:oleObj>
              </mc:Choice>
              <mc:Fallback>
                <p:oleObj name="Worksheet" r:id="rId5" imgW="3769560" imgH="145980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00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4D245F07-4A2B-4640-948E-49558258EB6E}" type="slidenum">
              <a:rPr lang="en-US" sz="1600" smtClean="0">
                <a:solidFill>
                  <a:schemeClr val="tx1"/>
                </a:solidFill>
              </a:rPr>
              <a:pPr/>
              <a:t>47</a:t>
            </a:fld>
            <a:endParaRPr lang="en-US" sz="1600" smtClean="0"/>
          </a:p>
        </p:txBody>
      </p:sp>
      <p:sp>
        <p:nvSpPr>
          <p:cNvPr id="634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4132" name="Rectangle 4"/>
          <p:cNvSpPr>
            <a:spLocks noGrp="1" noChangeArrowheads="1"/>
          </p:cNvSpPr>
          <p:nvPr>
            <p:ph type="title"/>
          </p:nvPr>
        </p:nvSpPr>
        <p:spPr>
          <a:xfrm>
            <a:off x="457200" y="228600"/>
            <a:ext cx="8382000" cy="762000"/>
          </a:xfrm>
        </p:spPr>
        <p:txBody>
          <a:bodyPr/>
          <a:lstStyle/>
          <a:p>
            <a:pPr>
              <a:defRPr/>
            </a:pPr>
            <a:r>
              <a:rPr lang="en-US" smtClean="0"/>
              <a:t>Comparison of Depreciation Methods</a:t>
            </a:r>
          </a:p>
        </p:txBody>
      </p:sp>
      <p:sp>
        <p:nvSpPr>
          <p:cNvPr id="63494" name="Text Box 5"/>
          <p:cNvSpPr txBox="1">
            <a:spLocks noChangeArrowheads="1"/>
          </p:cNvSpPr>
          <p:nvPr/>
        </p:nvSpPr>
        <p:spPr bwMode="auto">
          <a:xfrm>
            <a:off x="304800" y="1219200"/>
            <a:ext cx="83820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85000"/>
              </a:lnSpc>
              <a:spcBef>
                <a:spcPct val="25000"/>
              </a:spcBef>
            </a:pPr>
            <a:r>
              <a:rPr lang="en-US" sz="2400"/>
              <a:t>          Straight-line    </a:t>
            </a:r>
            <a:r>
              <a:rPr lang="en-US" sz="2400">
                <a:solidFill>
                  <a:schemeClr val="bg2"/>
                </a:solidFill>
              </a:rPr>
              <a:t>Production*</a:t>
            </a:r>
            <a:r>
              <a:rPr lang="en-US" sz="2400"/>
              <a:t>   Double-Declining Bal.</a:t>
            </a:r>
          </a:p>
          <a:p>
            <a:pPr>
              <a:lnSpc>
                <a:spcPct val="85000"/>
              </a:lnSpc>
              <a:spcBef>
                <a:spcPct val="25000"/>
              </a:spcBef>
            </a:pPr>
            <a:r>
              <a:rPr lang="en-US" sz="2400"/>
              <a:t>          Dep. Accum.  Dep. Accum.       Dep.     Accum.</a:t>
            </a:r>
          </a:p>
          <a:p>
            <a:pPr>
              <a:lnSpc>
                <a:spcPct val="85000"/>
              </a:lnSpc>
              <a:spcBef>
                <a:spcPct val="25000"/>
              </a:spcBef>
            </a:pPr>
            <a:r>
              <a:rPr lang="en-US" sz="2400"/>
              <a:t>Year  Exp.    Dep.     Exp.   Dep.          Exp.        Dep.</a:t>
            </a:r>
          </a:p>
          <a:p>
            <a:pPr>
              <a:spcBef>
                <a:spcPct val="50000"/>
              </a:spcBef>
            </a:pPr>
            <a:r>
              <a:rPr lang="en-US" sz="2400"/>
              <a:t>1        9000    9000     9900    9900     22,000	  22,000</a:t>
            </a:r>
          </a:p>
          <a:p>
            <a:pPr>
              <a:spcBef>
                <a:spcPct val="50000"/>
              </a:spcBef>
            </a:pPr>
            <a:r>
              <a:rPr lang="en-US" sz="2400"/>
              <a:t>2        9000  18000     6750  16650     13,200       35,200</a:t>
            </a:r>
          </a:p>
          <a:p>
            <a:pPr>
              <a:spcBef>
                <a:spcPct val="50000"/>
              </a:spcBef>
            </a:pPr>
            <a:r>
              <a:rPr lang="en-US" sz="2400"/>
              <a:t>3        9000  27000   11250  27900       7,920       43,120</a:t>
            </a:r>
          </a:p>
          <a:p>
            <a:pPr>
              <a:spcBef>
                <a:spcPct val="50000"/>
              </a:spcBef>
            </a:pPr>
            <a:r>
              <a:rPr lang="en-US" sz="2400"/>
              <a:t>4        9000  36000   11250  39150       </a:t>
            </a:r>
            <a:r>
              <a:rPr lang="en-US" sz="2400">
                <a:solidFill>
                  <a:schemeClr val="tx1"/>
                </a:solidFill>
              </a:rPr>
              <a:t>1,880</a:t>
            </a:r>
            <a:r>
              <a:rPr lang="en-US" sz="2400" baseline="30000">
                <a:solidFill>
                  <a:schemeClr val="tx1"/>
                </a:solidFill>
              </a:rPr>
              <a:t>1</a:t>
            </a:r>
            <a:r>
              <a:rPr lang="en-US" sz="2400"/>
              <a:t>      45,000</a:t>
            </a:r>
          </a:p>
          <a:p>
            <a:pPr>
              <a:spcBef>
                <a:spcPct val="50000"/>
              </a:spcBef>
            </a:pPr>
            <a:r>
              <a:rPr lang="en-US" sz="2400"/>
              <a:t>5        9000  45000     5850  45000          </a:t>
            </a:r>
            <a:r>
              <a:rPr lang="en-US" sz="2400">
                <a:solidFill>
                  <a:schemeClr val="accent2"/>
                </a:solidFill>
              </a:rPr>
              <a:t>    </a:t>
            </a:r>
            <a:r>
              <a:rPr lang="en-US" sz="2400">
                <a:solidFill>
                  <a:schemeClr val="tx1"/>
                </a:solidFill>
              </a:rPr>
              <a:t>0</a:t>
            </a:r>
            <a:r>
              <a:rPr lang="en-US" sz="2400" baseline="30000">
                <a:solidFill>
                  <a:schemeClr val="tx1"/>
                </a:solidFill>
              </a:rPr>
              <a:t>1</a:t>
            </a:r>
            <a:r>
              <a:rPr lang="en-US" sz="2400"/>
              <a:t>      45,000</a:t>
            </a:r>
          </a:p>
        </p:txBody>
      </p:sp>
      <p:sp>
        <p:nvSpPr>
          <p:cNvPr id="63495" name="Line 6"/>
          <p:cNvSpPr>
            <a:spLocks noChangeShapeType="1"/>
          </p:cNvSpPr>
          <p:nvPr/>
        </p:nvSpPr>
        <p:spPr bwMode="auto">
          <a:xfrm>
            <a:off x="1143000" y="1143000"/>
            <a:ext cx="754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7"/>
          <p:cNvSpPr>
            <a:spLocks noChangeShapeType="1"/>
          </p:cNvSpPr>
          <p:nvPr/>
        </p:nvSpPr>
        <p:spPr bwMode="auto">
          <a:xfrm>
            <a:off x="1143000" y="1600200"/>
            <a:ext cx="7543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8"/>
          <p:cNvSpPr>
            <a:spLocks noChangeShapeType="1"/>
          </p:cNvSpPr>
          <p:nvPr/>
        </p:nvSpPr>
        <p:spPr bwMode="auto">
          <a:xfrm>
            <a:off x="228600" y="24384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8" name="Line 9"/>
          <p:cNvSpPr>
            <a:spLocks noChangeShapeType="1"/>
          </p:cNvSpPr>
          <p:nvPr/>
        </p:nvSpPr>
        <p:spPr bwMode="auto">
          <a:xfrm>
            <a:off x="1143000" y="1143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0"/>
          <p:cNvSpPr>
            <a:spLocks noChangeShapeType="1"/>
          </p:cNvSpPr>
          <p:nvPr/>
        </p:nvSpPr>
        <p:spPr bwMode="auto">
          <a:xfrm>
            <a:off x="228600" y="52578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1"/>
          <p:cNvSpPr>
            <a:spLocks noChangeShapeType="1"/>
          </p:cNvSpPr>
          <p:nvPr/>
        </p:nvSpPr>
        <p:spPr bwMode="auto">
          <a:xfrm>
            <a:off x="8686800" y="1143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12"/>
          <p:cNvSpPr>
            <a:spLocks noChangeShapeType="1"/>
          </p:cNvSpPr>
          <p:nvPr/>
        </p:nvSpPr>
        <p:spPr bwMode="auto">
          <a:xfrm>
            <a:off x="3124200" y="1143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4141" name="Text Box 13"/>
          <p:cNvSpPr txBox="1">
            <a:spLocks noChangeArrowheads="1"/>
          </p:cNvSpPr>
          <p:nvPr/>
        </p:nvSpPr>
        <p:spPr bwMode="auto">
          <a:xfrm>
            <a:off x="457200" y="525780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solidFill>
                  <a:schemeClr val="tx1"/>
                </a:solidFill>
              </a:rPr>
              <a:t>*Units produced were Yr 1= 22,000; Yr 2=15,000; Yrs 3&amp;4=25,000 each; Yr. 5=13,000</a:t>
            </a:r>
            <a:r>
              <a:rPr lang="en-US"/>
              <a:t>.  </a:t>
            </a:r>
            <a:r>
              <a:rPr lang="en-US">
                <a:solidFill>
                  <a:schemeClr val="tx1"/>
                </a:solidFill>
              </a:rPr>
              <a:t>[</a:t>
            </a:r>
            <a:r>
              <a:rPr lang="en-US" baseline="30000">
                <a:solidFill>
                  <a:schemeClr val="tx1"/>
                </a:solidFill>
              </a:rPr>
              <a:t>1</a:t>
            </a:r>
            <a:r>
              <a:rPr lang="en-US">
                <a:solidFill>
                  <a:schemeClr val="tx1"/>
                </a:solidFill>
              </a:rPr>
              <a:t> In yr. 4, didn’t use DDB formula.  Wrote-off last 1,880.]</a:t>
            </a:r>
          </a:p>
        </p:txBody>
      </p:sp>
      <p:sp>
        <p:nvSpPr>
          <p:cNvPr id="63503" name="Line 14"/>
          <p:cNvSpPr>
            <a:spLocks noChangeShapeType="1"/>
          </p:cNvSpPr>
          <p:nvPr/>
        </p:nvSpPr>
        <p:spPr bwMode="auto">
          <a:xfrm>
            <a:off x="5257800" y="11430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4149" name="Line 21"/>
          <p:cNvSpPr>
            <a:spLocks noChangeShapeType="1"/>
          </p:cNvSpPr>
          <p:nvPr/>
        </p:nvSpPr>
        <p:spPr bwMode="auto">
          <a:xfrm flipH="1">
            <a:off x="1828800" y="1524000"/>
            <a:ext cx="1905000" cy="3810000"/>
          </a:xfrm>
          <a:prstGeom prst="line">
            <a:avLst/>
          </a:prstGeom>
          <a:noFill/>
          <a:ln w="2857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4141"/>
                                        </p:tgtEl>
                                        <p:attrNameLst>
                                          <p:attrName>style.visibility</p:attrName>
                                        </p:attrNameLst>
                                      </p:cBhvr>
                                      <p:to>
                                        <p:strVal val="visible"/>
                                      </p:to>
                                    </p:set>
                                    <p:anim calcmode="lin" valueType="num">
                                      <p:cBhvr additive="base">
                                        <p:cTn id="7" dur="500" fill="hold"/>
                                        <p:tgtEl>
                                          <p:spTgt spid="304141"/>
                                        </p:tgtEl>
                                        <p:attrNameLst>
                                          <p:attrName>ppt_x</p:attrName>
                                        </p:attrNameLst>
                                      </p:cBhvr>
                                      <p:tavLst>
                                        <p:tav tm="0">
                                          <p:val>
                                            <p:strVal val="0-#ppt_w/2"/>
                                          </p:val>
                                        </p:tav>
                                        <p:tav tm="100000">
                                          <p:val>
                                            <p:strVal val="#ppt_x"/>
                                          </p:val>
                                        </p:tav>
                                      </p:tavLst>
                                    </p:anim>
                                    <p:anim calcmode="lin" valueType="num">
                                      <p:cBhvr additive="base">
                                        <p:cTn id="8" dur="500" fill="hold"/>
                                        <p:tgtEl>
                                          <p:spTgt spid="30414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7" presetClass="entr" presetSubtype="1" fill="hold" grpId="0" nodeType="afterEffect">
                                  <p:stCondLst>
                                    <p:cond delay="0"/>
                                  </p:stCondLst>
                                  <p:childTnLst>
                                    <p:set>
                                      <p:cBhvr>
                                        <p:cTn id="11" dur="1" fill="hold">
                                          <p:stCondLst>
                                            <p:cond delay="0"/>
                                          </p:stCondLst>
                                        </p:cTn>
                                        <p:tgtEl>
                                          <p:spTgt spid="304149"/>
                                        </p:tgtEl>
                                        <p:attrNameLst>
                                          <p:attrName>style.visibility</p:attrName>
                                        </p:attrNameLst>
                                      </p:cBhvr>
                                      <p:to>
                                        <p:strVal val="visible"/>
                                      </p:to>
                                    </p:set>
                                    <p:anim calcmode="lin" valueType="num">
                                      <p:cBhvr>
                                        <p:cTn id="12" dur="500" fill="hold"/>
                                        <p:tgtEl>
                                          <p:spTgt spid="304149"/>
                                        </p:tgtEl>
                                        <p:attrNameLst>
                                          <p:attrName>ppt_x</p:attrName>
                                        </p:attrNameLst>
                                      </p:cBhvr>
                                      <p:tavLst>
                                        <p:tav tm="0">
                                          <p:val>
                                            <p:strVal val="#ppt_x"/>
                                          </p:val>
                                        </p:tav>
                                        <p:tav tm="100000">
                                          <p:val>
                                            <p:strVal val="#ppt_x"/>
                                          </p:val>
                                        </p:tav>
                                      </p:tavLst>
                                    </p:anim>
                                    <p:anim calcmode="lin" valueType="num">
                                      <p:cBhvr>
                                        <p:cTn id="13" dur="500" fill="hold"/>
                                        <p:tgtEl>
                                          <p:spTgt spid="304149"/>
                                        </p:tgtEl>
                                        <p:attrNameLst>
                                          <p:attrName>ppt_y</p:attrName>
                                        </p:attrNameLst>
                                      </p:cBhvr>
                                      <p:tavLst>
                                        <p:tav tm="0">
                                          <p:val>
                                            <p:strVal val="#ppt_y-#ppt_h/2"/>
                                          </p:val>
                                        </p:tav>
                                        <p:tav tm="100000">
                                          <p:val>
                                            <p:strVal val="#ppt_y"/>
                                          </p:val>
                                        </p:tav>
                                      </p:tavLst>
                                    </p:anim>
                                    <p:anim calcmode="lin" valueType="num">
                                      <p:cBhvr>
                                        <p:cTn id="14" dur="500" fill="hold"/>
                                        <p:tgtEl>
                                          <p:spTgt spid="304149"/>
                                        </p:tgtEl>
                                        <p:attrNameLst>
                                          <p:attrName>ppt_w</p:attrName>
                                        </p:attrNameLst>
                                      </p:cBhvr>
                                      <p:tavLst>
                                        <p:tav tm="0">
                                          <p:val>
                                            <p:strVal val="#ppt_w"/>
                                          </p:val>
                                        </p:tav>
                                        <p:tav tm="100000">
                                          <p:val>
                                            <p:strVal val="#ppt_w"/>
                                          </p:val>
                                        </p:tav>
                                      </p:tavLst>
                                    </p:anim>
                                    <p:anim calcmode="lin" valueType="num">
                                      <p:cBhvr>
                                        <p:cTn id="15" dur="500" fill="hold"/>
                                        <p:tgtEl>
                                          <p:spTgt spid="30414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0414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41" grpId="0" autoUpdateAnimBg="0"/>
      <p:bldP spid="30414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E7FDD08-57FF-4B9B-98D8-B27B53978BB1}" type="slidenum">
              <a:rPr lang="en-US" sz="1600" smtClean="0">
                <a:solidFill>
                  <a:schemeClr val="tx1"/>
                </a:solidFill>
              </a:rPr>
              <a:pPr/>
              <a:t>48</a:t>
            </a:fld>
            <a:endParaRPr lang="en-US" sz="1600" smtClean="0"/>
          </a:p>
        </p:txBody>
      </p:sp>
      <p:sp>
        <p:nvSpPr>
          <p:cNvPr id="6451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7636" name="Rectangle 4"/>
          <p:cNvSpPr>
            <a:spLocks noGrp="1" noChangeArrowheads="1"/>
          </p:cNvSpPr>
          <p:nvPr>
            <p:ph type="title"/>
          </p:nvPr>
        </p:nvSpPr>
        <p:spPr>
          <a:xfrm>
            <a:off x="457200" y="228600"/>
            <a:ext cx="8382000" cy="914400"/>
          </a:xfrm>
        </p:spPr>
        <p:txBody>
          <a:bodyPr/>
          <a:lstStyle/>
          <a:p>
            <a:pPr>
              <a:defRPr/>
            </a:pPr>
            <a:r>
              <a:rPr lang="en-US" smtClean="0"/>
              <a:t>Comparison of Depreciation Methods</a:t>
            </a:r>
          </a:p>
        </p:txBody>
      </p:sp>
      <p:sp>
        <p:nvSpPr>
          <p:cNvPr id="197637" name="Rectangle 5"/>
          <p:cNvSpPr>
            <a:spLocks noGrp="1" noChangeArrowheads="1"/>
          </p:cNvSpPr>
          <p:nvPr>
            <p:ph type="body" idx="1"/>
          </p:nvPr>
        </p:nvSpPr>
        <p:spPr>
          <a:xfrm>
            <a:off x="685800" y="1219200"/>
            <a:ext cx="7924800" cy="4648200"/>
          </a:xfrm>
          <a:noFill/>
        </p:spPr>
        <p:txBody>
          <a:bodyPr/>
          <a:lstStyle/>
          <a:p>
            <a:pPr>
              <a:lnSpc>
                <a:spcPct val="90000"/>
              </a:lnSpc>
              <a:spcBef>
                <a:spcPct val="45000"/>
              </a:spcBef>
            </a:pPr>
            <a:r>
              <a:rPr lang="en-US" sz="3000" smtClean="0"/>
              <a:t>The </a:t>
            </a:r>
            <a:r>
              <a:rPr lang="en-US" sz="3000" u="sng" smtClean="0">
                <a:solidFill>
                  <a:schemeClr val="tx2"/>
                </a:solidFill>
              </a:rPr>
              <a:t>total amount </a:t>
            </a:r>
            <a:r>
              <a:rPr lang="en-US" sz="3000" smtClean="0"/>
              <a:t>of depreciation recorded over the useful life of an asset is the </a:t>
            </a:r>
            <a:r>
              <a:rPr lang="en-US" sz="3000" u="sng" smtClean="0">
                <a:solidFill>
                  <a:schemeClr val="tx2"/>
                </a:solidFill>
              </a:rPr>
              <a:t>same </a:t>
            </a:r>
            <a:r>
              <a:rPr lang="en-US" sz="3000" smtClean="0"/>
              <a:t>regardless of the method used.</a:t>
            </a:r>
          </a:p>
          <a:p>
            <a:pPr>
              <a:lnSpc>
                <a:spcPct val="90000"/>
              </a:lnSpc>
              <a:spcBef>
                <a:spcPct val="45000"/>
              </a:spcBef>
            </a:pPr>
            <a:r>
              <a:rPr lang="en-US" sz="3000" smtClean="0"/>
              <a:t>Depreciation expense recorded in any one period will vary according to method used.</a:t>
            </a:r>
          </a:p>
          <a:p>
            <a:pPr>
              <a:lnSpc>
                <a:spcPct val="90000"/>
              </a:lnSpc>
              <a:spcBef>
                <a:spcPct val="45000"/>
              </a:spcBef>
            </a:pPr>
            <a:r>
              <a:rPr lang="en-US" sz="3000" smtClean="0"/>
              <a:t>The straight-line method is used for financial accounting purposes (“the books”) by about </a:t>
            </a:r>
            <a:r>
              <a:rPr lang="en-US" sz="3000" smtClean="0">
                <a:solidFill>
                  <a:schemeClr val="tx2"/>
                </a:solidFill>
              </a:rPr>
              <a:t>95 percent </a:t>
            </a:r>
            <a:r>
              <a:rPr lang="en-US" sz="3000" smtClean="0"/>
              <a:t>of companies because it is easy to use and to explain to financial statement users.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wipe(left)">
                                      <p:cBhvr>
                                        <p:cTn id="7" dur="500"/>
                                        <p:tgtEl>
                                          <p:spTgt spid="1976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7">
                                            <p:txEl>
                                              <p:pRg st="1" end="1"/>
                                            </p:txEl>
                                          </p:spTgt>
                                        </p:tgtEl>
                                        <p:attrNameLst>
                                          <p:attrName>style.visibility</p:attrName>
                                        </p:attrNameLst>
                                      </p:cBhvr>
                                      <p:to>
                                        <p:strVal val="visible"/>
                                      </p:to>
                                    </p:set>
                                    <p:animEffect transition="in" filter="wipe(left)">
                                      <p:cBhvr>
                                        <p:cTn id="12" dur="500"/>
                                        <p:tgtEl>
                                          <p:spTgt spid="1976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637">
                                            <p:txEl>
                                              <p:pRg st="2" end="2"/>
                                            </p:txEl>
                                          </p:spTgt>
                                        </p:tgtEl>
                                        <p:attrNameLst>
                                          <p:attrName>style.visibility</p:attrName>
                                        </p:attrNameLst>
                                      </p:cBhvr>
                                      <p:to>
                                        <p:strVal val="visible"/>
                                      </p:to>
                                    </p:set>
                                    <p:animEffect transition="in" filter="wipe(left)">
                                      <p:cBhvr>
                                        <p:cTn id="17" dur="500"/>
                                        <p:tgtEl>
                                          <p:spTgt spid="197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E7BA808-05A5-421F-AA27-F29C4941D50F}" type="slidenum">
              <a:rPr lang="en-US" sz="1600" smtClean="0">
                <a:solidFill>
                  <a:schemeClr val="tx1"/>
                </a:solidFill>
              </a:rPr>
              <a:pPr/>
              <a:t>49</a:t>
            </a:fld>
            <a:endParaRPr lang="en-US" sz="1600" smtClean="0"/>
          </a:p>
        </p:txBody>
      </p:sp>
      <p:sp>
        <p:nvSpPr>
          <p:cNvPr id="655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9732" name="Rectangle 4"/>
          <p:cNvSpPr>
            <a:spLocks noGrp="1" noChangeArrowheads="1"/>
          </p:cNvSpPr>
          <p:nvPr>
            <p:ph type="subTitle" idx="1"/>
          </p:nvPr>
        </p:nvSpPr>
        <p:spPr>
          <a:xfrm>
            <a:off x="381000" y="457200"/>
            <a:ext cx="8229600" cy="2133600"/>
          </a:xfrm>
        </p:spPr>
        <p:txBody>
          <a:bodyPr/>
          <a:lstStyle/>
          <a:p>
            <a:pPr marL="342900" indent="-342900">
              <a:defRPr/>
            </a:pPr>
            <a:r>
              <a:rPr lang="en-US" sz="4400" b="1" smtClean="0">
                <a:solidFill>
                  <a:schemeClr val="accent2"/>
                </a:solidFill>
                <a:effectLst>
                  <a:outerShdw blurRad="38100" dist="38100" dir="2700000" algn="tl">
                    <a:srgbClr val="C0C0C0"/>
                  </a:outerShdw>
                </a:effectLst>
              </a:rPr>
              <a:t>Disposal</a:t>
            </a:r>
          </a:p>
          <a:p>
            <a:pPr marL="342900" indent="-342900">
              <a:lnSpc>
                <a:spcPct val="80000"/>
              </a:lnSpc>
              <a:defRPr/>
            </a:pPr>
            <a:r>
              <a:rPr lang="en-US" sz="4400" b="1" smtClean="0">
                <a:effectLst>
                  <a:outerShdw blurRad="38100" dist="38100" dir="2700000" algn="tl">
                    <a:srgbClr val="C0C0C0"/>
                  </a:outerShdw>
                </a:effectLst>
              </a:rPr>
              <a:t> of</a:t>
            </a:r>
          </a:p>
          <a:p>
            <a:pPr marL="342900" indent="-342900">
              <a:lnSpc>
                <a:spcPct val="80000"/>
              </a:lnSpc>
              <a:defRPr/>
            </a:pPr>
            <a:r>
              <a:rPr lang="en-US" sz="4400" b="1" smtClean="0">
                <a:effectLst>
                  <a:outerShdw blurRad="38100" dist="38100" dir="2700000" algn="tl">
                    <a:srgbClr val="C0C0C0"/>
                  </a:outerShdw>
                </a:effectLst>
              </a:rPr>
              <a:t> Operational Assets</a:t>
            </a:r>
          </a:p>
        </p:txBody>
      </p:sp>
      <p:graphicFrame>
        <p:nvGraphicFramePr>
          <p:cNvPr id="65542" name="Object 5"/>
          <p:cNvGraphicFramePr>
            <a:graphicFrameLocks noChangeAspect="1"/>
          </p:cNvGraphicFramePr>
          <p:nvPr/>
        </p:nvGraphicFramePr>
        <p:xfrm>
          <a:off x="2590800" y="2590800"/>
          <a:ext cx="4000500" cy="3148013"/>
        </p:xfrm>
        <a:graphic>
          <a:graphicData uri="http://schemas.openxmlformats.org/presentationml/2006/ole">
            <mc:AlternateContent xmlns:mc="http://schemas.openxmlformats.org/markup-compatibility/2006">
              <mc:Choice xmlns:v="urn:schemas-microsoft-com:vml" Requires="v">
                <p:oleObj spid="_x0000_s65544" name="Clip" r:id="rId4" imgW="4000500" imgH="3148013" progId="">
                  <p:embed/>
                </p:oleObj>
              </mc:Choice>
              <mc:Fallback>
                <p:oleObj name="Clip" r:id="rId4" imgW="4000500" imgH="3148013"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590800"/>
                        <a:ext cx="4000500" cy="314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10A350D-6DF4-48A4-A9BC-3A19EDD9CFD8}" type="slidenum">
              <a:rPr lang="en-US" sz="1600" smtClean="0">
                <a:solidFill>
                  <a:schemeClr val="tx1"/>
                </a:solidFill>
              </a:rPr>
              <a:pPr/>
              <a:t>5</a:t>
            </a:fld>
            <a:endParaRPr lang="en-US" sz="1600" smtClean="0"/>
          </a:p>
        </p:txBody>
      </p:sp>
      <p:sp>
        <p:nvSpPr>
          <p:cNvPr id="204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Grp="1" noChangeArrowheads="1"/>
          </p:cNvSpPr>
          <p:nvPr>
            <p:ph type="title"/>
          </p:nvPr>
        </p:nvSpPr>
        <p:spPr>
          <a:xfrm>
            <a:off x="228600" y="228600"/>
            <a:ext cx="8610600" cy="838200"/>
          </a:xfrm>
        </p:spPr>
        <p:txBody>
          <a:bodyPr/>
          <a:lstStyle/>
          <a:p>
            <a:pPr>
              <a:defRPr/>
            </a:pPr>
            <a:r>
              <a:rPr lang="en-US" smtClean="0"/>
              <a:t>Classification of Operational Assets</a:t>
            </a:r>
          </a:p>
        </p:txBody>
      </p:sp>
      <p:sp>
        <p:nvSpPr>
          <p:cNvPr id="6149" name="Rectangle 5"/>
          <p:cNvSpPr>
            <a:spLocks noGrp="1" noChangeArrowheads="1"/>
          </p:cNvSpPr>
          <p:nvPr>
            <p:ph type="body" idx="1"/>
          </p:nvPr>
        </p:nvSpPr>
        <p:spPr>
          <a:xfrm>
            <a:off x="685800" y="1219200"/>
            <a:ext cx="7772400" cy="4495800"/>
          </a:xfrm>
        </p:spPr>
        <p:txBody>
          <a:bodyPr/>
          <a:lstStyle/>
          <a:p>
            <a:pPr>
              <a:defRPr/>
            </a:pPr>
            <a:r>
              <a:rPr lang="en-US" dirty="0" smtClean="0"/>
              <a:t>Tangible operational assets have physical substance.</a:t>
            </a:r>
          </a:p>
          <a:p>
            <a:pPr marL="857250" lvl="1" indent="-457200">
              <a:spcBef>
                <a:spcPct val="50000"/>
              </a:spcBef>
              <a:defRPr/>
            </a:pPr>
            <a:r>
              <a:rPr lang="en-US" b="1" u="sng" dirty="0" smtClean="0">
                <a:solidFill>
                  <a:schemeClr val="tx2"/>
                </a:solidFill>
                <a:effectLst>
                  <a:outerShdw blurRad="38100" dist="38100" dir="2700000" algn="tl">
                    <a:srgbClr val="FFFFFF"/>
                  </a:outerShdw>
                </a:effectLst>
                <a:latin typeface="Tahoma" pitchFamily="34" charset="0"/>
              </a:rPr>
              <a:t>Natural Resources</a:t>
            </a:r>
            <a:r>
              <a:rPr lang="en-US" b="1" u="sng" dirty="0" smtClean="0">
                <a:latin typeface="Tahoma" pitchFamily="34" charset="0"/>
              </a:rPr>
              <a:t> </a:t>
            </a:r>
            <a:r>
              <a:rPr lang="en-US" dirty="0" smtClean="0">
                <a:latin typeface="Tahoma" pitchFamily="34" charset="0"/>
              </a:rPr>
              <a:t>– Mineral deposits, oil and gas reserves, timber stands, coal mines, and stone quarries are some examples of natural resources. We </a:t>
            </a:r>
            <a:r>
              <a:rPr lang="en-US" i="1" dirty="0" smtClean="0">
                <a:solidFill>
                  <a:srgbClr val="FF0000"/>
                </a:solidFill>
                <a:latin typeface="Tahoma" pitchFamily="34" charset="0"/>
              </a:rPr>
              <a:t>deplete</a:t>
            </a:r>
            <a:r>
              <a:rPr lang="en-US" i="1" dirty="0" smtClean="0">
                <a:latin typeface="Tahoma" pitchFamily="34" charset="0"/>
              </a:rPr>
              <a:t> </a:t>
            </a:r>
            <a:r>
              <a:rPr lang="en-US" dirty="0" smtClean="0">
                <a:latin typeface="Tahoma" pitchFamily="34" charset="0"/>
              </a:rPr>
              <a:t>these assets over their useful life.</a:t>
            </a:r>
          </a:p>
          <a:p>
            <a:pPr>
              <a:buFont typeface="Monotype Sorts" pitchFamily="2" charset="2"/>
              <a:buNone/>
              <a:defRPr/>
            </a:pPr>
            <a:endParaRPr lang="en-US" dirty="0" smtClean="0"/>
          </a:p>
        </p:txBody>
      </p:sp>
      <p:graphicFrame>
        <p:nvGraphicFramePr>
          <p:cNvPr id="20487" name="Object 6"/>
          <p:cNvGraphicFramePr>
            <a:graphicFrameLocks/>
          </p:cNvGraphicFramePr>
          <p:nvPr/>
        </p:nvGraphicFramePr>
        <p:xfrm>
          <a:off x="5867400" y="4800600"/>
          <a:ext cx="2157413" cy="1085850"/>
        </p:xfrm>
        <a:graphic>
          <a:graphicData uri="http://schemas.openxmlformats.org/presentationml/2006/ole">
            <mc:AlternateContent xmlns:mc="http://schemas.openxmlformats.org/markup-compatibility/2006">
              <mc:Choice xmlns:v="urn:schemas-microsoft-com:vml" Requires="v">
                <p:oleObj spid="_x0000_s20489" name="Clip" r:id="rId4" imgW="4625340" imgH="2988564" progId="">
                  <p:embed/>
                </p:oleObj>
              </mc:Choice>
              <mc:Fallback>
                <p:oleObj name="Clip" r:id="rId4" imgW="4625340" imgH="2988564"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800600"/>
                        <a:ext cx="21574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wipe(left)">
                                      <p:cBhvr>
                                        <p:cTn id="10"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BF91AA8-9A86-4E1C-8145-F0F60AB5B3E9}" type="slidenum">
              <a:rPr lang="en-US" sz="1600" smtClean="0">
                <a:solidFill>
                  <a:schemeClr val="tx1"/>
                </a:solidFill>
              </a:rPr>
              <a:pPr/>
              <a:t>50</a:t>
            </a:fld>
            <a:endParaRPr lang="en-US" sz="1600" smtClean="0"/>
          </a:p>
        </p:txBody>
      </p:sp>
      <p:sp>
        <p:nvSpPr>
          <p:cNvPr id="665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65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9572"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109573"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bg2"/>
                </a:solidFill>
              </a:rPr>
              <a:t>1  </a:t>
            </a:r>
            <a:r>
              <a:rPr lang="en-US" sz="2000" b="1" smtClean="0">
                <a:solidFill>
                  <a:schemeClr val="bg2"/>
                </a:solidFill>
              </a:rPr>
              <a:t>70,000</a:t>
            </a:r>
            <a:r>
              <a:rPr lang="en-US" sz="1800" b="1" smtClean="0">
                <a:solidFill>
                  <a:schemeClr val="bg2"/>
                </a:solidFill>
              </a:rPr>
              <a:t>		                   </a:t>
            </a:r>
            <a:r>
              <a:rPr lang="en-US" sz="2000" b="1" smtClean="0">
                <a:solidFill>
                  <a:schemeClr val="bg2"/>
                </a:solidFill>
              </a:rPr>
              <a:t>70,000</a:t>
            </a:r>
            <a:r>
              <a:rPr lang="en-US" sz="1800" b="1" smtClean="0">
                <a:solidFill>
                  <a:schemeClr val="bg2"/>
                </a:solidFill>
              </a:rPr>
              <a:t>			</a:t>
            </a:r>
            <a:r>
              <a:rPr lang="en-US" sz="2000" b="1" smtClean="0">
                <a:solidFill>
                  <a:schemeClr val="bg2"/>
                </a:solidFill>
              </a:rPr>
              <a:t>	       70,000</a:t>
            </a:r>
            <a:r>
              <a:rPr lang="en-US" sz="1800" b="1" smtClean="0">
                <a:solidFill>
                  <a:schemeClr val="bg2"/>
                </a:solidFill>
              </a:rPr>
              <a:t> </a:t>
            </a:r>
            <a:r>
              <a:rPr lang="en-US" sz="1600" b="1" smtClean="0">
                <a:solidFill>
                  <a:schemeClr val="bg2"/>
                </a:solidFill>
              </a:rPr>
              <a:t>FA</a:t>
            </a:r>
            <a:endParaRPr lang="en-US" sz="1800" b="1" smtClean="0">
              <a:solidFill>
                <a:schemeClr val="bg2"/>
              </a:solidFill>
            </a:endParaRP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bg2"/>
                </a:solidFill>
              </a:rPr>
              <a:t>2 (55,000)  </a:t>
            </a:r>
            <a:r>
              <a:rPr lang="en-US" sz="2000" b="1" smtClean="0">
                <a:solidFill>
                  <a:schemeClr val="bg2"/>
                </a:solidFill>
              </a:rPr>
              <a:t>55,000</a:t>
            </a:r>
            <a:r>
              <a:rPr lang="en-US" sz="1800" b="1" smtClean="0">
                <a:solidFill>
                  <a:schemeClr val="bg2"/>
                </a:solidFill>
              </a:rPr>
              <a:t>          					        (55,000</a:t>
            </a:r>
            <a:r>
              <a:rPr lang="en-US" sz="1600" b="1" smtClean="0">
                <a:solidFill>
                  <a:schemeClr val="bg2"/>
                </a:solidFill>
              </a:rPr>
              <a:t>) IA</a:t>
            </a:r>
            <a:endParaRPr lang="en-US" sz="1800" b="1" smtClean="0">
              <a:solidFill>
                <a:schemeClr val="bg2"/>
              </a:solidFill>
            </a:endParaRP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solidFill>
                  <a:schemeClr val="bg2"/>
                </a:solidFill>
              </a:rPr>
              <a:t>3 30,000				30000  30,000	        30,000 30,000</a:t>
            </a:r>
            <a:r>
              <a:rPr lang="en-US" sz="1600" b="1" smtClean="0">
                <a:solidFill>
                  <a:schemeClr val="bg2"/>
                </a:solidFill>
              </a:rPr>
              <a:t> OA</a:t>
            </a:r>
            <a:r>
              <a:rPr lang="en-US" sz="1800" b="1" smtClean="0">
                <a:solidFill>
                  <a:schemeClr val="bg2"/>
                </a:solidFill>
              </a:rPr>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solidFill>
                  <a:schemeClr val="bg2"/>
                </a:solidFill>
              </a:rPr>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bg2"/>
                </a:solidFill>
              </a:rPr>
              <a:t>B </a:t>
            </a:r>
            <a:r>
              <a:rPr lang="en-US" sz="2000" b="1" smtClean="0">
                <a:solidFill>
                  <a:schemeClr val="bg2"/>
                </a:solidFill>
              </a:rPr>
              <a:t>45,000  55,000  </a:t>
            </a:r>
            <a:r>
              <a:rPr lang="en-US" sz="1800" b="1" smtClean="0">
                <a:solidFill>
                  <a:schemeClr val="bg2"/>
                </a:solidFill>
              </a:rPr>
              <a:t>   </a:t>
            </a:r>
            <a:r>
              <a:rPr lang="en-US" sz="2000" b="1" smtClean="0">
                <a:solidFill>
                  <a:schemeClr val="bg2"/>
                </a:solidFill>
              </a:rPr>
              <a:t>9000             70,000 21000        Closed out          45,000 B</a:t>
            </a:r>
            <a:endParaRPr lang="en-US" sz="2000" smtClean="0">
              <a:solidFill>
                <a:schemeClr val="bg2"/>
              </a:solidFill>
            </a:endParaRPr>
          </a:p>
        </p:txBody>
      </p:sp>
      <p:sp>
        <p:nvSpPr>
          <p:cNvPr id="66567"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8"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0"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1"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2"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3"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4"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5"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6"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7"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8"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9"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0"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66591"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2"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3"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A/P +  C.C.+  R.E.    Gains - Loss=  N.I.    OA,IA,FA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3">
                                            <p:txEl>
                                              <p:pRg st="0" end="0"/>
                                            </p:txEl>
                                          </p:spTgt>
                                        </p:tgtEl>
                                        <p:attrNameLst>
                                          <p:attrName>style.visibility</p:attrName>
                                        </p:attrNameLst>
                                      </p:cBhvr>
                                      <p:to>
                                        <p:strVal val="visible"/>
                                      </p:to>
                                    </p:set>
                                    <p:anim calcmode="lin" valueType="num">
                                      <p:cBhvr additive="base">
                                        <p:cTn id="7" dur="500" fill="hold"/>
                                        <p:tgtEl>
                                          <p:spTgt spid="1095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xEl>
                                              <p:pRg st="1" end="1"/>
                                            </p:txEl>
                                          </p:spTgt>
                                        </p:tgtEl>
                                        <p:attrNameLst>
                                          <p:attrName>style.visibility</p:attrName>
                                        </p:attrNameLst>
                                      </p:cBhvr>
                                      <p:to>
                                        <p:strVal val="visible"/>
                                      </p:to>
                                    </p:set>
                                    <p:anim calcmode="lin" valueType="num">
                                      <p:cBhvr additive="base">
                                        <p:cTn id="13" dur="500" fill="hold"/>
                                        <p:tgtEl>
                                          <p:spTgt spid="1095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3">
                                            <p:txEl>
                                              <p:pRg st="2" end="2"/>
                                            </p:txEl>
                                          </p:spTgt>
                                        </p:tgtEl>
                                        <p:attrNameLst>
                                          <p:attrName>style.visibility</p:attrName>
                                        </p:attrNameLst>
                                      </p:cBhvr>
                                      <p:to>
                                        <p:strVal val="visible"/>
                                      </p:to>
                                    </p:set>
                                    <p:anim calcmode="lin" valueType="num">
                                      <p:cBhvr additive="base">
                                        <p:cTn id="19" dur="500" fill="hold"/>
                                        <p:tgtEl>
                                          <p:spTgt spid="1095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3">
                                            <p:txEl>
                                              <p:pRg st="3" end="3"/>
                                            </p:txEl>
                                          </p:spTgt>
                                        </p:tgtEl>
                                        <p:attrNameLst>
                                          <p:attrName>style.visibility</p:attrName>
                                        </p:attrNameLst>
                                      </p:cBhvr>
                                      <p:to>
                                        <p:strVal val="visible"/>
                                      </p:to>
                                    </p:set>
                                    <p:anim calcmode="lin" valueType="num">
                                      <p:cBhvr additive="base">
                                        <p:cTn id="25" dur="500" fill="hold"/>
                                        <p:tgtEl>
                                          <p:spTgt spid="1095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3">
                                            <p:txEl>
                                              <p:pRg st="4" end="4"/>
                                            </p:txEl>
                                          </p:spTgt>
                                        </p:tgtEl>
                                        <p:attrNameLst>
                                          <p:attrName>style.visibility</p:attrName>
                                        </p:attrNameLst>
                                      </p:cBhvr>
                                      <p:to>
                                        <p:strVal val="visible"/>
                                      </p:to>
                                    </p:set>
                                    <p:anim calcmode="lin" valueType="num">
                                      <p:cBhvr additive="base">
                                        <p:cTn id="31" dur="500" fill="hold"/>
                                        <p:tgtEl>
                                          <p:spTgt spid="10957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B2B37508-9038-4AC6-BF70-02BC9A21B1A4}" type="slidenum">
              <a:rPr lang="en-US" sz="1600" smtClean="0">
                <a:solidFill>
                  <a:schemeClr val="tx1"/>
                </a:solidFill>
              </a:rPr>
              <a:pPr/>
              <a:t>51</a:t>
            </a:fld>
            <a:endParaRPr lang="en-US" sz="1600" smtClean="0"/>
          </a:p>
        </p:txBody>
      </p:sp>
      <p:sp>
        <p:nvSpPr>
          <p:cNvPr id="675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58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8"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67590"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a:t>
            </a:r>
            <a:r>
              <a:rPr lang="en-US" sz="2000" b="1" smtClean="0">
                <a:solidFill>
                  <a:srgbClr val="FF3300"/>
                </a:solidFill>
              </a:rPr>
              <a:t>9,000</a:t>
            </a:r>
            <a:r>
              <a:rPr lang="en-US" sz="2000" b="1" smtClean="0"/>
              <a:t>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1800" b="1" smtClean="0">
                <a:solidFill>
                  <a:srgbClr val="3365FB"/>
                </a:solidFill>
              </a:rPr>
              <a:t>  </a:t>
            </a:r>
            <a:r>
              <a:rPr lang="en-US" sz="2000" b="1" smtClean="0">
                <a:solidFill>
                  <a:srgbClr val="3365FB"/>
                </a:solidFill>
              </a:rPr>
              <a:t>9000</a:t>
            </a:r>
            <a:r>
              <a:rPr lang="en-US" sz="2000" b="1" smtClean="0"/>
              <a:t>             70,000 21000        Closed out          45,000 B</a:t>
            </a:r>
            <a:endParaRPr lang="en-US" sz="2000" smtClean="0">
              <a:solidFill>
                <a:schemeClr val="tx2"/>
              </a:solidFill>
            </a:endParaRPr>
          </a:p>
        </p:txBody>
      </p:sp>
      <p:sp>
        <p:nvSpPr>
          <p:cNvPr id="67591"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4"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67615"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6"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7"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A/P +  C.C.+  R.E.    Gains - Loss=  N.I.    OA,IA,FA </a:t>
            </a:r>
          </a:p>
        </p:txBody>
      </p:sp>
    </p:spTree>
  </p:cSld>
  <p:clrMapOvr>
    <a:masterClrMapping/>
  </p:clrMapOvr>
  <p:transition>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3075503-A8FA-4B6C-9309-91C90ED08EA4}" type="slidenum">
              <a:rPr lang="en-US" sz="1600" smtClean="0">
                <a:solidFill>
                  <a:schemeClr val="tx1"/>
                </a:solidFill>
              </a:rPr>
              <a:pPr/>
              <a:t>52</a:t>
            </a:fld>
            <a:endParaRPr lang="en-US" sz="1600" smtClean="0"/>
          </a:p>
        </p:txBody>
      </p:sp>
      <p:sp>
        <p:nvSpPr>
          <p:cNvPr id="686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2"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68614"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2000" b="1" smtClean="0"/>
              <a:t>9000             70,000 21000        Closed out          45,000 B</a:t>
            </a:r>
          </a:p>
        </p:txBody>
      </p:sp>
      <p:sp>
        <p:nvSpPr>
          <p:cNvPr id="68615"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6"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9"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0"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1"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3"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4"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5"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6"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7"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8"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9"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0"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1"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2"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3"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4"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5"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6"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7"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8"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68639"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40"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41"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A/P +  C.C.+  R.E.    Gains - Loss=  N.I.    OA,IA,FA </a:t>
            </a:r>
          </a:p>
        </p:txBody>
      </p:sp>
      <p:sp>
        <p:nvSpPr>
          <p:cNvPr id="78883" name="Text Box 35"/>
          <p:cNvSpPr txBox="1">
            <a:spLocks noChangeArrowheads="1"/>
          </p:cNvSpPr>
          <p:nvPr/>
        </p:nvSpPr>
        <p:spPr bwMode="auto">
          <a:xfrm>
            <a:off x="0" y="38100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25000"/>
              </a:lnSpc>
            </a:pPr>
            <a:r>
              <a:rPr lang="en-US">
                <a:solidFill>
                  <a:schemeClr val="tx1"/>
                </a:solidFill>
              </a:rPr>
              <a:t>5                              9000                     </a:t>
            </a:r>
            <a:r>
              <a:rPr lang="en-US" sz="1800">
                <a:solidFill>
                  <a:schemeClr val="tx1"/>
                </a:solidFill>
              </a:rPr>
              <a:t>  </a:t>
            </a:r>
            <a:r>
              <a:rPr lang="en-US">
                <a:solidFill>
                  <a:schemeClr val="tx1"/>
                </a:solidFill>
              </a:rPr>
              <a:t>  (9000)              9,000 (9000)</a:t>
            </a:r>
          </a:p>
          <a:p>
            <a:pPr>
              <a:lnSpc>
                <a:spcPct val="125000"/>
              </a:lnSpc>
            </a:pPr>
            <a:r>
              <a:rPr lang="en-US" sz="1800">
                <a:solidFill>
                  <a:schemeClr val="tx1"/>
                </a:solidFill>
              </a:rPr>
              <a:t>B </a:t>
            </a:r>
            <a:r>
              <a:rPr lang="en-US">
                <a:solidFill>
                  <a:schemeClr val="tx1"/>
                </a:solidFill>
              </a:rPr>
              <a:t>45,000  55,000  18,000            70,000 12,000        Closed out          45,000 B</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83">
                                            <p:txEl>
                                              <p:pRg st="0" end="0"/>
                                            </p:txEl>
                                          </p:spTgt>
                                        </p:tgtEl>
                                        <p:attrNameLst>
                                          <p:attrName>style.visibility</p:attrName>
                                        </p:attrNameLst>
                                      </p:cBhvr>
                                      <p:to>
                                        <p:strVal val="visible"/>
                                      </p:to>
                                    </p:set>
                                    <p:anim calcmode="lin" valueType="num">
                                      <p:cBhvr additive="base">
                                        <p:cTn id="7" dur="500" fill="hold"/>
                                        <p:tgtEl>
                                          <p:spTgt spid="78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83">
                                            <p:txEl>
                                              <p:pRg st="1" end="1"/>
                                            </p:txEl>
                                          </p:spTgt>
                                        </p:tgtEl>
                                        <p:attrNameLst>
                                          <p:attrName>style.visibility</p:attrName>
                                        </p:attrNameLst>
                                      </p:cBhvr>
                                      <p:to>
                                        <p:strVal val="visible"/>
                                      </p:to>
                                    </p:set>
                                    <p:anim calcmode="lin" valueType="num">
                                      <p:cBhvr additive="base">
                                        <p:cTn id="13" dur="500" fill="hold"/>
                                        <p:tgtEl>
                                          <p:spTgt spid="78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888623A2-6388-485B-AB0F-DEAE65FB625D}" type="slidenum">
              <a:rPr lang="en-US" sz="1600" smtClean="0">
                <a:solidFill>
                  <a:schemeClr val="tx1"/>
                </a:solidFill>
              </a:rPr>
              <a:pPr/>
              <a:t>53</a:t>
            </a:fld>
            <a:endParaRPr lang="en-US" sz="1600" smtClean="0"/>
          </a:p>
        </p:txBody>
      </p:sp>
      <p:sp>
        <p:nvSpPr>
          <p:cNvPr id="6963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88"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69638"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2000" b="1" smtClean="0"/>
              <a:t>9000             70,000 21000        Closed out          45,000 B</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5                              9000	          (9000)	   </a:t>
            </a:r>
            <a:r>
              <a:rPr lang="en-US" sz="2000" b="1" smtClean="0">
                <a:solidFill>
                  <a:srgbClr val="FF3300"/>
                </a:solidFill>
              </a:rPr>
              <a:t>9,000 </a:t>
            </a:r>
            <a:r>
              <a:rPr lang="en-US" sz="2000" b="1" smtClean="0"/>
              <a:t>(9000)</a:t>
            </a:r>
            <a:r>
              <a:rPr lang="en-US" sz="2000"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a:t>
            </a:r>
            <a:r>
              <a:rPr lang="en-US" sz="1800" b="1" smtClean="0"/>
              <a:t>  </a:t>
            </a:r>
            <a:r>
              <a:rPr lang="en-US" sz="2000" b="1" smtClean="0"/>
              <a:t>55,000  </a:t>
            </a:r>
            <a:r>
              <a:rPr lang="en-US" sz="2000" b="1" smtClean="0">
                <a:solidFill>
                  <a:srgbClr val="3365FB"/>
                </a:solidFill>
              </a:rPr>
              <a:t>18,000</a:t>
            </a:r>
            <a:r>
              <a:rPr lang="en-US" sz="2000" b="1" smtClean="0"/>
              <a:t>             70,00012,000</a:t>
            </a:r>
            <a:r>
              <a:rPr lang="en-US" sz="1800" b="1" smtClean="0"/>
              <a:t>         </a:t>
            </a:r>
            <a:r>
              <a:rPr lang="en-US" sz="2000" b="1" smtClean="0"/>
              <a:t>Closed out	        45,000 B</a:t>
            </a:r>
            <a:endParaRPr lang="en-US" sz="2000" smtClean="0">
              <a:solidFill>
                <a:schemeClr val="tx2"/>
              </a:solidFill>
            </a:endParaRPr>
          </a:p>
        </p:txBody>
      </p:sp>
      <p:sp>
        <p:nvSpPr>
          <p:cNvPr id="69639"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2"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69663"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4"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5"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A/P +  C.C.+  R.E.    Gains - Loss=  N.I.    OA,IA,FA </a:t>
            </a:r>
          </a:p>
        </p:txBody>
      </p:sp>
    </p:spTree>
  </p:cSld>
  <p:clrMapOvr>
    <a:masterClrMapping/>
  </p:clrMapOvr>
  <p:transition>
    <p:blind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19C4A7D-E27B-441C-9FA5-587CFC3DADAA}" type="slidenum">
              <a:rPr lang="en-US" sz="1600" smtClean="0">
                <a:solidFill>
                  <a:schemeClr val="tx1"/>
                </a:solidFill>
              </a:rPr>
              <a:pPr/>
              <a:t>54</a:t>
            </a:fld>
            <a:endParaRPr lang="en-US" sz="1600" smtClean="0"/>
          </a:p>
        </p:txBody>
      </p:sp>
      <p:sp>
        <p:nvSpPr>
          <p:cNvPr id="7065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6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4500"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70662"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2000" b="1" smtClean="0"/>
              <a:t>9000             70,000 21000        Closed out          45,000 B</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5                              9000	          (9000)	   9,000 (9000)</a:t>
            </a:r>
            <a:r>
              <a:rPr lang="en-US" sz="2000" smtClean="0"/>
              <a:t>	</a:t>
            </a:r>
            <a:endParaRPr lang="en-US" sz="2000" smtClean="0">
              <a:solidFill>
                <a:schemeClr val="tx2"/>
              </a:solidFill>
            </a:endParaRP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tx2"/>
                </a:solidFill>
              </a:rPr>
              <a:t>B </a:t>
            </a:r>
            <a:r>
              <a:rPr lang="en-US" sz="2000" b="1" smtClean="0">
                <a:solidFill>
                  <a:schemeClr val="tx2"/>
                </a:solidFill>
              </a:rPr>
              <a:t>45,000</a:t>
            </a:r>
            <a:r>
              <a:rPr lang="en-US" sz="1800" b="1" smtClean="0">
                <a:solidFill>
                  <a:schemeClr val="tx2"/>
                </a:solidFill>
              </a:rPr>
              <a:t>  </a:t>
            </a:r>
            <a:r>
              <a:rPr lang="en-US" sz="2000" b="1" smtClean="0">
                <a:solidFill>
                  <a:schemeClr val="tx2"/>
                </a:solidFill>
              </a:rPr>
              <a:t>55,000  18,000             70,00012,000</a:t>
            </a:r>
            <a:r>
              <a:rPr lang="en-US" sz="1800" b="1" smtClean="0">
                <a:solidFill>
                  <a:schemeClr val="tx2"/>
                </a:solidFill>
              </a:rPr>
              <a:t>         </a:t>
            </a:r>
            <a:r>
              <a:rPr lang="en-US" sz="2000" b="1" smtClean="0">
                <a:solidFill>
                  <a:schemeClr val="tx2"/>
                </a:solidFill>
              </a:rPr>
              <a:t>Closed out	        45,000 B</a:t>
            </a:r>
            <a:endParaRPr lang="en-US" sz="2000" smtClean="0">
              <a:solidFill>
                <a:schemeClr val="tx2"/>
              </a:solidFill>
            </a:endParaRPr>
          </a:p>
        </p:txBody>
      </p:sp>
      <p:sp>
        <p:nvSpPr>
          <p:cNvPr id="70663"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70687"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8"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9"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a:t>
            </a:r>
            <a:r>
              <a:rPr lang="en-US">
                <a:solidFill>
                  <a:schemeClr val="tx1"/>
                </a:solidFill>
              </a:rPr>
              <a:t> </a:t>
            </a:r>
            <a:r>
              <a:rPr lang="en-US">
                <a:solidFill>
                  <a:srgbClr val="3365FB"/>
                </a:solidFill>
              </a:rPr>
              <a:t>Exp</a:t>
            </a:r>
            <a:r>
              <a:rPr lang="en-US" b="0">
                <a:solidFill>
                  <a:schemeClr val="tx1"/>
                </a:solidFill>
              </a:rPr>
              <a:t>.              Statem’t</a:t>
            </a:r>
          </a:p>
          <a:p>
            <a:pPr>
              <a:lnSpc>
                <a:spcPct val="110000"/>
              </a:lnSpc>
            </a:pPr>
            <a:r>
              <a:rPr lang="en-US" b="0">
                <a:solidFill>
                  <a:schemeClr val="tx1"/>
                </a:solidFill>
              </a:rPr>
              <a:t>Cash  + Equip.- Acc.D. =  A/P +  C.C.+  R.E.    Gains - Loss=  N.I.    OA,IA,FA </a:t>
            </a:r>
          </a:p>
        </p:txBody>
      </p:sp>
      <p:sp>
        <p:nvSpPr>
          <p:cNvPr id="234530" name="Text Box 34"/>
          <p:cNvSpPr txBox="1">
            <a:spLocks noChangeArrowheads="1"/>
          </p:cNvSpPr>
          <p:nvPr/>
        </p:nvSpPr>
        <p:spPr bwMode="auto">
          <a:xfrm>
            <a:off x="0" y="4572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30000"/>
              </a:lnSpc>
              <a:spcBef>
                <a:spcPct val="50000"/>
              </a:spcBef>
            </a:pPr>
            <a:r>
              <a:rPr lang="en-US">
                <a:solidFill>
                  <a:srgbClr val="3333CC"/>
                </a:solidFill>
              </a:rPr>
              <a:t>6                             6,000                         (6000)              6,000 (6000)</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530"/>
                                        </p:tgtEl>
                                        <p:attrNameLst>
                                          <p:attrName>style.visibility</p:attrName>
                                        </p:attrNameLst>
                                      </p:cBhvr>
                                      <p:to>
                                        <p:strVal val="visible"/>
                                      </p:to>
                                    </p:set>
                                    <p:anim calcmode="lin" valueType="num">
                                      <p:cBhvr additive="base">
                                        <p:cTn id="7" dur="500" fill="hold"/>
                                        <p:tgtEl>
                                          <p:spTgt spid="234530"/>
                                        </p:tgtEl>
                                        <p:attrNameLst>
                                          <p:attrName>ppt_x</p:attrName>
                                        </p:attrNameLst>
                                      </p:cBhvr>
                                      <p:tavLst>
                                        <p:tav tm="0">
                                          <p:val>
                                            <p:strVal val="0-#ppt_w/2"/>
                                          </p:val>
                                        </p:tav>
                                        <p:tav tm="100000">
                                          <p:val>
                                            <p:strVal val="#ppt_x"/>
                                          </p:val>
                                        </p:tav>
                                      </p:tavLst>
                                    </p:anim>
                                    <p:anim calcmode="lin" valueType="num">
                                      <p:cBhvr additive="base">
                                        <p:cTn id="8" dur="500" fill="hold"/>
                                        <p:tgtEl>
                                          <p:spTgt spid="234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3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E0CB180-7623-4BA6-916D-E6B9D5DBB8BB}" type="slidenum">
              <a:rPr lang="en-US" sz="1600" smtClean="0">
                <a:solidFill>
                  <a:schemeClr val="tx1"/>
                </a:solidFill>
              </a:rPr>
              <a:pPr/>
              <a:t>55</a:t>
            </a:fld>
            <a:endParaRPr lang="en-US" sz="1600" smtClean="0"/>
          </a:p>
        </p:txBody>
      </p:sp>
      <p:sp>
        <p:nvSpPr>
          <p:cNvPr id="716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6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6548" name="Rectangle 4"/>
          <p:cNvSpPr>
            <a:spLocks noGrp="1" noChangeArrowheads="1"/>
          </p:cNvSpPr>
          <p:nvPr>
            <p:ph type="body" idx="1"/>
          </p:nvPr>
        </p:nvSpPr>
        <p:spPr>
          <a:xfrm>
            <a:off x="381000" y="1028700"/>
            <a:ext cx="8686800" cy="4762500"/>
          </a:xfrm>
          <a:noFill/>
        </p:spPr>
        <p:txBody>
          <a:bodyPr/>
          <a:lstStyle/>
          <a:p>
            <a:pPr>
              <a:buFont typeface="Monotype Sorts" pitchFamily="2" charset="2"/>
              <a:buNone/>
            </a:pPr>
            <a:r>
              <a:rPr lang="en-US" smtClean="0"/>
              <a:t>1.	  Update the depreciation on the asset to</a:t>
            </a:r>
            <a:br>
              <a:rPr lang="en-US" smtClean="0"/>
            </a:br>
            <a:r>
              <a:rPr lang="en-US" smtClean="0"/>
              <a:t>  the date of disposal.</a:t>
            </a:r>
          </a:p>
          <a:p>
            <a:pPr>
              <a:buFont typeface="Monotype Sorts" pitchFamily="2" charset="2"/>
              <a:buNone/>
            </a:pPr>
            <a:r>
              <a:rPr lang="en-US" smtClean="0"/>
              <a:t>2.  Record the disposal by . . . </a:t>
            </a:r>
          </a:p>
          <a:p>
            <a:pPr lvl="1"/>
            <a:r>
              <a:rPr lang="en-US" smtClean="0"/>
              <a:t> Removing the asset cost (credit).</a:t>
            </a:r>
          </a:p>
          <a:p>
            <a:pPr lvl="1"/>
            <a:r>
              <a:rPr lang="en-US" smtClean="0"/>
              <a:t> Removing the Accumulated Depreciation</a:t>
            </a:r>
            <a:br>
              <a:rPr lang="en-US" smtClean="0"/>
            </a:br>
            <a:r>
              <a:rPr lang="en-US" smtClean="0"/>
              <a:t> (debit).</a:t>
            </a:r>
          </a:p>
          <a:p>
            <a:pPr lvl="1"/>
            <a:r>
              <a:rPr lang="en-US" smtClean="0"/>
              <a:t> Recording cash received (debit) or cash paid</a:t>
            </a:r>
            <a:br>
              <a:rPr lang="en-US" smtClean="0"/>
            </a:br>
            <a:r>
              <a:rPr lang="en-US" smtClean="0"/>
              <a:t> (credit).</a:t>
            </a:r>
          </a:p>
          <a:p>
            <a:pPr lvl="1"/>
            <a:r>
              <a:rPr lang="en-US" smtClean="0">
                <a:solidFill>
                  <a:schemeClr val="accent2"/>
                </a:solidFill>
              </a:rPr>
              <a:t> </a:t>
            </a:r>
            <a:r>
              <a:rPr lang="en-US" b="1" smtClean="0">
                <a:solidFill>
                  <a:srgbClr val="3365FB"/>
                </a:solidFill>
              </a:rPr>
              <a:t>Recording a loss (debit) or gain (credit).</a:t>
            </a:r>
            <a:endParaRPr lang="en-US" smtClean="0">
              <a:solidFill>
                <a:schemeClr val="accent2"/>
              </a:solidFill>
            </a:endParaRPr>
          </a:p>
        </p:txBody>
      </p:sp>
      <p:sp>
        <p:nvSpPr>
          <p:cNvPr id="236549" name="Rectangle 5"/>
          <p:cNvSpPr>
            <a:spLocks noGrp="1" noChangeArrowheads="1"/>
          </p:cNvSpPr>
          <p:nvPr>
            <p:ph type="title"/>
          </p:nvPr>
        </p:nvSpPr>
        <p:spPr>
          <a:xfrm>
            <a:off x="685800" y="685800"/>
            <a:ext cx="7772400" cy="685800"/>
          </a:xfrm>
        </p:spPr>
        <p:txBody>
          <a:bodyPr/>
          <a:lstStyle/>
          <a:p>
            <a:pPr>
              <a:defRPr/>
            </a:pPr>
            <a:r>
              <a:rPr lang="en-US" smtClean="0"/>
              <a:t>Disposal of Operational Assets</a:t>
            </a:r>
            <a:br>
              <a:rPr lang="en-US" smtClean="0"/>
            </a:br>
            <a:endParaRPr lang="en-US" smtClean="0"/>
          </a:p>
        </p:txBody>
      </p:sp>
      <p:sp>
        <p:nvSpPr>
          <p:cNvPr id="71687" name="Line 6"/>
          <p:cNvSpPr>
            <a:spLocks noChangeShapeType="1"/>
          </p:cNvSpPr>
          <p:nvPr/>
        </p:nvSpPr>
        <p:spPr bwMode="auto">
          <a:xfrm>
            <a:off x="304800" y="838200"/>
            <a:ext cx="85344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wipe(left)">
                                      <p:cBhvr>
                                        <p:cTn id="7" dur="500"/>
                                        <p:tgtEl>
                                          <p:spTgt spid="23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B07B754-C037-4053-93AC-33828BC2194C}" type="slidenum">
              <a:rPr lang="en-US" sz="1600" smtClean="0">
                <a:solidFill>
                  <a:schemeClr val="tx1"/>
                </a:solidFill>
              </a:rPr>
              <a:pPr/>
              <a:t>56</a:t>
            </a:fld>
            <a:endParaRPr lang="en-US" sz="1600" smtClean="0"/>
          </a:p>
        </p:txBody>
      </p:sp>
      <p:sp>
        <p:nvSpPr>
          <p:cNvPr id="727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8596" name="Rectangle 4"/>
          <p:cNvSpPr>
            <a:spLocks noGrp="1" noChangeArrowheads="1"/>
          </p:cNvSpPr>
          <p:nvPr>
            <p:ph type="body" idx="1"/>
          </p:nvPr>
        </p:nvSpPr>
        <p:spPr>
          <a:xfrm>
            <a:off x="304800" y="1981200"/>
            <a:ext cx="8153400" cy="2895600"/>
          </a:xfrm>
          <a:noFill/>
        </p:spPr>
        <p:txBody>
          <a:bodyPr/>
          <a:lstStyle/>
          <a:p>
            <a:pPr algn="ctr"/>
            <a:r>
              <a:rPr lang="en-US" smtClean="0">
                <a:solidFill>
                  <a:srgbClr val="3333CC"/>
                </a:solidFill>
              </a:rPr>
              <a:t>Compare</a:t>
            </a:r>
            <a:r>
              <a:rPr lang="en-US" smtClean="0"/>
              <a:t> </a:t>
            </a:r>
            <a:r>
              <a:rPr lang="en-US" smtClean="0">
                <a:solidFill>
                  <a:srgbClr val="3365FB"/>
                </a:solidFill>
              </a:rPr>
              <a:t>cash received</a:t>
            </a:r>
            <a:r>
              <a:rPr lang="en-US" smtClean="0"/>
              <a:t> for the asset </a:t>
            </a:r>
            <a:r>
              <a:rPr lang="en-US" smtClean="0">
                <a:solidFill>
                  <a:srgbClr val="3365FB"/>
                </a:solidFill>
              </a:rPr>
              <a:t>with</a:t>
            </a:r>
            <a:r>
              <a:rPr lang="en-US" smtClean="0"/>
              <a:t> the asset’s </a:t>
            </a:r>
            <a:r>
              <a:rPr lang="en-US" smtClean="0">
                <a:solidFill>
                  <a:srgbClr val="3365FB"/>
                </a:solidFill>
              </a:rPr>
              <a:t>book value</a:t>
            </a:r>
            <a:r>
              <a:rPr lang="en-US" smtClean="0"/>
              <a:t> (BV).	</a:t>
            </a:r>
          </a:p>
          <a:p>
            <a:pPr lvl="1"/>
            <a:r>
              <a:rPr lang="en-US" smtClean="0"/>
              <a:t>If cash greater than BV, record a gain </a:t>
            </a:r>
            <a:r>
              <a:rPr lang="en-US" smtClean="0">
                <a:solidFill>
                  <a:schemeClr val="tx2"/>
                </a:solidFill>
              </a:rPr>
              <a:t>(credit).</a:t>
            </a:r>
            <a:endParaRPr lang="en-US" sz="2400" smtClean="0"/>
          </a:p>
          <a:p>
            <a:pPr lvl="1"/>
            <a:r>
              <a:rPr lang="en-US" smtClean="0"/>
              <a:t>If cash less than BV, record a loss (</a:t>
            </a:r>
            <a:r>
              <a:rPr lang="en-US" smtClean="0">
                <a:solidFill>
                  <a:schemeClr val="tx2"/>
                </a:solidFill>
              </a:rPr>
              <a:t>debit</a:t>
            </a:r>
            <a:r>
              <a:rPr lang="en-US" smtClean="0"/>
              <a:t>).</a:t>
            </a:r>
          </a:p>
          <a:p>
            <a:pPr lvl="1"/>
            <a:r>
              <a:rPr lang="en-US" smtClean="0"/>
              <a:t>If cash equals BV, no gain or loss. </a:t>
            </a:r>
          </a:p>
        </p:txBody>
      </p:sp>
      <p:graphicFrame>
        <p:nvGraphicFramePr>
          <p:cNvPr id="72710" name="Object 5"/>
          <p:cNvGraphicFramePr>
            <a:graphicFrameLocks/>
          </p:cNvGraphicFramePr>
          <p:nvPr/>
        </p:nvGraphicFramePr>
        <p:xfrm>
          <a:off x="7693025" y="4110038"/>
          <a:ext cx="1144588" cy="1462087"/>
        </p:xfrm>
        <a:graphic>
          <a:graphicData uri="http://schemas.openxmlformats.org/presentationml/2006/ole">
            <mc:AlternateContent xmlns:mc="http://schemas.openxmlformats.org/markup-compatibility/2006">
              <mc:Choice xmlns:v="urn:schemas-microsoft-com:vml" Requires="v">
                <p:oleObj spid="_x0000_s72717" name="Clip" r:id="rId4" imgW="4279392" imgH="5550408" progId="">
                  <p:embed/>
                </p:oleObj>
              </mc:Choice>
              <mc:Fallback>
                <p:oleObj name="Clip" r:id="rId4" imgW="4279392" imgH="5550408" progId="">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3025" y="4110038"/>
                        <a:ext cx="1144588"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598" name="Rectangle 6"/>
          <p:cNvSpPr>
            <a:spLocks noGrp="1" noChangeArrowheads="1"/>
          </p:cNvSpPr>
          <p:nvPr>
            <p:ph type="title"/>
          </p:nvPr>
        </p:nvSpPr>
        <p:spPr/>
        <p:txBody>
          <a:bodyPr/>
          <a:lstStyle/>
          <a:p>
            <a:pPr>
              <a:defRPr/>
            </a:pPr>
            <a:r>
              <a:rPr lang="en-US" smtClean="0"/>
              <a:t>Gain or Loss on Disposal? </a:t>
            </a:r>
          </a:p>
        </p:txBody>
      </p:sp>
      <p:sp>
        <p:nvSpPr>
          <p:cNvPr id="72712" name="Rectangle 7"/>
          <p:cNvSpPr>
            <a:spLocks noChangeArrowheads="1"/>
          </p:cNvSpPr>
          <p:nvPr/>
        </p:nvSpPr>
        <p:spPr bwMode="auto">
          <a:xfrm rot="-1620000">
            <a:off x="5548313" y="4862513"/>
            <a:ext cx="2130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a:solidFill>
                  <a:schemeClr val="tx1"/>
                </a:solidFill>
              </a:rPr>
              <a:t>asset for sale</a:t>
            </a:r>
          </a:p>
        </p:txBody>
      </p:sp>
      <p:sp>
        <p:nvSpPr>
          <p:cNvPr id="72713" name="Text Box 8"/>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accent2"/>
                </a:solidFill>
              </a:rPr>
              <a:t>  </a:t>
            </a:r>
            <a:r>
              <a:rPr lang="en-US" sz="2400">
                <a:solidFill>
                  <a:schemeClr val="tx1"/>
                </a:solidFill>
              </a:rPr>
              <a:t>How do we know if there is a Loss or Gain on the disposal?</a:t>
            </a:r>
            <a:endParaRPr lang="en-US">
              <a:solidFill>
                <a:schemeClr val="tx1"/>
              </a:solidFill>
            </a:endParaRPr>
          </a:p>
        </p:txBody>
      </p:sp>
      <p:sp>
        <p:nvSpPr>
          <p:cNvPr id="72714" name="Line 9"/>
          <p:cNvSpPr>
            <a:spLocks noChangeShapeType="1"/>
          </p:cNvSpPr>
          <p:nvPr/>
        </p:nvSpPr>
        <p:spPr bwMode="auto">
          <a:xfrm>
            <a:off x="0" y="17526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5" name="Line 10"/>
          <p:cNvSpPr>
            <a:spLocks noChangeShapeType="1"/>
          </p:cNvSpPr>
          <p:nvPr/>
        </p:nvSpPr>
        <p:spPr bwMode="auto">
          <a:xfrm>
            <a:off x="457200" y="2971800"/>
            <a:ext cx="830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6">
                                            <p:txEl>
                                              <p:pRg st="0" end="0"/>
                                            </p:txEl>
                                          </p:spTgt>
                                        </p:tgtEl>
                                        <p:attrNameLst>
                                          <p:attrName>style.visibility</p:attrName>
                                        </p:attrNameLst>
                                      </p:cBhvr>
                                      <p:to>
                                        <p:strVal val="visible"/>
                                      </p:to>
                                    </p:set>
                                    <p:anim calcmode="lin" valueType="num">
                                      <p:cBhvr additive="base">
                                        <p:cTn id="7" dur="500" fill="hold"/>
                                        <p:tgtEl>
                                          <p:spTgt spid="238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5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8596">
                                            <p:txEl>
                                              <p:pRg st="1" end="1"/>
                                            </p:txEl>
                                          </p:spTgt>
                                        </p:tgtEl>
                                        <p:attrNameLst>
                                          <p:attrName>style.visibility</p:attrName>
                                        </p:attrNameLst>
                                      </p:cBhvr>
                                      <p:to>
                                        <p:strVal val="visible"/>
                                      </p:to>
                                    </p:set>
                                    <p:anim calcmode="lin" valueType="num">
                                      <p:cBhvr additive="base">
                                        <p:cTn id="11" dur="500" fill="hold"/>
                                        <p:tgtEl>
                                          <p:spTgt spid="2385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85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8596">
                                            <p:txEl>
                                              <p:pRg st="2" end="2"/>
                                            </p:txEl>
                                          </p:spTgt>
                                        </p:tgtEl>
                                        <p:attrNameLst>
                                          <p:attrName>style.visibility</p:attrName>
                                        </p:attrNameLst>
                                      </p:cBhvr>
                                      <p:to>
                                        <p:strVal val="visible"/>
                                      </p:to>
                                    </p:set>
                                    <p:anim calcmode="lin" valueType="num">
                                      <p:cBhvr additive="base">
                                        <p:cTn id="15" dur="500" fill="hold"/>
                                        <p:tgtEl>
                                          <p:spTgt spid="2385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85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8596">
                                            <p:txEl>
                                              <p:pRg st="3" end="3"/>
                                            </p:txEl>
                                          </p:spTgt>
                                        </p:tgtEl>
                                        <p:attrNameLst>
                                          <p:attrName>style.visibility</p:attrName>
                                        </p:attrNameLst>
                                      </p:cBhvr>
                                      <p:to>
                                        <p:strVal val="visible"/>
                                      </p:to>
                                    </p:set>
                                    <p:anim calcmode="lin" valueType="num">
                                      <p:cBhvr additive="base">
                                        <p:cTn id="19" dur="500" fill="hold"/>
                                        <p:tgtEl>
                                          <p:spTgt spid="2385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85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0C0DDC3-DF2D-4D7E-8133-CF2A710F6D13}" type="slidenum">
              <a:rPr lang="en-US" sz="1600" smtClean="0">
                <a:solidFill>
                  <a:schemeClr val="tx1"/>
                </a:solidFill>
              </a:rPr>
              <a:pPr/>
              <a:t>57</a:t>
            </a:fld>
            <a:endParaRPr lang="en-US" sz="1600" smtClean="0"/>
          </a:p>
        </p:txBody>
      </p:sp>
      <p:sp>
        <p:nvSpPr>
          <p:cNvPr id="737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3" name="Rectangle 4"/>
          <p:cNvSpPr>
            <a:spLocks noGrp="1" noChangeArrowheads="1"/>
          </p:cNvSpPr>
          <p:nvPr>
            <p:ph type="body" idx="1"/>
          </p:nvPr>
        </p:nvSpPr>
        <p:spPr>
          <a:xfrm>
            <a:off x="304800" y="1981200"/>
            <a:ext cx="7848600" cy="1066800"/>
          </a:xfrm>
          <a:noFill/>
        </p:spPr>
        <p:txBody>
          <a:bodyPr/>
          <a:lstStyle/>
          <a:p>
            <a:pPr algn="ctr">
              <a:buFont typeface="Monotype Sorts" pitchFamily="2" charset="2"/>
              <a:buNone/>
            </a:pPr>
            <a:r>
              <a:rPr lang="en-US" smtClean="0">
                <a:solidFill>
                  <a:srgbClr val="FF3300"/>
                </a:solidFill>
              </a:rPr>
              <a:t>Compare</a:t>
            </a:r>
            <a:r>
              <a:rPr lang="en-US" smtClean="0"/>
              <a:t> </a:t>
            </a:r>
            <a:r>
              <a:rPr lang="en-US" smtClean="0">
                <a:solidFill>
                  <a:srgbClr val="3365FB"/>
                </a:solidFill>
              </a:rPr>
              <a:t>cash received</a:t>
            </a:r>
            <a:r>
              <a:rPr lang="en-US" smtClean="0"/>
              <a:t> for the asset </a:t>
            </a:r>
            <a:r>
              <a:rPr lang="en-US" smtClean="0">
                <a:solidFill>
                  <a:srgbClr val="3365FB"/>
                </a:solidFill>
              </a:rPr>
              <a:t>with</a:t>
            </a:r>
            <a:r>
              <a:rPr lang="en-US" smtClean="0"/>
              <a:t> the asset’s </a:t>
            </a:r>
            <a:r>
              <a:rPr lang="en-US" smtClean="0">
                <a:solidFill>
                  <a:srgbClr val="3365FB"/>
                </a:solidFill>
              </a:rPr>
              <a:t>book value</a:t>
            </a:r>
            <a:r>
              <a:rPr lang="en-US" smtClean="0"/>
              <a:t> (BV).</a:t>
            </a:r>
          </a:p>
        </p:txBody>
      </p:sp>
      <p:sp>
        <p:nvSpPr>
          <p:cNvPr id="242694" name="Rectangle 6"/>
          <p:cNvSpPr>
            <a:spLocks noGrp="1" noChangeArrowheads="1"/>
          </p:cNvSpPr>
          <p:nvPr>
            <p:ph type="title"/>
          </p:nvPr>
        </p:nvSpPr>
        <p:spPr/>
        <p:txBody>
          <a:bodyPr/>
          <a:lstStyle/>
          <a:p>
            <a:pPr>
              <a:defRPr/>
            </a:pPr>
            <a:r>
              <a:rPr lang="en-US" smtClean="0"/>
              <a:t>Disposal of Operational Assets </a:t>
            </a:r>
          </a:p>
        </p:txBody>
      </p:sp>
      <p:sp>
        <p:nvSpPr>
          <p:cNvPr id="73735" name="Text Box 8"/>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accent2"/>
                </a:solidFill>
              </a:rPr>
              <a:t>  </a:t>
            </a:r>
            <a:r>
              <a:rPr lang="en-US" sz="2400">
                <a:solidFill>
                  <a:schemeClr val="tx1"/>
                </a:solidFill>
              </a:rPr>
              <a:t>How do we know if there is a Loss or Gain on the disposal?</a:t>
            </a:r>
            <a:endParaRPr lang="en-US">
              <a:solidFill>
                <a:schemeClr val="tx1"/>
              </a:solidFill>
            </a:endParaRPr>
          </a:p>
        </p:txBody>
      </p:sp>
      <p:sp>
        <p:nvSpPr>
          <p:cNvPr id="73736" name="Line 9"/>
          <p:cNvSpPr>
            <a:spLocks noChangeShapeType="1"/>
          </p:cNvSpPr>
          <p:nvPr/>
        </p:nvSpPr>
        <p:spPr bwMode="auto">
          <a:xfrm>
            <a:off x="0" y="17526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7" name="Text Box 10"/>
          <p:cNvSpPr txBox="1">
            <a:spLocks noChangeArrowheads="1"/>
          </p:cNvSpPr>
          <p:nvPr/>
        </p:nvSpPr>
        <p:spPr bwMode="auto">
          <a:xfrm>
            <a:off x="228600" y="3124200"/>
            <a:ext cx="38862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20000"/>
              </a:spcBef>
            </a:pPr>
            <a:r>
              <a:rPr lang="en-US" sz="2800">
                <a:solidFill>
                  <a:schemeClr val="tx1"/>
                </a:solidFill>
              </a:rPr>
              <a:t>Cash received</a:t>
            </a:r>
          </a:p>
          <a:p>
            <a:pPr>
              <a:spcBef>
                <a:spcPct val="20000"/>
              </a:spcBef>
            </a:pPr>
            <a:r>
              <a:rPr lang="en-US" sz="2800">
                <a:solidFill>
                  <a:schemeClr val="tx1"/>
                </a:solidFill>
              </a:rPr>
              <a:t>   Equipment, cost</a:t>
            </a:r>
          </a:p>
          <a:p>
            <a:pPr>
              <a:spcBef>
                <a:spcPct val="20000"/>
              </a:spcBef>
            </a:pPr>
            <a:r>
              <a:rPr lang="en-US" sz="2800">
                <a:solidFill>
                  <a:schemeClr val="tx1"/>
                </a:solidFill>
              </a:rPr>
              <a:t>   Less:  Accum. Dep.</a:t>
            </a:r>
          </a:p>
          <a:p>
            <a:pPr>
              <a:spcBef>
                <a:spcPct val="20000"/>
              </a:spcBef>
            </a:pPr>
            <a:r>
              <a:rPr lang="en-US" sz="2800">
                <a:solidFill>
                  <a:schemeClr val="tx1"/>
                </a:solidFill>
              </a:rPr>
              <a:t>     Equip, Book Value</a:t>
            </a:r>
          </a:p>
          <a:p>
            <a:pPr>
              <a:spcBef>
                <a:spcPct val="20000"/>
              </a:spcBef>
            </a:pPr>
            <a:r>
              <a:rPr lang="en-US" sz="2800">
                <a:solidFill>
                  <a:schemeClr val="tx1"/>
                </a:solidFill>
              </a:rPr>
              <a:t>Gain </a:t>
            </a:r>
            <a:r>
              <a:rPr lang="en-US" sz="2800">
                <a:solidFill>
                  <a:srgbClr val="FF3300"/>
                </a:solidFill>
              </a:rPr>
              <a:t>(Loss)</a:t>
            </a:r>
          </a:p>
        </p:txBody>
      </p:sp>
      <p:sp>
        <p:nvSpPr>
          <p:cNvPr id="242699" name="Text Box 11"/>
          <p:cNvSpPr txBox="1">
            <a:spLocks noChangeArrowheads="1"/>
          </p:cNvSpPr>
          <p:nvPr/>
        </p:nvSpPr>
        <p:spPr bwMode="auto">
          <a:xfrm>
            <a:off x="4038600" y="3124200"/>
            <a:ext cx="3352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25000"/>
              </a:spcBef>
            </a:pPr>
            <a:r>
              <a:rPr lang="en-US" sz="2800">
                <a:solidFill>
                  <a:schemeClr val="accent2"/>
                </a:solidFill>
              </a:rPr>
              <a:t>                 </a:t>
            </a:r>
            <a:r>
              <a:rPr lang="en-US" sz="2800">
                <a:solidFill>
                  <a:srgbClr val="3365FB"/>
                </a:solidFill>
              </a:rPr>
              <a:t>$26,000</a:t>
            </a:r>
          </a:p>
          <a:p>
            <a:pPr>
              <a:spcBef>
                <a:spcPct val="25000"/>
              </a:spcBef>
            </a:pPr>
            <a:r>
              <a:rPr lang="en-US" sz="2800">
                <a:solidFill>
                  <a:srgbClr val="3365FB"/>
                </a:solidFill>
              </a:rPr>
              <a:t>$55,000</a:t>
            </a:r>
          </a:p>
          <a:p>
            <a:pPr>
              <a:spcBef>
                <a:spcPct val="25000"/>
              </a:spcBef>
            </a:pPr>
            <a:r>
              <a:rPr lang="en-US" sz="2800">
                <a:solidFill>
                  <a:srgbClr val="3365FB"/>
                </a:solidFill>
              </a:rPr>
              <a:t>  24,000</a:t>
            </a:r>
          </a:p>
          <a:p>
            <a:pPr>
              <a:spcBef>
                <a:spcPct val="25000"/>
              </a:spcBef>
            </a:pPr>
            <a:r>
              <a:rPr lang="en-US" sz="2800">
                <a:solidFill>
                  <a:srgbClr val="3365FB"/>
                </a:solidFill>
              </a:rPr>
              <a:t>                   31,000</a:t>
            </a:r>
            <a:endParaRPr lang="en-US" sz="2800">
              <a:solidFill>
                <a:schemeClr val="accent2"/>
              </a:solidFill>
            </a:endParaRPr>
          </a:p>
          <a:p>
            <a:pPr>
              <a:spcBef>
                <a:spcPct val="25000"/>
              </a:spcBef>
            </a:pPr>
            <a:r>
              <a:rPr lang="en-US" sz="2800">
                <a:solidFill>
                  <a:schemeClr val="accent2"/>
                </a:solidFill>
              </a:rPr>
              <a:t>	</a:t>
            </a:r>
            <a:r>
              <a:rPr lang="en-US" sz="2400">
                <a:solidFill>
                  <a:schemeClr val="accent2"/>
                </a:solidFill>
              </a:rPr>
              <a:t>         </a:t>
            </a:r>
            <a:r>
              <a:rPr lang="en-US" sz="2800">
                <a:solidFill>
                  <a:schemeClr val="tx1"/>
                </a:solidFill>
              </a:rPr>
              <a:t>$ (5,000)</a:t>
            </a:r>
            <a:r>
              <a:rPr lang="en-US" sz="2800">
                <a:solidFill>
                  <a:schemeClr val="accent2"/>
                </a:solidFill>
              </a:rPr>
              <a:t> </a:t>
            </a:r>
          </a:p>
        </p:txBody>
      </p:sp>
      <p:sp>
        <p:nvSpPr>
          <p:cNvPr id="73739" name="Line 12"/>
          <p:cNvSpPr>
            <a:spLocks noChangeShapeType="1"/>
          </p:cNvSpPr>
          <p:nvPr/>
        </p:nvSpPr>
        <p:spPr bwMode="auto">
          <a:xfrm>
            <a:off x="4114800" y="4724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3"/>
          <p:cNvSpPr>
            <a:spLocks noChangeShapeType="1"/>
          </p:cNvSpPr>
          <p:nvPr/>
        </p:nvSpPr>
        <p:spPr bwMode="auto">
          <a:xfrm>
            <a:off x="5715000" y="52578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2702" name="Picture 14" descr="ag00021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438" y="2514600"/>
            <a:ext cx="1884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04" name="Text Box 16"/>
          <p:cNvSpPr txBox="1">
            <a:spLocks noChangeArrowheads="1"/>
          </p:cNvSpPr>
          <p:nvPr/>
        </p:nvSpPr>
        <p:spPr bwMode="auto">
          <a:xfrm rot="-428058">
            <a:off x="7696200" y="2819400"/>
            <a:ext cx="762000" cy="33655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1600">
                <a:solidFill>
                  <a:srgbClr val="DDDDDD"/>
                </a:solidFill>
              </a:rPr>
              <a:t>- 5000</a:t>
            </a:r>
          </a:p>
        </p:txBody>
      </p:sp>
      <p:sp>
        <p:nvSpPr>
          <p:cNvPr id="73743" name="Text Box 18"/>
          <p:cNvSpPr txBox="1">
            <a:spLocks noChangeArrowheads="1"/>
          </p:cNvSpPr>
          <p:nvPr/>
        </p:nvSpPr>
        <p:spPr bwMode="auto">
          <a:xfrm>
            <a:off x="7543800" y="2819400"/>
            <a:ext cx="184150" cy="184150"/>
          </a:xfrm>
          <a:prstGeom prst="rect">
            <a:avLst/>
          </a:prstGeom>
          <a:solidFill>
            <a:srgbClr val="FDCBF5"/>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600">
                <a:solidFill>
                  <a:srgbClr val="FED8CA"/>
                </a:solidFill>
              </a:rPr>
              <a:t>.</a:t>
            </a:r>
            <a:endParaRPr lang="en-US" sz="6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42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42699">
                                            <p:txEl>
                                              <p:pRg st="0" end="0"/>
                                            </p:txEl>
                                          </p:spTgt>
                                        </p:tgtEl>
                                        <p:attrNameLst>
                                          <p:attrName>style.visibility</p:attrName>
                                        </p:attrNameLst>
                                      </p:cBhvr>
                                      <p:to>
                                        <p:strVal val="visible"/>
                                      </p:to>
                                    </p:set>
                                    <p:anim calcmode="lin" valueType="num">
                                      <p:cBhvr additive="base">
                                        <p:cTn id="11" dur="500" fill="hold"/>
                                        <p:tgtEl>
                                          <p:spTgt spid="24269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2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42699">
                                            <p:txEl>
                                              <p:pRg st="1" end="1"/>
                                            </p:txEl>
                                          </p:spTgt>
                                        </p:tgtEl>
                                        <p:attrNameLst>
                                          <p:attrName>style.visibility</p:attrName>
                                        </p:attrNameLst>
                                      </p:cBhvr>
                                      <p:to>
                                        <p:strVal val="visible"/>
                                      </p:to>
                                    </p:set>
                                    <p:anim calcmode="lin" valueType="num">
                                      <p:cBhvr additive="base">
                                        <p:cTn id="17" dur="500" fill="hold"/>
                                        <p:tgtEl>
                                          <p:spTgt spid="2426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2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42699">
                                            <p:txEl>
                                              <p:pRg st="2" end="2"/>
                                            </p:txEl>
                                          </p:spTgt>
                                        </p:tgtEl>
                                        <p:attrNameLst>
                                          <p:attrName>style.visibility</p:attrName>
                                        </p:attrNameLst>
                                      </p:cBhvr>
                                      <p:to>
                                        <p:strVal val="visible"/>
                                      </p:to>
                                    </p:set>
                                    <p:anim calcmode="lin" valueType="num">
                                      <p:cBhvr additive="base">
                                        <p:cTn id="23" dur="500" fill="hold"/>
                                        <p:tgtEl>
                                          <p:spTgt spid="24269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2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42699">
                                            <p:txEl>
                                              <p:pRg st="3" end="3"/>
                                            </p:txEl>
                                          </p:spTgt>
                                        </p:tgtEl>
                                        <p:attrNameLst>
                                          <p:attrName>style.visibility</p:attrName>
                                        </p:attrNameLst>
                                      </p:cBhvr>
                                      <p:to>
                                        <p:strVal val="visible"/>
                                      </p:to>
                                    </p:set>
                                    <p:anim calcmode="lin" valueType="num">
                                      <p:cBhvr additive="base">
                                        <p:cTn id="29" dur="500" fill="hold"/>
                                        <p:tgtEl>
                                          <p:spTgt spid="24269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2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2699">
                                            <p:txEl>
                                              <p:pRg st="4" end="4"/>
                                            </p:txEl>
                                          </p:spTgt>
                                        </p:tgtEl>
                                        <p:attrNameLst>
                                          <p:attrName>style.visibility</p:attrName>
                                        </p:attrNameLst>
                                      </p:cBhvr>
                                      <p:to>
                                        <p:strVal val="visible"/>
                                      </p:to>
                                    </p:set>
                                    <p:anim calcmode="lin" valueType="num">
                                      <p:cBhvr additive="base">
                                        <p:cTn id="35" dur="500" fill="hold"/>
                                        <p:tgtEl>
                                          <p:spTgt spid="24269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2699">
                                            <p:txEl>
                                              <p:pRg st="4" end="4"/>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242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9" grpId="0" build="p" autoUpdateAnimBg="0"/>
      <p:bldP spid="24270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D3DB449-2CF9-402E-9E44-E2ED3ADC52E1}" type="slidenum">
              <a:rPr lang="en-US" sz="1600" smtClean="0">
                <a:solidFill>
                  <a:schemeClr val="tx1"/>
                </a:solidFill>
              </a:rPr>
              <a:pPr/>
              <a:t>58</a:t>
            </a:fld>
            <a:endParaRPr lang="en-US" sz="1600" smtClean="0"/>
          </a:p>
        </p:txBody>
      </p:sp>
      <p:sp>
        <p:nvSpPr>
          <p:cNvPr id="747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4740"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74758"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2000" b="1" smtClean="0"/>
              <a:t>9000             70,000 21000        Closed out          45,000 B</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5                              9000	          (9000)	   9,000 (9000)</a:t>
            </a:r>
            <a:r>
              <a:rPr lang="en-US" sz="2000" smtClean="0"/>
              <a:t>	</a:t>
            </a:r>
            <a:endParaRPr lang="en-US" sz="2000" smtClean="0">
              <a:solidFill>
                <a:schemeClr val="tx2"/>
              </a:solidFill>
            </a:endParaRP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tx2"/>
                </a:solidFill>
              </a:rPr>
              <a:t>B </a:t>
            </a:r>
            <a:r>
              <a:rPr lang="en-US" sz="2000" b="1" smtClean="0">
                <a:solidFill>
                  <a:schemeClr val="tx2"/>
                </a:solidFill>
              </a:rPr>
              <a:t>45,000</a:t>
            </a:r>
            <a:r>
              <a:rPr lang="en-US" sz="1800" b="1" smtClean="0">
                <a:solidFill>
                  <a:schemeClr val="tx2"/>
                </a:solidFill>
              </a:rPr>
              <a:t>  </a:t>
            </a:r>
            <a:r>
              <a:rPr lang="en-US" sz="2000" b="1" smtClean="0">
                <a:solidFill>
                  <a:schemeClr val="tx2"/>
                </a:solidFill>
              </a:rPr>
              <a:t>55,000  18,000             70,00012,000</a:t>
            </a:r>
            <a:r>
              <a:rPr lang="en-US" sz="1800" b="1" smtClean="0">
                <a:solidFill>
                  <a:schemeClr val="tx2"/>
                </a:solidFill>
              </a:rPr>
              <a:t>         </a:t>
            </a:r>
            <a:r>
              <a:rPr lang="en-US" sz="2000" b="1" smtClean="0">
                <a:solidFill>
                  <a:schemeClr val="tx2"/>
                </a:solidFill>
              </a:rPr>
              <a:t>Closed out	        45,000 B</a:t>
            </a:r>
            <a:endParaRPr lang="en-US" sz="2000" smtClean="0">
              <a:solidFill>
                <a:schemeClr val="tx2"/>
              </a:solidFill>
            </a:endParaRPr>
          </a:p>
        </p:txBody>
      </p:sp>
      <p:sp>
        <p:nvSpPr>
          <p:cNvPr id="74759"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0"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1"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3"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4"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5"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6"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7"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8"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9"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1"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2"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3"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4"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5"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6"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7"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8"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9"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0"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1"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2"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74783"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4"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5"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A/P +  C.C.+  R.E.    Gains -</a:t>
            </a:r>
            <a:r>
              <a:rPr lang="en-US">
                <a:solidFill>
                  <a:schemeClr val="accent2"/>
                </a:solidFill>
              </a:rPr>
              <a:t> </a:t>
            </a:r>
            <a:r>
              <a:rPr lang="en-US">
                <a:solidFill>
                  <a:srgbClr val="FF3300"/>
                </a:solidFill>
              </a:rPr>
              <a:t>Loss</a:t>
            </a:r>
            <a:r>
              <a:rPr lang="en-US" b="0">
                <a:solidFill>
                  <a:schemeClr val="tx1"/>
                </a:solidFill>
              </a:rPr>
              <a:t>=  N.I.    OA,IA,FA </a:t>
            </a:r>
          </a:p>
        </p:txBody>
      </p:sp>
      <p:sp>
        <p:nvSpPr>
          <p:cNvPr id="74786" name="Text Box 34"/>
          <p:cNvSpPr txBox="1">
            <a:spLocks noChangeArrowheads="1"/>
          </p:cNvSpPr>
          <p:nvPr/>
        </p:nvSpPr>
        <p:spPr bwMode="auto">
          <a:xfrm>
            <a:off x="0" y="4572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30000"/>
              </a:lnSpc>
              <a:spcBef>
                <a:spcPct val="50000"/>
              </a:spcBef>
            </a:pPr>
            <a:r>
              <a:rPr lang="en-US">
                <a:solidFill>
                  <a:schemeClr val="tx1"/>
                </a:solidFill>
              </a:rPr>
              <a:t>6                             6,000                         (6000)              6,000 (6000)</a:t>
            </a:r>
            <a:endParaRPr lang="en-US">
              <a:solidFill>
                <a:schemeClr val="accent2"/>
              </a:solidFill>
            </a:endParaRPr>
          </a:p>
        </p:txBody>
      </p:sp>
      <p:sp>
        <p:nvSpPr>
          <p:cNvPr id="244771" name="Text Box 35"/>
          <p:cNvSpPr txBox="1">
            <a:spLocks noChangeArrowheads="1"/>
          </p:cNvSpPr>
          <p:nvPr/>
        </p:nvSpPr>
        <p:spPr bwMode="auto">
          <a:xfrm>
            <a:off x="0" y="50292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solidFill>
                  <a:srgbClr val="3365FB"/>
                </a:solidFill>
              </a:rPr>
              <a:t>7 26,000  </a:t>
            </a:r>
            <a:r>
              <a:rPr lang="en-US" sz="1800">
                <a:solidFill>
                  <a:srgbClr val="3365FB"/>
                </a:solidFill>
              </a:rPr>
              <a:t>(55,000) (24,000)                          </a:t>
            </a:r>
            <a:r>
              <a:rPr lang="en-US">
                <a:solidFill>
                  <a:srgbClr val="3365FB"/>
                </a:solidFill>
              </a:rPr>
              <a:t>(5000)</a:t>
            </a:r>
            <a:r>
              <a:rPr lang="en-US">
                <a:solidFill>
                  <a:schemeClr val="accent2"/>
                </a:solidFill>
              </a:rPr>
              <a:t>              </a:t>
            </a:r>
            <a:r>
              <a:rPr lang="en-US">
                <a:solidFill>
                  <a:srgbClr val="FF3300"/>
                </a:solidFill>
              </a:rPr>
              <a:t>5,000</a:t>
            </a:r>
            <a:r>
              <a:rPr lang="en-US">
                <a:solidFill>
                  <a:schemeClr val="accent2"/>
                </a:solidFill>
              </a:rPr>
              <a:t> </a:t>
            </a:r>
            <a:r>
              <a:rPr lang="en-US">
                <a:solidFill>
                  <a:srgbClr val="3365FB"/>
                </a:solidFill>
              </a:rPr>
              <a:t>(5000)  26,000 IA</a:t>
            </a:r>
            <a:endParaRPr lang="en-US">
              <a:solidFill>
                <a:schemeClr val="accent2"/>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71"/>
                                        </p:tgtEl>
                                        <p:attrNameLst>
                                          <p:attrName>style.visibility</p:attrName>
                                        </p:attrNameLst>
                                      </p:cBhvr>
                                      <p:to>
                                        <p:strVal val="visible"/>
                                      </p:to>
                                    </p:set>
                                    <p:anim calcmode="lin" valueType="num">
                                      <p:cBhvr additive="base">
                                        <p:cTn id="7" dur="500" fill="hold"/>
                                        <p:tgtEl>
                                          <p:spTgt spid="244771"/>
                                        </p:tgtEl>
                                        <p:attrNameLst>
                                          <p:attrName>ppt_x</p:attrName>
                                        </p:attrNameLst>
                                      </p:cBhvr>
                                      <p:tavLst>
                                        <p:tav tm="0">
                                          <p:val>
                                            <p:strVal val="0-#ppt_w/2"/>
                                          </p:val>
                                        </p:tav>
                                        <p:tav tm="100000">
                                          <p:val>
                                            <p:strVal val="#ppt_x"/>
                                          </p:val>
                                        </p:tav>
                                      </p:tavLst>
                                    </p:anim>
                                    <p:anim calcmode="lin" valueType="num">
                                      <p:cBhvr additive="base">
                                        <p:cTn id="8" dur="500" fill="hold"/>
                                        <p:tgtEl>
                                          <p:spTgt spid="244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7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44D662B5-54F6-4450-A86D-5D75ACE5A04B}" type="slidenum">
              <a:rPr lang="en-US" sz="1600" smtClean="0">
                <a:solidFill>
                  <a:schemeClr val="tx1"/>
                </a:solidFill>
              </a:rPr>
              <a:pPr/>
              <a:t>59</a:t>
            </a:fld>
            <a:endParaRPr lang="en-US" sz="1600" smtClean="0"/>
          </a:p>
        </p:txBody>
      </p:sp>
      <p:sp>
        <p:nvSpPr>
          <p:cNvPr id="7577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8836" name="Rectangle 4"/>
          <p:cNvSpPr>
            <a:spLocks noGrp="1" noChangeArrowheads="1"/>
          </p:cNvSpPr>
          <p:nvPr>
            <p:ph type="title"/>
          </p:nvPr>
        </p:nvSpPr>
        <p:spPr/>
        <p:txBody>
          <a:bodyPr/>
          <a:lstStyle/>
          <a:p>
            <a:pPr>
              <a:defRPr/>
            </a:pPr>
            <a:r>
              <a:rPr lang="en-US" smtClean="0">
                <a:solidFill>
                  <a:srgbClr val="3365FB"/>
                </a:solidFill>
              </a:rPr>
              <a:t>Journalize the Disposal</a:t>
            </a:r>
            <a:endParaRPr lang="en-US" smtClean="0"/>
          </a:p>
        </p:txBody>
      </p:sp>
      <p:sp>
        <p:nvSpPr>
          <p:cNvPr id="248838" name="Text Box 6"/>
          <p:cNvSpPr txBox="1">
            <a:spLocks noChangeArrowheads="1"/>
          </p:cNvSpPr>
          <p:nvPr/>
        </p:nvSpPr>
        <p:spPr bwMode="auto">
          <a:xfrm>
            <a:off x="152400" y="1447800"/>
            <a:ext cx="57912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tx1"/>
                </a:solidFill>
              </a:rPr>
              <a:t>Cash</a:t>
            </a:r>
          </a:p>
          <a:p>
            <a:pPr>
              <a:spcBef>
                <a:spcPct val="50000"/>
              </a:spcBef>
            </a:pPr>
            <a:r>
              <a:rPr lang="en-US" sz="2400">
                <a:solidFill>
                  <a:schemeClr val="tx1"/>
                </a:solidFill>
              </a:rPr>
              <a:t>Accumulated Depreciation (to remove)</a:t>
            </a:r>
          </a:p>
          <a:p>
            <a:pPr>
              <a:spcBef>
                <a:spcPct val="50000"/>
              </a:spcBef>
            </a:pPr>
            <a:r>
              <a:rPr lang="en-US" sz="2400">
                <a:solidFill>
                  <a:srgbClr val="FF3300"/>
                </a:solidFill>
              </a:rPr>
              <a:t>Loss</a:t>
            </a:r>
            <a:r>
              <a:rPr lang="en-US" sz="2400">
                <a:solidFill>
                  <a:schemeClr val="tx1"/>
                </a:solidFill>
              </a:rPr>
              <a:t> on Disposal of Equipment</a:t>
            </a:r>
          </a:p>
          <a:p>
            <a:pPr>
              <a:spcBef>
                <a:spcPct val="50000"/>
              </a:spcBef>
            </a:pPr>
            <a:r>
              <a:rPr lang="en-US" sz="2400">
                <a:solidFill>
                  <a:schemeClr val="tx1"/>
                </a:solidFill>
              </a:rPr>
              <a:t>	Equipment (original cost)</a:t>
            </a:r>
          </a:p>
          <a:p>
            <a:pPr>
              <a:spcBef>
                <a:spcPct val="50000"/>
              </a:spcBef>
            </a:pPr>
            <a:endParaRPr lang="en-US" sz="2400">
              <a:solidFill>
                <a:schemeClr val="tx1"/>
              </a:solidFill>
              <a:latin typeface="Times New Roman" pitchFamily="18" charset="0"/>
            </a:endParaRPr>
          </a:p>
          <a:p>
            <a:endParaRPr lang="en-US" sz="2400">
              <a:solidFill>
                <a:schemeClr val="tx1"/>
              </a:solidFill>
              <a:latin typeface="Times New Roman" pitchFamily="18" charset="0"/>
            </a:endParaRPr>
          </a:p>
          <a:p>
            <a:r>
              <a:rPr lang="en-US" sz="2800" b="0">
                <a:solidFill>
                  <a:schemeClr val="accent2"/>
                </a:solidFill>
              </a:rPr>
              <a:t>	</a:t>
            </a:r>
          </a:p>
        </p:txBody>
      </p:sp>
      <p:graphicFrame>
        <p:nvGraphicFramePr>
          <p:cNvPr id="75783" name="Object 7"/>
          <p:cNvGraphicFramePr>
            <a:graphicFrameLocks noChangeAspect="1"/>
          </p:cNvGraphicFramePr>
          <p:nvPr/>
        </p:nvGraphicFramePr>
        <p:xfrm>
          <a:off x="457200" y="3657600"/>
          <a:ext cx="1497013" cy="2130425"/>
        </p:xfrm>
        <a:graphic>
          <a:graphicData uri="http://schemas.openxmlformats.org/presentationml/2006/ole">
            <mc:AlternateContent xmlns:mc="http://schemas.openxmlformats.org/markup-compatibility/2006">
              <mc:Choice xmlns:v="urn:schemas-microsoft-com:vml" Requires="v">
                <p:oleObj spid="_x0000_s75789" name="Clip" r:id="rId4" imgW="3848100" imgH="5478463" progId="">
                  <p:embed/>
                </p:oleObj>
              </mc:Choice>
              <mc:Fallback>
                <p:oleObj name="Clip" r:id="rId4" imgW="3848100" imgH="5478463"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57600"/>
                        <a:ext cx="1497013" cy="213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40" name="Text Box 8"/>
          <p:cNvSpPr txBox="1">
            <a:spLocks noChangeArrowheads="1"/>
          </p:cNvSpPr>
          <p:nvPr/>
        </p:nvSpPr>
        <p:spPr bwMode="auto">
          <a:xfrm>
            <a:off x="2286000" y="4267200"/>
            <a:ext cx="65532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tx1"/>
                </a:solidFill>
              </a:rPr>
              <a:t>What if there had been a </a:t>
            </a:r>
            <a:r>
              <a:rPr lang="en-US" sz="2400">
                <a:solidFill>
                  <a:srgbClr val="3365FB"/>
                </a:solidFill>
              </a:rPr>
              <a:t>GAIN</a:t>
            </a:r>
            <a:r>
              <a:rPr lang="en-US" sz="2400">
                <a:solidFill>
                  <a:schemeClr val="tx1"/>
                </a:solidFill>
              </a:rPr>
              <a:t> on disposal?</a:t>
            </a:r>
          </a:p>
          <a:p>
            <a:pPr>
              <a:spcBef>
                <a:spcPct val="50000"/>
              </a:spcBef>
            </a:pPr>
            <a:r>
              <a:rPr lang="en-US" sz="2400">
                <a:solidFill>
                  <a:schemeClr val="tx1"/>
                </a:solidFill>
              </a:rPr>
              <a:t>	</a:t>
            </a:r>
            <a:r>
              <a:rPr lang="en-US" sz="2400">
                <a:solidFill>
                  <a:srgbClr val="3365FB"/>
                </a:solidFill>
              </a:rPr>
              <a:t>The GAIN would be a CREDIT in the 	journal entry above </a:t>
            </a:r>
            <a:r>
              <a:rPr lang="en-US">
                <a:solidFill>
                  <a:srgbClr val="3365FB"/>
                </a:solidFill>
              </a:rPr>
              <a:t>(and there would be      	more cash).</a:t>
            </a:r>
            <a:endParaRPr lang="en-US">
              <a:solidFill>
                <a:schemeClr val="tx1"/>
              </a:solidFill>
            </a:endParaRPr>
          </a:p>
        </p:txBody>
      </p:sp>
      <p:sp>
        <p:nvSpPr>
          <p:cNvPr id="248841" name="Text Box 9"/>
          <p:cNvSpPr txBox="1">
            <a:spLocks noChangeArrowheads="1"/>
          </p:cNvSpPr>
          <p:nvPr/>
        </p:nvSpPr>
        <p:spPr bwMode="auto">
          <a:xfrm>
            <a:off x="5867400" y="14478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rgbClr val="3333CC"/>
                </a:solidFill>
              </a:rPr>
              <a:t>$26,000</a:t>
            </a:r>
          </a:p>
          <a:p>
            <a:pPr>
              <a:spcBef>
                <a:spcPct val="50000"/>
              </a:spcBef>
            </a:pPr>
            <a:r>
              <a:rPr lang="en-US" sz="2400">
                <a:solidFill>
                  <a:srgbClr val="3333CC"/>
                </a:solidFill>
              </a:rPr>
              <a:t>  24,000</a:t>
            </a:r>
          </a:p>
          <a:p>
            <a:pPr>
              <a:spcBef>
                <a:spcPct val="50000"/>
              </a:spcBef>
            </a:pPr>
            <a:r>
              <a:rPr lang="en-US" sz="2400">
                <a:solidFill>
                  <a:srgbClr val="3333CC"/>
                </a:solidFill>
              </a:rPr>
              <a:t>    5,000</a:t>
            </a:r>
          </a:p>
          <a:p>
            <a:pPr>
              <a:spcBef>
                <a:spcPct val="50000"/>
              </a:spcBef>
            </a:pPr>
            <a:r>
              <a:rPr lang="en-US" sz="2400">
                <a:solidFill>
                  <a:srgbClr val="3333CC"/>
                </a:solidFill>
              </a:rPr>
              <a:t>		55,000</a:t>
            </a:r>
          </a:p>
        </p:txBody>
      </p:sp>
      <p:sp>
        <p:nvSpPr>
          <p:cNvPr id="75786" name="Line 10"/>
          <p:cNvSpPr>
            <a:spLocks noChangeShapeType="1"/>
          </p:cNvSpPr>
          <p:nvPr/>
        </p:nvSpPr>
        <p:spPr bwMode="auto">
          <a:xfrm>
            <a:off x="0" y="3581400"/>
            <a:ext cx="9144000"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7" name="Line 11"/>
          <p:cNvSpPr>
            <a:spLocks noChangeShapeType="1"/>
          </p:cNvSpPr>
          <p:nvPr/>
        </p:nvSpPr>
        <p:spPr bwMode="auto">
          <a:xfrm>
            <a:off x="0" y="11430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8838">
                                            <p:txEl>
                                              <p:pRg st="0" end="0"/>
                                            </p:txEl>
                                          </p:spTgt>
                                        </p:tgtEl>
                                        <p:attrNameLst>
                                          <p:attrName>style.visibility</p:attrName>
                                        </p:attrNameLst>
                                      </p:cBhvr>
                                      <p:to>
                                        <p:strVal val="visible"/>
                                      </p:to>
                                    </p:set>
                                    <p:anim calcmode="lin" valueType="num">
                                      <p:cBhvr additive="base">
                                        <p:cTn id="7" dur="500" fill="hold"/>
                                        <p:tgtEl>
                                          <p:spTgt spid="2488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8838">
                                            <p:txEl>
                                              <p:pRg st="1" end="1"/>
                                            </p:txEl>
                                          </p:spTgt>
                                        </p:tgtEl>
                                        <p:attrNameLst>
                                          <p:attrName>style.visibility</p:attrName>
                                        </p:attrNameLst>
                                      </p:cBhvr>
                                      <p:to>
                                        <p:strVal val="visible"/>
                                      </p:to>
                                    </p:set>
                                    <p:anim calcmode="lin" valueType="num">
                                      <p:cBhvr additive="base">
                                        <p:cTn id="12" dur="500" fill="hold"/>
                                        <p:tgtEl>
                                          <p:spTgt spid="24883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883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8838">
                                            <p:txEl>
                                              <p:pRg st="2" end="2"/>
                                            </p:txEl>
                                          </p:spTgt>
                                        </p:tgtEl>
                                        <p:attrNameLst>
                                          <p:attrName>style.visibility</p:attrName>
                                        </p:attrNameLst>
                                      </p:cBhvr>
                                      <p:to>
                                        <p:strVal val="visible"/>
                                      </p:to>
                                    </p:set>
                                    <p:anim calcmode="lin" valueType="num">
                                      <p:cBhvr additive="base">
                                        <p:cTn id="17" dur="500" fill="hold"/>
                                        <p:tgtEl>
                                          <p:spTgt spid="24883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8838">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8838">
                                            <p:txEl>
                                              <p:pRg st="3" end="3"/>
                                            </p:txEl>
                                          </p:spTgt>
                                        </p:tgtEl>
                                        <p:attrNameLst>
                                          <p:attrName>style.visibility</p:attrName>
                                        </p:attrNameLst>
                                      </p:cBhvr>
                                      <p:to>
                                        <p:strVal val="visible"/>
                                      </p:to>
                                    </p:set>
                                    <p:anim calcmode="lin" valueType="num">
                                      <p:cBhvr additive="base">
                                        <p:cTn id="22" dur="500" fill="hold"/>
                                        <p:tgtEl>
                                          <p:spTgt spid="24883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48838">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48838">
                                            <p:txEl>
                                              <p:pRg st="6" end="6"/>
                                            </p:txEl>
                                          </p:spTgt>
                                        </p:tgtEl>
                                        <p:attrNameLst>
                                          <p:attrName>style.visibility</p:attrName>
                                        </p:attrNameLst>
                                      </p:cBhvr>
                                      <p:to>
                                        <p:strVal val="visible"/>
                                      </p:to>
                                    </p:set>
                                    <p:anim calcmode="lin" valueType="num">
                                      <p:cBhvr additive="base">
                                        <p:cTn id="27" dur="500" fill="hold"/>
                                        <p:tgtEl>
                                          <p:spTgt spid="248838">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883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48841">
                                            <p:txEl>
                                              <p:pRg st="0" end="0"/>
                                            </p:txEl>
                                          </p:spTgt>
                                        </p:tgtEl>
                                        <p:attrNameLst>
                                          <p:attrName>style.visibility</p:attrName>
                                        </p:attrNameLst>
                                      </p:cBhvr>
                                      <p:to>
                                        <p:strVal val="visible"/>
                                      </p:to>
                                    </p:set>
                                    <p:anim calcmode="lin" valueType="num">
                                      <p:cBhvr additive="base">
                                        <p:cTn id="33" dur="500" fill="hold"/>
                                        <p:tgtEl>
                                          <p:spTgt spid="24884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88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48841">
                                            <p:txEl>
                                              <p:pRg st="1" end="1"/>
                                            </p:txEl>
                                          </p:spTgt>
                                        </p:tgtEl>
                                        <p:attrNameLst>
                                          <p:attrName>style.visibility</p:attrName>
                                        </p:attrNameLst>
                                      </p:cBhvr>
                                      <p:to>
                                        <p:strVal val="visible"/>
                                      </p:to>
                                    </p:set>
                                    <p:anim calcmode="lin" valueType="num">
                                      <p:cBhvr additive="base">
                                        <p:cTn id="39" dur="500" fill="hold"/>
                                        <p:tgtEl>
                                          <p:spTgt spid="248841">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88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48841">
                                            <p:txEl>
                                              <p:pRg st="2" end="2"/>
                                            </p:txEl>
                                          </p:spTgt>
                                        </p:tgtEl>
                                        <p:attrNameLst>
                                          <p:attrName>style.visibility</p:attrName>
                                        </p:attrNameLst>
                                      </p:cBhvr>
                                      <p:to>
                                        <p:strVal val="visible"/>
                                      </p:to>
                                    </p:set>
                                    <p:anim calcmode="lin" valueType="num">
                                      <p:cBhvr additive="base">
                                        <p:cTn id="45" dur="500" fill="hold"/>
                                        <p:tgtEl>
                                          <p:spTgt spid="248841">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488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48841">
                                            <p:txEl>
                                              <p:pRg st="3" end="3"/>
                                            </p:txEl>
                                          </p:spTgt>
                                        </p:tgtEl>
                                        <p:attrNameLst>
                                          <p:attrName>style.visibility</p:attrName>
                                        </p:attrNameLst>
                                      </p:cBhvr>
                                      <p:to>
                                        <p:strVal val="visible"/>
                                      </p:to>
                                    </p:set>
                                    <p:anim calcmode="lin" valueType="num">
                                      <p:cBhvr additive="base">
                                        <p:cTn id="51" dur="500" fill="hold"/>
                                        <p:tgtEl>
                                          <p:spTgt spid="248841">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884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8840"/>
                                        </p:tgtEl>
                                        <p:attrNameLst>
                                          <p:attrName>style.visibility</p:attrName>
                                        </p:attrNameLst>
                                      </p:cBhvr>
                                      <p:to>
                                        <p:strVal val="visible"/>
                                      </p:to>
                                    </p:set>
                                    <p:anim calcmode="lin" valueType="num">
                                      <p:cBhvr additive="base">
                                        <p:cTn id="57" dur="500" fill="hold"/>
                                        <p:tgtEl>
                                          <p:spTgt spid="248840"/>
                                        </p:tgtEl>
                                        <p:attrNameLst>
                                          <p:attrName>ppt_x</p:attrName>
                                        </p:attrNameLst>
                                      </p:cBhvr>
                                      <p:tavLst>
                                        <p:tav tm="0">
                                          <p:val>
                                            <p:strVal val="0-#ppt_w/2"/>
                                          </p:val>
                                        </p:tav>
                                        <p:tav tm="100000">
                                          <p:val>
                                            <p:strVal val="#ppt_x"/>
                                          </p:val>
                                        </p:tav>
                                      </p:tavLst>
                                    </p:anim>
                                    <p:anim calcmode="lin" valueType="num">
                                      <p:cBhvr additive="base">
                                        <p:cTn id="58" dur="500" fill="hold"/>
                                        <p:tgtEl>
                                          <p:spTgt spid="2488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build="p" autoUpdateAnimBg="0" advAuto="0"/>
      <p:bldP spid="248840" grpId="0" autoUpdateAnimBg="0"/>
      <p:bldP spid="24884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8-</a:t>
            </a:r>
            <a:fld id="{A75A950A-31DC-4254-8E0F-BDB5FCBCA326}" type="slidenum">
              <a:rPr lang="en-US" sz="1600" smtClean="0">
                <a:solidFill>
                  <a:schemeClr val="tx1"/>
                </a:solidFill>
              </a:rPr>
              <a:pPr/>
              <a:t>6</a:t>
            </a:fld>
            <a:endParaRPr lang="en-US" sz="1600" smtClean="0">
              <a:solidFill>
                <a:schemeClr val="tx1"/>
              </a:solidFill>
            </a:endParaRPr>
          </a:p>
        </p:txBody>
      </p:sp>
      <p:sp>
        <p:nvSpPr>
          <p:cNvPr id="15362" name="Rectangle 2"/>
          <p:cNvSpPr>
            <a:spLocks noGrp="1" noChangeArrowheads="1"/>
          </p:cNvSpPr>
          <p:nvPr>
            <p:ph type="title"/>
          </p:nvPr>
        </p:nvSpPr>
        <p:spPr/>
        <p:txBody>
          <a:bodyPr/>
          <a:lstStyle/>
          <a:p>
            <a:pPr eaLnBrk="1" hangingPunct="1">
              <a:defRPr/>
            </a:pPr>
            <a:r>
              <a:rPr lang="en-US" smtClean="0"/>
              <a:t>Cost of Long-Term Assets</a:t>
            </a:r>
          </a:p>
        </p:txBody>
      </p:sp>
      <p:sp>
        <p:nvSpPr>
          <p:cNvPr id="108547" name="Text Box 3"/>
          <p:cNvSpPr txBox="1">
            <a:spLocks noChangeArrowheads="1"/>
          </p:cNvSpPr>
          <p:nvPr/>
        </p:nvSpPr>
        <p:spPr bwMode="auto">
          <a:xfrm>
            <a:off x="381000" y="1371600"/>
            <a:ext cx="5943600" cy="2141538"/>
          </a:xfrm>
          <a:prstGeom prst="rect">
            <a:avLst/>
          </a:prstGeom>
          <a:solidFill>
            <a:schemeClr val="accent1"/>
          </a:solidFill>
          <a:ln w="9525">
            <a:solidFill>
              <a:srgbClr val="000000"/>
            </a:solidFill>
            <a:miter lim="800000"/>
            <a:headEnd/>
            <a:tailEnd/>
          </a:ln>
          <a:effectLst>
            <a:outerShdw dist="53882" dir="2700000" algn="ctr" rotWithShape="0">
              <a:srgbClr val="000000"/>
            </a:outerShdw>
          </a:effectLst>
        </p:spPr>
        <p:txBody>
          <a:bodyPr>
            <a:spAutoFit/>
          </a:bodyPr>
          <a:lstStyle/>
          <a:p>
            <a:pPr>
              <a:spcBef>
                <a:spcPct val="50000"/>
              </a:spcBef>
              <a:defRPr/>
            </a:pPr>
            <a:r>
              <a:rPr lang="en-US" sz="2400" dirty="0">
                <a:solidFill>
                  <a:schemeClr val="tx2"/>
                </a:solidFill>
                <a:effectLst>
                  <a:outerShdw blurRad="38100" dist="38100" dir="2700000" algn="tl">
                    <a:srgbClr val="FFFFFF"/>
                  </a:outerShdw>
                </a:effectLst>
                <a:latin typeface="Tahoma" pitchFamily="34" charset="0"/>
              </a:rPr>
              <a:t>Buildings </a:t>
            </a:r>
          </a:p>
          <a:p>
            <a:pPr>
              <a:spcBef>
                <a:spcPct val="10000"/>
              </a:spcBef>
              <a:buFontTx/>
              <a:buChar char="•"/>
              <a:defRPr/>
            </a:pPr>
            <a:r>
              <a:rPr lang="en-US" dirty="0">
                <a:effectLst>
                  <a:outerShdw blurRad="38100" dist="38100" dir="2700000" algn="tl">
                    <a:srgbClr val="FFFFFF"/>
                  </a:outerShdw>
                </a:effectLst>
                <a:latin typeface="Tahoma" pitchFamily="34" charset="0"/>
              </a:rPr>
              <a:t>Purchase price</a:t>
            </a:r>
          </a:p>
          <a:p>
            <a:pPr>
              <a:spcBef>
                <a:spcPct val="10000"/>
              </a:spcBef>
              <a:buFontTx/>
              <a:buChar char="•"/>
              <a:defRPr/>
            </a:pPr>
            <a:r>
              <a:rPr lang="en-US" dirty="0">
                <a:effectLst>
                  <a:outerShdw blurRad="38100" dist="38100" dir="2700000" algn="tl">
                    <a:srgbClr val="FFFFFF"/>
                  </a:outerShdw>
                </a:effectLst>
                <a:latin typeface="Tahoma" pitchFamily="34" charset="0"/>
              </a:rPr>
              <a:t>Sales taxes</a:t>
            </a:r>
          </a:p>
          <a:p>
            <a:pPr>
              <a:spcBef>
                <a:spcPct val="10000"/>
              </a:spcBef>
              <a:buFontTx/>
              <a:buChar char="•"/>
              <a:defRPr/>
            </a:pPr>
            <a:r>
              <a:rPr lang="en-US" dirty="0">
                <a:effectLst>
                  <a:outerShdw blurRad="38100" dist="38100" dir="2700000" algn="tl">
                    <a:srgbClr val="FFFFFF"/>
                  </a:outerShdw>
                </a:effectLst>
                <a:latin typeface="Tahoma" pitchFamily="34" charset="0"/>
              </a:rPr>
              <a:t>Title search and transfer document costs</a:t>
            </a:r>
          </a:p>
          <a:p>
            <a:pPr>
              <a:spcBef>
                <a:spcPct val="10000"/>
              </a:spcBef>
              <a:buFontTx/>
              <a:buChar char="•"/>
              <a:defRPr/>
            </a:pPr>
            <a:r>
              <a:rPr lang="en-US" dirty="0">
                <a:effectLst>
                  <a:outerShdw blurRad="38100" dist="38100" dir="2700000" algn="tl">
                    <a:srgbClr val="FFFFFF"/>
                  </a:outerShdw>
                </a:effectLst>
                <a:latin typeface="Tahoma" pitchFamily="34" charset="0"/>
              </a:rPr>
              <a:t>Realtor’s and attorney’s fees</a:t>
            </a:r>
          </a:p>
          <a:p>
            <a:pPr>
              <a:spcBef>
                <a:spcPct val="10000"/>
              </a:spcBef>
              <a:buFontTx/>
              <a:buChar char="•"/>
              <a:defRPr/>
            </a:pPr>
            <a:r>
              <a:rPr lang="en-US" dirty="0">
                <a:effectLst>
                  <a:outerShdw blurRad="38100" dist="38100" dir="2700000" algn="tl">
                    <a:srgbClr val="FFFFFF"/>
                  </a:outerShdw>
                </a:effectLst>
                <a:latin typeface="Tahoma" pitchFamily="34" charset="0"/>
              </a:rPr>
              <a:t>Remodeling costs</a:t>
            </a:r>
          </a:p>
        </p:txBody>
      </p:sp>
      <p:sp>
        <p:nvSpPr>
          <p:cNvPr id="108548" name="Text Box 4"/>
          <p:cNvSpPr txBox="1">
            <a:spLocks noChangeArrowheads="1"/>
          </p:cNvSpPr>
          <p:nvPr/>
        </p:nvSpPr>
        <p:spPr bwMode="auto">
          <a:xfrm>
            <a:off x="381000" y="3581400"/>
            <a:ext cx="4191000" cy="2462213"/>
          </a:xfrm>
          <a:prstGeom prst="rect">
            <a:avLst/>
          </a:prstGeom>
          <a:solidFill>
            <a:schemeClr val="accent6">
              <a:lumMod val="20000"/>
              <a:lumOff val="80000"/>
            </a:schemeClr>
          </a:solidFill>
          <a:ln w="9525">
            <a:solidFill>
              <a:srgbClr val="000000"/>
            </a:solidFill>
            <a:miter lim="800000"/>
            <a:headEnd/>
            <a:tailEnd/>
          </a:ln>
          <a:effectLst>
            <a:outerShdw dist="53882" dir="2700000" algn="ctr" rotWithShape="0">
              <a:srgbClr val="000000"/>
            </a:outerShdw>
          </a:effectLst>
        </p:spPr>
        <p:txBody>
          <a:bodyPr>
            <a:spAutoFit/>
          </a:bodyPr>
          <a:lstStyle/>
          <a:p>
            <a:pPr>
              <a:spcBef>
                <a:spcPct val="50000"/>
              </a:spcBef>
              <a:defRPr/>
            </a:pPr>
            <a:r>
              <a:rPr lang="en-US" sz="2400" dirty="0">
                <a:solidFill>
                  <a:schemeClr val="tx2"/>
                </a:solidFill>
                <a:effectLst>
                  <a:outerShdw blurRad="38100" dist="38100" dir="2700000" algn="tl">
                    <a:srgbClr val="FFFFFF"/>
                  </a:outerShdw>
                </a:effectLst>
                <a:latin typeface="Tahoma" pitchFamily="34" charset="0"/>
              </a:rPr>
              <a:t>Equipment </a:t>
            </a:r>
          </a:p>
          <a:p>
            <a:pPr>
              <a:spcBef>
                <a:spcPct val="10000"/>
              </a:spcBef>
              <a:buFontTx/>
              <a:buChar char="•"/>
              <a:defRPr/>
            </a:pPr>
            <a:r>
              <a:rPr lang="en-US" dirty="0">
                <a:effectLst>
                  <a:outerShdw blurRad="38100" dist="38100" dir="2700000" algn="tl">
                    <a:srgbClr val="FFFFFF"/>
                  </a:outerShdw>
                </a:effectLst>
                <a:latin typeface="Tahoma" pitchFamily="34" charset="0"/>
              </a:rPr>
              <a:t>Purchase price (less discounts)</a:t>
            </a:r>
          </a:p>
          <a:p>
            <a:pPr>
              <a:spcBef>
                <a:spcPct val="10000"/>
              </a:spcBef>
              <a:buFontTx/>
              <a:buChar char="•"/>
              <a:defRPr/>
            </a:pPr>
            <a:r>
              <a:rPr lang="en-US" dirty="0">
                <a:effectLst>
                  <a:outerShdw blurRad="38100" dist="38100" dir="2700000" algn="tl">
                    <a:srgbClr val="FFFFFF"/>
                  </a:outerShdw>
                </a:effectLst>
                <a:latin typeface="Tahoma" pitchFamily="34" charset="0"/>
              </a:rPr>
              <a:t>Sales taxes</a:t>
            </a:r>
          </a:p>
          <a:p>
            <a:pPr>
              <a:spcBef>
                <a:spcPct val="10000"/>
              </a:spcBef>
              <a:buFontTx/>
              <a:buChar char="•"/>
              <a:defRPr/>
            </a:pPr>
            <a:r>
              <a:rPr lang="en-US" dirty="0">
                <a:effectLst>
                  <a:outerShdw blurRad="38100" dist="38100" dir="2700000" algn="tl">
                    <a:srgbClr val="FFFFFF"/>
                  </a:outerShdw>
                </a:effectLst>
                <a:latin typeface="Tahoma" pitchFamily="34" charset="0"/>
              </a:rPr>
              <a:t>Delivery costs</a:t>
            </a:r>
          </a:p>
          <a:p>
            <a:pPr>
              <a:spcBef>
                <a:spcPct val="10000"/>
              </a:spcBef>
              <a:buFontTx/>
              <a:buChar char="•"/>
              <a:defRPr/>
            </a:pPr>
            <a:r>
              <a:rPr lang="en-US" dirty="0">
                <a:effectLst>
                  <a:outerShdw blurRad="38100" dist="38100" dir="2700000" algn="tl">
                    <a:srgbClr val="FFFFFF"/>
                  </a:outerShdw>
                </a:effectLst>
                <a:latin typeface="Tahoma" pitchFamily="34" charset="0"/>
              </a:rPr>
              <a:t>Installation costs</a:t>
            </a:r>
          </a:p>
          <a:p>
            <a:pPr>
              <a:spcBef>
                <a:spcPct val="10000"/>
              </a:spcBef>
              <a:buFontTx/>
              <a:buChar char="•"/>
              <a:defRPr/>
            </a:pPr>
            <a:r>
              <a:rPr lang="en-US" dirty="0">
                <a:effectLst>
                  <a:outerShdw blurRad="38100" dist="38100" dir="2700000" algn="tl">
                    <a:srgbClr val="FFFFFF"/>
                  </a:outerShdw>
                </a:effectLst>
                <a:latin typeface="Tahoma" pitchFamily="34" charset="0"/>
              </a:rPr>
              <a:t>Costs to adapt to intended use</a:t>
            </a:r>
          </a:p>
        </p:txBody>
      </p:sp>
      <p:sp>
        <p:nvSpPr>
          <p:cNvPr id="8" name="Text Box 3"/>
          <p:cNvSpPr txBox="1">
            <a:spLocks noChangeArrowheads="1"/>
          </p:cNvSpPr>
          <p:nvPr/>
        </p:nvSpPr>
        <p:spPr bwMode="auto">
          <a:xfrm>
            <a:off x="4724400" y="3200400"/>
            <a:ext cx="3962400" cy="3086100"/>
          </a:xfrm>
          <a:prstGeom prst="rect">
            <a:avLst/>
          </a:prstGeom>
          <a:solidFill>
            <a:schemeClr val="accent1"/>
          </a:solidFill>
          <a:ln w="9525">
            <a:solidFill>
              <a:srgbClr val="000000"/>
            </a:solidFill>
            <a:miter lim="800000"/>
            <a:headEnd/>
            <a:tailEnd/>
          </a:ln>
          <a:effectLst>
            <a:outerShdw dist="53882" dir="2700000" algn="ctr" rotWithShape="0">
              <a:srgbClr val="000000"/>
            </a:outerShdw>
          </a:effectLst>
        </p:spPr>
        <p:txBody>
          <a:bodyPr>
            <a:spAutoFit/>
          </a:bodyPr>
          <a:lstStyle/>
          <a:p>
            <a:pPr>
              <a:spcBef>
                <a:spcPct val="50000"/>
              </a:spcBef>
              <a:defRPr/>
            </a:pPr>
            <a:r>
              <a:rPr lang="en-US" sz="2400" dirty="0">
                <a:solidFill>
                  <a:schemeClr val="tx2"/>
                </a:solidFill>
                <a:effectLst>
                  <a:outerShdw blurRad="38100" dist="38100" dir="2700000" algn="tl">
                    <a:srgbClr val="FFFFFF"/>
                  </a:outerShdw>
                </a:effectLst>
                <a:latin typeface="Tahoma" pitchFamily="34" charset="0"/>
              </a:rPr>
              <a:t>Land </a:t>
            </a:r>
          </a:p>
          <a:p>
            <a:pPr>
              <a:spcBef>
                <a:spcPct val="10000"/>
              </a:spcBef>
              <a:buFontTx/>
              <a:buChar char="•"/>
              <a:defRPr/>
            </a:pPr>
            <a:r>
              <a:rPr lang="en-US" dirty="0">
                <a:effectLst>
                  <a:outerShdw blurRad="38100" dist="38100" dir="2700000" algn="tl">
                    <a:srgbClr val="FFFFFF"/>
                  </a:outerShdw>
                </a:effectLst>
                <a:latin typeface="Tahoma" pitchFamily="34" charset="0"/>
              </a:rPr>
              <a:t>Purchase price</a:t>
            </a:r>
          </a:p>
          <a:p>
            <a:pPr>
              <a:spcBef>
                <a:spcPct val="10000"/>
              </a:spcBef>
              <a:buFontTx/>
              <a:buChar char="•"/>
              <a:defRPr/>
            </a:pPr>
            <a:r>
              <a:rPr lang="en-US" dirty="0">
                <a:effectLst>
                  <a:outerShdw blurRad="38100" dist="38100" dir="2700000" algn="tl">
                    <a:srgbClr val="FFFFFF"/>
                  </a:outerShdw>
                </a:effectLst>
                <a:latin typeface="Tahoma" pitchFamily="34" charset="0"/>
              </a:rPr>
              <a:t>Sales taxes</a:t>
            </a:r>
          </a:p>
          <a:p>
            <a:pPr>
              <a:spcBef>
                <a:spcPct val="10000"/>
              </a:spcBef>
              <a:buFontTx/>
              <a:buChar char="•"/>
              <a:defRPr/>
            </a:pPr>
            <a:r>
              <a:rPr lang="en-US" dirty="0">
                <a:effectLst>
                  <a:outerShdw blurRad="38100" dist="38100" dir="2700000" algn="tl">
                    <a:srgbClr val="FFFFFF"/>
                  </a:outerShdw>
                </a:effectLst>
                <a:latin typeface="Tahoma" pitchFamily="34" charset="0"/>
              </a:rPr>
              <a:t>Title search and transfer document costs</a:t>
            </a:r>
          </a:p>
          <a:p>
            <a:pPr>
              <a:spcBef>
                <a:spcPct val="10000"/>
              </a:spcBef>
              <a:buFontTx/>
              <a:buChar char="•"/>
              <a:defRPr/>
            </a:pPr>
            <a:r>
              <a:rPr lang="en-US" dirty="0">
                <a:effectLst>
                  <a:outerShdw blurRad="38100" dist="38100" dir="2700000" algn="tl">
                    <a:srgbClr val="FFFFFF"/>
                  </a:outerShdw>
                </a:effectLst>
                <a:latin typeface="Tahoma" pitchFamily="34" charset="0"/>
              </a:rPr>
              <a:t>Realtor’s and attorney’s fees</a:t>
            </a:r>
          </a:p>
          <a:p>
            <a:pPr>
              <a:spcBef>
                <a:spcPct val="10000"/>
              </a:spcBef>
              <a:buFontTx/>
              <a:buChar char="•"/>
              <a:defRPr/>
            </a:pPr>
            <a:r>
              <a:rPr lang="en-US" dirty="0">
                <a:effectLst>
                  <a:outerShdw blurRad="38100" dist="38100" dir="2700000" algn="tl">
                    <a:srgbClr val="FFFFFF"/>
                  </a:outerShdw>
                </a:effectLst>
                <a:latin typeface="Tahoma" pitchFamily="34" charset="0"/>
              </a:rPr>
              <a:t>Costs of removal of old buildings</a:t>
            </a:r>
          </a:p>
          <a:p>
            <a:pPr>
              <a:spcBef>
                <a:spcPct val="10000"/>
              </a:spcBef>
              <a:buFontTx/>
              <a:buChar char="•"/>
              <a:defRPr/>
            </a:pPr>
            <a:r>
              <a:rPr lang="en-US" dirty="0">
                <a:effectLst>
                  <a:outerShdw blurRad="38100" dist="38100" dir="2700000" algn="tl">
                    <a:srgbClr val="FFFFFF"/>
                  </a:outerShdw>
                </a:effectLst>
                <a:latin typeface="Tahoma" pitchFamily="34" charset="0"/>
              </a:rPr>
              <a:t>Grading costs</a:t>
            </a:r>
          </a:p>
        </p:txBody>
      </p:sp>
      <p:graphicFrame>
        <p:nvGraphicFramePr>
          <p:cNvPr id="21511" name="Object 6"/>
          <p:cNvGraphicFramePr>
            <a:graphicFrameLocks/>
          </p:cNvGraphicFramePr>
          <p:nvPr/>
        </p:nvGraphicFramePr>
        <p:xfrm>
          <a:off x="6934200" y="1600200"/>
          <a:ext cx="1676400" cy="1263650"/>
        </p:xfrm>
        <a:graphic>
          <a:graphicData uri="http://schemas.openxmlformats.org/presentationml/2006/ole">
            <mc:AlternateContent xmlns:mc="http://schemas.openxmlformats.org/markup-compatibility/2006">
              <mc:Choice xmlns:v="urn:schemas-microsoft-com:vml" Requires="v">
                <p:oleObj spid="_x0000_s21513" name="Clip" r:id="rId4" imgW="8064500" imgH="5943600" progId="">
                  <p:embed/>
                </p:oleObj>
              </mc:Choice>
              <mc:Fallback>
                <p:oleObj name="Clip" r:id="rId4" imgW="8064500" imgH="5943600"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600200"/>
                        <a:ext cx="16764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8903354-A965-4993-AC60-05169AC26B6F}" type="slidenum">
              <a:rPr lang="en-US" sz="1600" smtClean="0">
                <a:solidFill>
                  <a:schemeClr val="tx1"/>
                </a:solidFill>
              </a:rPr>
              <a:pPr/>
              <a:t>60</a:t>
            </a:fld>
            <a:endParaRPr lang="en-US" sz="1600" smtClean="0"/>
          </a:p>
        </p:txBody>
      </p:sp>
      <p:sp>
        <p:nvSpPr>
          <p:cNvPr id="768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68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0884" name="Rectangle 4"/>
          <p:cNvSpPr>
            <a:spLocks noGrp="1" noChangeArrowheads="1"/>
          </p:cNvSpPr>
          <p:nvPr>
            <p:ph type="title"/>
          </p:nvPr>
        </p:nvSpPr>
        <p:spPr>
          <a:xfrm>
            <a:off x="838200" y="228600"/>
            <a:ext cx="7620000" cy="685800"/>
          </a:xfrm>
          <a:effectLst>
            <a:outerShdw dist="13470" dir="2700000" algn="ctr" rotWithShape="0">
              <a:schemeClr val="bg2"/>
            </a:outerShdw>
          </a:effectLst>
        </p:spPr>
        <p:txBody>
          <a:bodyPr anchor="ctr"/>
          <a:lstStyle/>
          <a:p>
            <a:pPr>
              <a:defRPr/>
            </a:pPr>
            <a:r>
              <a:rPr lang="en-US" sz="2400" smtClean="0"/>
              <a:t> Horizontal Model Transaction Analysis</a:t>
            </a:r>
          </a:p>
        </p:txBody>
      </p:sp>
      <p:sp>
        <p:nvSpPr>
          <p:cNvPr id="76806" name="Rectangle 5"/>
          <p:cNvSpPr>
            <a:spLocks noGrp="1" noChangeArrowheads="1"/>
          </p:cNvSpPr>
          <p:nvPr>
            <p:ph type="body" idx="1"/>
          </p:nvPr>
        </p:nvSpPr>
        <p:spPr>
          <a:xfrm>
            <a:off x="0" y="2057400"/>
            <a:ext cx="9144000" cy="3733800"/>
          </a:xfrm>
          <a:noFill/>
        </p:spPr>
        <p:txBody>
          <a:bodyPr/>
          <a:lstStyle/>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1  </a:t>
            </a:r>
            <a:r>
              <a:rPr lang="en-US" sz="2000" b="1" smtClean="0"/>
              <a:t>70,000</a:t>
            </a:r>
            <a:r>
              <a:rPr lang="en-US" sz="1800" b="1" smtClean="0"/>
              <a:t>		                   </a:t>
            </a:r>
            <a:r>
              <a:rPr lang="en-US" sz="2000" b="1" smtClean="0"/>
              <a:t>70,000</a:t>
            </a:r>
            <a:r>
              <a:rPr lang="en-US" sz="1800" b="1" smtClean="0"/>
              <a:t>			</a:t>
            </a:r>
            <a:r>
              <a:rPr lang="en-US" sz="2000" b="1" smtClean="0"/>
              <a:t>	       70,000</a:t>
            </a:r>
            <a:r>
              <a:rPr lang="en-US" sz="1800" b="1" smtClean="0"/>
              <a:t> </a:t>
            </a:r>
            <a:r>
              <a:rPr lang="en-US" sz="1600" b="1" smtClean="0"/>
              <a:t>FA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2 (55,000)  </a:t>
            </a:r>
            <a:r>
              <a:rPr lang="en-US" sz="2000" b="1" smtClean="0"/>
              <a:t>55,000</a:t>
            </a:r>
            <a:r>
              <a:rPr lang="en-US" sz="1800" b="1" smtClean="0"/>
              <a:t>          					        (55,000</a:t>
            </a:r>
            <a:r>
              <a:rPr lang="en-US" sz="1600" b="1" smtClean="0"/>
              <a:t>) IA</a:t>
            </a:r>
            <a:endParaRPr lang="en-US" sz="1800" b="1" smtClean="0"/>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3 30,000				30000  30,000	        30,000 30,000</a:t>
            </a:r>
            <a:r>
              <a:rPr lang="en-US" sz="1600" b="1" smtClean="0"/>
              <a:t> OA</a:t>
            </a:r>
            <a:r>
              <a:rPr lang="en-US" sz="1800" b="1" smtClean="0"/>
              <a:t> </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4                           + 9000  	          (9000)	   9,000 (9000)</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t>B </a:t>
            </a:r>
            <a:r>
              <a:rPr lang="en-US" sz="2000" b="1" smtClean="0"/>
              <a:t>45,000  55,000  </a:t>
            </a:r>
            <a:r>
              <a:rPr lang="en-US" sz="1800" b="1" smtClean="0"/>
              <a:t>   </a:t>
            </a:r>
            <a:r>
              <a:rPr lang="en-US" sz="2000" b="1" smtClean="0"/>
              <a:t>9000             70,000 21000        Closed out          45,000 B</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5                              9000	          (9000)	   9,000 (9000)</a:t>
            </a:r>
            <a:r>
              <a:rPr lang="en-US" sz="2000" smtClean="0"/>
              <a:t>	</a:t>
            </a:r>
            <a:endParaRPr lang="en-US" sz="2000" smtClean="0">
              <a:solidFill>
                <a:schemeClr val="tx2"/>
              </a:solidFill>
            </a:endParaRP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1800" b="1" smtClean="0">
                <a:solidFill>
                  <a:schemeClr val="tx2"/>
                </a:solidFill>
              </a:rPr>
              <a:t>B </a:t>
            </a:r>
            <a:r>
              <a:rPr lang="en-US" sz="2000" b="1" smtClean="0">
                <a:solidFill>
                  <a:schemeClr val="tx2"/>
                </a:solidFill>
              </a:rPr>
              <a:t>45,000</a:t>
            </a:r>
            <a:r>
              <a:rPr lang="en-US" sz="1800" b="1" smtClean="0">
                <a:solidFill>
                  <a:schemeClr val="tx2"/>
                </a:solidFill>
              </a:rPr>
              <a:t>  </a:t>
            </a:r>
            <a:r>
              <a:rPr lang="en-US" sz="2000" b="1" smtClean="0">
                <a:solidFill>
                  <a:schemeClr val="tx2"/>
                </a:solidFill>
              </a:rPr>
              <a:t>55,000  18,000             70,00012,000</a:t>
            </a:r>
            <a:r>
              <a:rPr lang="en-US" sz="1800" b="1" smtClean="0">
                <a:solidFill>
                  <a:schemeClr val="tx2"/>
                </a:solidFill>
              </a:rPr>
              <a:t>         </a:t>
            </a:r>
            <a:r>
              <a:rPr lang="en-US" sz="2000" b="1" smtClean="0">
                <a:solidFill>
                  <a:schemeClr val="tx2"/>
                </a:solidFill>
              </a:rPr>
              <a:t>Closed out	        45,000 B</a:t>
            </a:r>
          </a:p>
          <a:p>
            <a:pPr marL="285750" indent="-285750">
              <a:buFont typeface="Monotype Sorts" pitchFamily="2" charset="2"/>
              <a:buNone/>
              <a:tabLst>
                <a:tab pos="457200" algn="l"/>
                <a:tab pos="1828800" algn="l"/>
                <a:tab pos="2514600" algn="l"/>
                <a:tab pos="3886200" algn="l"/>
                <a:tab pos="4572000" algn="l"/>
                <a:tab pos="6057900" algn="l"/>
                <a:tab pos="6400800" algn="l"/>
              </a:tabLst>
            </a:pPr>
            <a:r>
              <a:rPr lang="en-US" sz="2000" b="1" smtClean="0"/>
              <a:t>6			     6,000		(6000)	   6,000 (6000)</a:t>
            </a:r>
          </a:p>
          <a:p>
            <a:pPr marL="285750" indent="-285750">
              <a:spcBef>
                <a:spcPct val="25000"/>
              </a:spcBef>
              <a:buFont typeface="Monotype Sorts" pitchFamily="2" charset="2"/>
              <a:buNone/>
              <a:tabLst>
                <a:tab pos="457200" algn="l"/>
                <a:tab pos="1828800" algn="l"/>
                <a:tab pos="2514600" algn="l"/>
                <a:tab pos="3886200" algn="l"/>
                <a:tab pos="4572000" algn="l"/>
                <a:tab pos="6057900" algn="l"/>
                <a:tab pos="6400800" algn="l"/>
              </a:tabLst>
            </a:pPr>
            <a:r>
              <a:rPr lang="en-US" sz="2000" b="1" smtClean="0"/>
              <a:t>7 26,000  </a:t>
            </a:r>
            <a:r>
              <a:rPr lang="en-US" sz="1800" b="1" smtClean="0"/>
              <a:t>(55,000) (24,000)                          </a:t>
            </a:r>
            <a:r>
              <a:rPr lang="en-US" sz="2000" b="1" smtClean="0"/>
              <a:t>(5000)              5,000</a:t>
            </a:r>
            <a:r>
              <a:rPr lang="en-US" sz="1800" b="1" smtClean="0"/>
              <a:t> </a:t>
            </a:r>
            <a:r>
              <a:rPr lang="en-US" sz="2000" b="1" smtClean="0"/>
              <a:t>(5000)  26,000 IA</a:t>
            </a:r>
            <a:endParaRPr lang="en-US" sz="2000" smtClean="0">
              <a:solidFill>
                <a:schemeClr val="tx2"/>
              </a:solidFill>
            </a:endParaRPr>
          </a:p>
        </p:txBody>
      </p:sp>
      <p:sp>
        <p:nvSpPr>
          <p:cNvPr id="76807" name="Line 7"/>
          <p:cNvSpPr>
            <a:spLocks noChangeShapeType="1"/>
          </p:cNvSpPr>
          <p:nvPr/>
        </p:nvSpPr>
        <p:spPr bwMode="auto">
          <a:xfrm>
            <a:off x="0" y="1600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8" name="Line 8"/>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9" name="Line 9"/>
          <p:cNvSpPr>
            <a:spLocks noChangeShapeType="1"/>
          </p:cNvSpPr>
          <p:nvPr/>
        </p:nvSpPr>
        <p:spPr bwMode="auto">
          <a:xfrm flipH="1">
            <a:off x="228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0" name="Line 10"/>
          <p:cNvSpPr>
            <a:spLocks noChangeShapeType="1"/>
          </p:cNvSpPr>
          <p:nvPr/>
        </p:nvSpPr>
        <p:spPr bwMode="auto">
          <a:xfrm>
            <a:off x="1143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1" name="Line 11"/>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2" name="Line 12"/>
          <p:cNvSpPr>
            <a:spLocks noChangeShapeType="1"/>
          </p:cNvSpPr>
          <p:nvPr/>
        </p:nvSpPr>
        <p:spPr bwMode="auto">
          <a:xfrm>
            <a:off x="2057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3" name="Line 13"/>
          <p:cNvSpPr>
            <a:spLocks noChangeShapeType="1"/>
          </p:cNvSpPr>
          <p:nvPr/>
        </p:nvSpPr>
        <p:spPr bwMode="auto">
          <a:xfrm>
            <a:off x="2971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14"/>
          <p:cNvSpPr>
            <a:spLocks noChangeShapeType="1"/>
          </p:cNvSpPr>
          <p:nvPr/>
        </p:nvSpPr>
        <p:spPr bwMode="auto">
          <a:xfrm>
            <a:off x="37338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5"/>
          <p:cNvSpPr>
            <a:spLocks noChangeShapeType="1"/>
          </p:cNvSpPr>
          <p:nvPr/>
        </p:nvSpPr>
        <p:spPr bwMode="auto">
          <a:xfrm>
            <a:off x="45720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6"/>
          <p:cNvSpPr>
            <a:spLocks noChangeShapeType="1"/>
          </p:cNvSpPr>
          <p:nvPr/>
        </p:nvSpPr>
        <p:spPr bwMode="auto">
          <a:xfrm>
            <a:off x="54102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7"/>
          <p:cNvSpPr>
            <a:spLocks noChangeShapeType="1"/>
          </p:cNvSpPr>
          <p:nvPr/>
        </p:nvSpPr>
        <p:spPr bwMode="auto">
          <a:xfrm>
            <a:off x="63246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8"/>
          <p:cNvSpPr>
            <a:spLocks noChangeShapeType="1"/>
          </p:cNvSpPr>
          <p:nvPr/>
        </p:nvSpPr>
        <p:spPr bwMode="auto">
          <a:xfrm>
            <a:off x="7010400" y="1981200"/>
            <a:ext cx="0" cy="403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9"/>
          <p:cNvSpPr>
            <a:spLocks noChangeShapeType="1"/>
          </p:cNvSpPr>
          <p:nvPr/>
        </p:nvSpPr>
        <p:spPr bwMode="auto">
          <a:xfrm>
            <a:off x="7848600" y="9144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20"/>
          <p:cNvSpPr>
            <a:spLocks noChangeShapeType="1"/>
          </p:cNvSpPr>
          <p:nvPr/>
        </p:nvSpPr>
        <p:spPr bwMode="auto">
          <a:xfrm>
            <a:off x="0" y="3200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1"/>
          <p:cNvSpPr>
            <a:spLocks noChangeShapeType="1"/>
          </p:cNvSpPr>
          <p:nvPr/>
        </p:nvSpPr>
        <p:spPr bwMode="auto">
          <a:xfrm>
            <a:off x="0" y="3505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2" name="Line 22"/>
          <p:cNvSpPr>
            <a:spLocks noChangeShapeType="1"/>
          </p:cNvSpPr>
          <p:nvPr/>
        </p:nvSpPr>
        <p:spPr bwMode="auto">
          <a:xfrm>
            <a:off x="0" y="3886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3" name="Line 23"/>
          <p:cNvSpPr>
            <a:spLocks noChangeShapeType="1"/>
          </p:cNvSpPr>
          <p:nvPr/>
        </p:nvSpPr>
        <p:spPr bwMode="auto">
          <a:xfrm>
            <a:off x="0" y="4267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4" name="Line 24"/>
          <p:cNvSpPr>
            <a:spLocks noChangeShapeType="1"/>
          </p:cNvSpPr>
          <p:nvPr/>
        </p:nvSpPr>
        <p:spPr bwMode="auto">
          <a:xfrm>
            <a:off x="0" y="4648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5" name="Line 25"/>
          <p:cNvSpPr>
            <a:spLocks noChangeShapeType="1"/>
          </p:cNvSpPr>
          <p:nvPr/>
        </p:nvSpPr>
        <p:spPr bwMode="auto">
          <a:xfrm>
            <a:off x="0" y="502920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6" name="Line 26"/>
          <p:cNvSpPr>
            <a:spLocks noChangeShapeType="1"/>
          </p:cNvSpPr>
          <p:nvPr/>
        </p:nvSpPr>
        <p:spPr bwMode="auto">
          <a:xfrm>
            <a:off x="0" y="5410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7" name="Line 27"/>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8" name="Line 28"/>
          <p:cNvSpPr>
            <a:spLocks noChangeShapeType="1"/>
          </p:cNvSpPr>
          <p:nvPr/>
        </p:nvSpPr>
        <p:spPr bwMode="auto">
          <a:xfrm>
            <a:off x="0" y="1295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9" name="Line 29"/>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0" name="Text Box 30"/>
          <p:cNvSpPr txBox="1">
            <a:spLocks noChangeArrowheads="1"/>
          </p:cNvSpPr>
          <p:nvPr/>
        </p:nvSpPr>
        <p:spPr bwMode="auto">
          <a:xfrm>
            <a:off x="1371600" y="914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b="0">
                <a:solidFill>
                  <a:schemeClr val="tx1"/>
                </a:solidFill>
              </a:rPr>
              <a:t>        Balance Sheet                           Income Statement    Cashflow</a:t>
            </a:r>
          </a:p>
        </p:txBody>
      </p:sp>
      <p:sp>
        <p:nvSpPr>
          <p:cNvPr id="76831" name="Line 31"/>
          <p:cNvSpPr>
            <a:spLocks noChangeShapeType="1"/>
          </p:cNvSpPr>
          <p:nvPr/>
        </p:nvSpPr>
        <p:spPr bwMode="auto">
          <a:xfrm>
            <a:off x="0" y="2438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2" name="Line 32"/>
          <p:cNvSpPr>
            <a:spLocks noChangeShapeType="1"/>
          </p:cNvSpPr>
          <p:nvPr/>
        </p:nvSpPr>
        <p:spPr bwMode="auto">
          <a:xfrm>
            <a:off x="0" y="2819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3" name="Text Box 33"/>
          <p:cNvSpPr txBox="1">
            <a:spLocks noChangeArrowheads="1"/>
          </p:cNvSpPr>
          <p:nvPr/>
        </p:nvSpPr>
        <p:spPr bwMode="auto">
          <a:xfrm>
            <a:off x="228600" y="12192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0000"/>
              </a:lnSpc>
            </a:pPr>
            <a:r>
              <a:rPr lang="en-US" b="0">
                <a:solidFill>
                  <a:schemeClr val="tx1"/>
                </a:solidFill>
              </a:rPr>
              <a:t>       Assets                   = Liab.+     Equity         Rev./     Exp.              Statem’t</a:t>
            </a:r>
          </a:p>
          <a:p>
            <a:pPr>
              <a:lnSpc>
                <a:spcPct val="110000"/>
              </a:lnSpc>
            </a:pPr>
            <a:r>
              <a:rPr lang="en-US" b="0">
                <a:solidFill>
                  <a:schemeClr val="tx1"/>
                </a:solidFill>
              </a:rPr>
              <a:t>Cash  + Equip.- Acc.D. =  A/P +  C.C.+  R.E.    Gains - Loss=  N.I.    OA,IA,FA </a:t>
            </a:r>
          </a:p>
        </p:txBody>
      </p:sp>
      <p:sp>
        <p:nvSpPr>
          <p:cNvPr id="250914" name="Text Box 34"/>
          <p:cNvSpPr txBox="1">
            <a:spLocks noChangeArrowheads="1"/>
          </p:cNvSpPr>
          <p:nvPr/>
        </p:nvSpPr>
        <p:spPr bwMode="auto">
          <a:xfrm>
            <a:off x="0" y="533400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115000"/>
              </a:lnSpc>
              <a:spcBef>
                <a:spcPct val="50000"/>
              </a:spcBef>
            </a:pPr>
            <a:r>
              <a:rPr lang="en-US" sz="1800">
                <a:solidFill>
                  <a:srgbClr val="3333CC"/>
                </a:solidFill>
              </a:rPr>
              <a:t>B</a:t>
            </a:r>
            <a:r>
              <a:rPr lang="en-US">
                <a:solidFill>
                  <a:srgbClr val="3333CC"/>
                </a:solidFill>
              </a:rPr>
              <a:t> 71,000           0           0             70,000 1,000         Closed out         71,000 B</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0914"/>
                                        </p:tgtEl>
                                        <p:attrNameLst>
                                          <p:attrName>style.visibility</p:attrName>
                                        </p:attrNameLst>
                                      </p:cBhvr>
                                      <p:to>
                                        <p:strVal val="visible"/>
                                      </p:to>
                                    </p:set>
                                    <p:anim calcmode="lin" valueType="num">
                                      <p:cBhvr additive="base">
                                        <p:cTn id="7" dur="500" fill="hold"/>
                                        <p:tgtEl>
                                          <p:spTgt spid="250914"/>
                                        </p:tgtEl>
                                        <p:attrNameLst>
                                          <p:attrName>ppt_x</p:attrName>
                                        </p:attrNameLst>
                                      </p:cBhvr>
                                      <p:tavLst>
                                        <p:tav tm="0">
                                          <p:val>
                                            <p:strVal val="0-#ppt_w/2"/>
                                          </p:val>
                                        </p:tav>
                                        <p:tav tm="100000">
                                          <p:val>
                                            <p:strVal val="#ppt_x"/>
                                          </p:val>
                                        </p:tav>
                                      </p:tavLst>
                                    </p:anim>
                                    <p:anim calcmode="lin" valueType="num">
                                      <p:cBhvr additive="base">
                                        <p:cTn id="8" dur="500" fill="hold"/>
                                        <p:tgtEl>
                                          <p:spTgt spid="250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1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2F0AFDD-A053-4088-A8CF-1A30E0081653}" type="slidenum">
              <a:rPr lang="en-US" sz="1600" smtClean="0">
                <a:solidFill>
                  <a:schemeClr val="tx1"/>
                </a:solidFill>
              </a:rPr>
              <a:pPr/>
              <a:t>61</a:t>
            </a:fld>
            <a:endParaRPr lang="en-US" sz="1600" smtClean="0"/>
          </a:p>
        </p:txBody>
      </p:sp>
      <p:sp>
        <p:nvSpPr>
          <p:cNvPr id="778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2932" name="Rectangle 4"/>
          <p:cNvSpPr>
            <a:spLocks noGrp="1" noChangeArrowheads="1"/>
          </p:cNvSpPr>
          <p:nvPr>
            <p:ph type="title"/>
          </p:nvPr>
        </p:nvSpPr>
        <p:spPr/>
        <p:txBody>
          <a:bodyPr/>
          <a:lstStyle/>
          <a:p>
            <a:pPr>
              <a:defRPr/>
            </a:pPr>
            <a:r>
              <a:rPr lang="en-US" smtClean="0">
                <a:solidFill>
                  <a:srgbClr val="3365FB"/>
                </a:solidFill>
              </a:rPr>
              <a:t>What’s the result? - For Year 3</a:t>
            </a:r>
            <a:endParaRPr lang="en-US" smtClean="0"/>
          </a:p>
        </p:txBody>
      </p:sp>
      <p:sp>
        <p:nvSpPr>
          <p:cNvPr id="252933" name="Text Box 5"/>
          <p:cNvSpPr txBox="1">
            <a:spLocks noChangeArrowheads="1"/>
          </p:cNvSpPr>
          <p:nvPr/>
        </p:nvSpPr>
        <p:spPr bwMode="auto">
          <a:xfrm>
            <a:off x="228600" y="1143000"/>
            <a:ext cx="89154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solidFill>
                  <a:schemeClr val="tx1"/>
                </a:solidFill>
                <a:latin typeface="Times New Roman" pitchFamily="18" charset="0"/>
              </a:rPr>
              <a:t>How much depreciation </a:t>
            </a:r>
            <a:r>
              <a:rPr lang="en-US" sz="2400">
                <a:solidFill>
                  <a:srgbClr val="FF3300"/>
                </a:solidFill>
                <a:latin typeface="Times New Roman" pitchFamily="18" charset="0"/>
              </a:rPr>
              <a:t>expense</a:t>
            </a:r>
            <a:r>
              <a:rPr lang="en-US" sz="2400">
                <a:solidFill>
                  <a:schemeClr val="tx1"/>
                </a:solidFill>
                <a:latin typeface="Times New Roman" pitchFamily="18" charset="0"/>
              </a:rPr>
              <a:t> is on the 2015 Income Statement?</a:t>
            </a:r>
          </a:p>
          <a:p>
            <a:pPr>
              <a:spcBef>
                <a:spcPct val="50000"/>
              </a:spcBef>
            </a:pPr>
            <a:r>
              <a:rPr lang="en-US" sz="2400">
                <a:solidFill>
                  <a:schemeClr val="tx1"/>
                </a:solidFill>
                <a:latin typeface="Times New Roman" pitchFamily="18" charset="0"/>
              </a:rPr>
              <a:t>				</a:t>
            </a:r>
            <a:r>
              <a:rPr lang="en-US" sz="2800">
                <a:solidFill>
                  <a:srgbClr val="FF3300"/>
                </a:solidFill>
              </a:rPr>
              <a:t>$6,000</a:t>
            </a:r>
            <a:endParaRPr lang="en-US" sz="2400">
              <a:solidFill>
                <a:srgbClr val="FF3300"/>
              </a:solidFill>
              <a:latin typeface="Times New Roman" pitchFamily="18" charset="0"/>
            </a:endParaRPr>
          </a:p>
          <a:p>
            <a:pPr>
              <a:spcBef>
                <a:spcPct val="50000"/>
              </a:spcBef>
            </a:pPr>
            <a:r>
              <a:rPr lang="en-US" sz="2400">
                <a:solidFill>
                  <a:schemeClr val="tx1"/>
                </a:solidFill>
                <a:latin typeface="Times New Roman" pitchFamily="18" charset="0"/>
              </a:rPr>
              <a:t>How much </a:t>
            </a:r>
            <a:r>
              <a:rPr lang="en-US" sz="2400">
                <a:solidFill>
                  <a:srgbClr val="3333CC"/>
                </a:solidFill>
              </a:rPr>
              <a:t>Gain or Loss</a:t>
            </a:r>
            <a:r>
              <a:rPr lang="en-US" sz="2400">
                <a:solidFill>
                  <a:schemeClr val="tx1"/>
                </a:solidFill>
                <a:latin typeface="Times New Roman" pitchFamily="18" charset="0"/>
              </a:rPr>
              <a:t> is on the 2015 Income Statement?</a:t>
            </a:r>
          </a:p>
          <a:p>
            <a:pPr>
              <a:spcBef>
                <a:spcPct val="50000"/>
              </a:spcBef>
            </a:pPr>
            <a:r>
              <a:rPr lang="en-US" sz="2400">
                <a:solidFill>
                  <a:schemeClr val="tx1"/>
                </a:solidFill>
                <a:latin typeface="Times New Roman" pitchFamily="18" charset="0"/>
              </a:rPr>
              <a:t>		      </a:t>
            </a:r>
            <a:r>
              <a:rPr lang="en-US" sz="2800">
                <a:solidFill>
                  <a:srgbClr val="3333CC"/>
                </a:solidFill>
              </a:rPr>
              <a:t>$5,000 Loss on Disposal</a:t>
            </a:r>
            <a:endParaRPr lang="en-US" sz="2400">
              <a:solidFill>
                <a:srgbClr val="3333CC"/>
              </a:solidFill>
              <a:latin typeface="Times New Roman" pitchFamily="18" charset="0"/>
            </a:endParaRPr>
          </a:p>
          <a:p>
            <a:pPr>
              <a:spcBef>
                <a:spcPct val="50000"/>
              </a:spcBef>
            </a:pPr>
            <a:r>
              <a:rPr lang="en-US" sz="2400">
                <a:solidFill>
                  <a:schemeClr val="tx1"/>
                </a:solidFill>
                <a:latin typeface="Times New Roman" pitchFamily="18" charset="0"/>
              </a:rPr>
              <a:t>How much </a:t>
            </a:r>
            <a:r>
              <a:rPr lang="en-US" sz="2400">
                <a:solidFill>
                  <a:srgbClr val="3365FB"/>
                </a:solidFill>
                <a:latin typeface="Times New Roman" pitchFamily="18" charset="0"/>
              </a:rPr>
              <a:t>Accumulated Deprec</a:t>
            </a:r>
            <a:r>
              <a:rPr lang="en-US" sz="2400">
                <a:solidFill>
                  <a:schemeClr val="tx1"/>
                </a:solidFill>
                <a:latin typeface="Times New Roman" pitchFamily="18" charset="0"/>
              </a:rPr>
              <a:t>. is on the 12/31/15 </a:t>
            </a:r>
            <a:r>
              <a:rPr lang="en-US" sz="2400">
                <a:solidFill>
                  <a:srgbClr val="3365FB"/>
                </a:solidFill>
                <a:latin typeface="Times New Roman" pitchFamily="18" charset="0"/>
              </a:rPr>
              <a:t>Bal. Sheet</a:t>
            </a:r>
            <a:r>
              <a:rPr lang="en-US" sz="2400">
                <a:solidFill>
                  <a:schemeClr val="tx1"/>
                </a:solidFill>
                <a:latin typeface="Times New Roman" pitchFamily="18" charset="0"/>
              </a:rPr>
              <a:t>?</a:t>
            </a:r>
          </a:p>
          <a:p>
            <a:pPr>
              <a:spcBef>
                <a:spcPct val="50000"/>
              </a:spcBef>
            </a:pPr>
            <a:r>
              <a:rPr lang="en-US" sz="2400">
                <a:solidFill>
                  <a:schemeClr val="tx1"/>
                </a:solidFill>
                <a:latin typeface="Times New Roman" pitchFamily="18" charset="0"/>
              </a:rPr>
              <a:t>	</a:t>
            </a:r>
            <a:r>
              <a:rPr lang="en-US" sz="2800">
                <a:solidFill>
                  <a:srgbClr val="FF3300"/>
                </a:solidFill>
              </a:rPr>
              <a:t>$0   </a:t>
            </a:r>
            <a:r>
              <a:rPr lang="en-US">
                <a:solidFill>
                  <a:srgbClr val="FF3300"/>
                </a:solidFill>
              </a:rPr>
              <a:t>(We don’t have the equipment anymore.)</a:t>
            </a:r>
            <a:r>
              <a:rPr lang="en-US" sz="2800">
                <a:solidFill>
                  <a:srgbClr val="FF3300"/>
                </a:solidFill>
              </a:rPr>
              <a:t> </a:t>
            </a:r>
            <a:endParaRPr lang="en-US" sz="2400">
              <a:solidFill>
                <a:srgbClr val="FF3300"/>
              </a:solidFill>
              <a:latin typeface="Times New Roman" pitchFamily="18" charset="0"/>
            </a:endParaRPr>
          </a:p>
          <a:p>
            <a:pPr>
              <a:spcBef>
                <a:spcPct val="50000"/>
              </a:spcBef>
            </a:pPr>
            <a:r>
              <a:rPr lang="en-US" sz="2400">
                <a:solidFill>
                  <a:schemeClr val="tx1"/>
                </a:solidFill>
                <a:latin typeface="Times New Roman" pitchFamily="18" charset="0"/>
              </a:rPr>
              <a:t>What is the equipment’s Book Value</a:t>
            </a:r>
          </a:p>
          <a:p>
            <a:r>
              <a:rPr lang="en-US" sz="2400">
                <a:solidFill>
                  <a:schemeClr val="tx1"/>
                </a:solidFill>
                <a:latin typeface="Times New Roman" pitchFamily="18" charset="0"/>
              </a:rPr>
              <a:t>(or Carrying Value) at the end of 2015?</a:t>
            </a:r>
          </a:p>
          <a:p>
            <a:r>
              <a:rPr lang="en-US" sz="2400">
                <a:solidFill>
                  <a:schemeClr val="tx1"/>
                </a:solidFill>
                <a:latin typeface="Times New Roman" pitchFamily="18" charset="0"/>
              </a:rPr>
              <a:t>	</a:t>
            </a:r>
            <a:r>
              <a:rPr lang="en-US" sz="2800">
                <a:solidFill>
                  <a:srgbClr val="3333CC"/>
                </a:solidFill>
              </a:rPr>
              <a:t>$0   </a:t>
            </a:r>
            <a:r>
              <a:rPr lang="en-US">
                <a:solidFill>
                  <a:srgbClr val="3333CC"/>
                </a:solidFill>
              </a:rPr>
              <a:t>(We don’t have the equipment anymore.)</a:t>
            </a:r>
            <a:r>
              <a:rPr lang="en-US">
                <a:solidFill>
                  <a:schemeClr val="tx1"/>
                </a:solidFill>
              </a:rPr>
              <a:t>  </a:t>
            </a:r>
            <a:endParaRPr lang="en-US" b="0">
              <a:solidFill>
                <a:schemeClr val="accent2"/>
              </a:solidFill>
            </a:endParaRPr>
          </a:p>
        </p:txBody>
      </p:sp>
      <p:graphicFrame>
        <p:nvGraphicFramePr>
          <p:cNvPr id="77831" name="Object 6"/>
          <p:cNvGraphicFramePr>
            <a:graphicFrameLocks noChangeAspect="1"/>
          </p:cNvGraphicFramePr>
          <p:nvPr/>
        </p:nvGraphicFramePr>
        <p:xfrm>
          <a:off x="7027863" y="3962400"/>
          <a:ext cx="1336675" cy="1901825"/>
        </p:xfrm>
        <a:graphic>
          <a:graphicData uri="http://schemas.openxmlformats.org/presentationml/2006/ole">
            <mc:AlternateContent xmlns:mc="http://schemas.openxmlformats.org/markup-compatibility/2006">
              <mc:Choice xmlns:v="urn:schemas-microsoft-com:vml" Requires="v">
                <p:oleObj spid="_x0000_s77834" name="Clip" r:id="rId4" imgW="3848100" imgH="5478463" progId="">
                  <p:embed/>
                </p:oleObj>
              </mc:Choice>
              <mc:Fallback>
                <p:oleObj name="Clip" r:id="rId4" imgW="3848100" imgH="5478463"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863" y="3962400"/>
                        <a:ext cx="13366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2" name="Line 7"/>
          <p:cNvSpPr>
            <a:spLocks noChangeShapeType="1"/>
          </p:cNvSpPr>
          <p:nvPr/>
        </p:nvSpPr>
        <p:spPr bwMode="auto">
          <a:xfrm>
            <a:off x="0" y="11430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3">
                                            <p:txEl>
                                              <p:pRg st="0" end="0"/>
                                            </p:txEl>
                                          </p:spTgt>
                                        </p:tgtEl>
                                        <p:attrNameLst>
                                          <p:attrName>style.visibility</p:attrName>
                                        </p:attrNameLst>
                                      </p:cBhvr>
                                      <p:to>
                                        <p:strVal val="visible"/>
                                      </p:to>
                                    </p:set>
                                    <p:anim calcmode="lin" valueType="num">
                                      <p:cBhvr additive="base">
                                        <p:cTn id="7" dur="500" fill="hold"/>
                                        <p:tgtEl>
                                          <p:spTgt spid="2529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3">
                                            <p:txEl>
                                              <p:pRg st="1" end="1"/>
                                            </p:txEl>
                                          </p:spTgt>
                                        </p:tgtEl>
                                        <p:attrNameLst>
                                          <p:attrName>style.visibility</p:attrName>
                                        </p:attrNameLst>
                                      </p:cBhvr>
                                      <p:to>
                                        <p:strVal val="visible"/>
                                      </p:to>
                                    </p:set>
                                    <p:anim calcmode="lin" valueType="num">
                                      <p:cBhvr additive="base">
                                        <p:cTn id="13" dur="500" fill="hold"/>
                                        <p:tgtEl>
                                          <p:spTgt spid="2529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3">
                                            <p:txEl>
                                              <p:pRg st="2" end="2"/>
                                            </p:txEl>
                                          </p:spTgt>
                                        </p:tgtEl>
                                        <p:attrNameLst>
                                          <p:attrName>style.visibility</p:attrName>
                                        </p:attrNameLst>
                                      </p:cBhvr>
                                      <p:to>
                                        <p:strVal val="visible"/>
                                      </p:to>
                                    </p:set>
                                    <p:anim calcmode="lin" valueType="num">
                                      <p:cBhvr additive="base">
                                        <p:cTn id="19" dur="500" fill="hold"/>
                                        <p:tgtEl>
                                          <p:spTgt spid="2529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2933">
                                            <p:txEl>
                                              <p:pRg st="3" end="3"/>
                                            </p:txEl>
                                          </p:spTgt>
                                        </p:tgtEl>
                                        <p:attrNameLst>
                                          <p:attrName>style.visibility</p:attrName>
                                        </p:attrNameLst>
                                      </p:cBhvr>
                                      <p:to>
                                        <p:strVal val="visible"/>
                                      </p:to>
                                    </p:set>
                                    <p:anim calcmode="lin" valueType="num">
                                      <p:cBhvr additive="base">
                                        <p:cTn id="25" dur="500" fill="hold"/>
                                        <p:tgtEl>
                                          <p:spTgt spid="25293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29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2933">
                                            <p:txEl>
                                              <p:pRg st="4" end="4"/>
                                            </p:txEl>
                                          </p:spTgt>
                                        </p:tgtEl>
                                        <p:attrNameLst>
                                          <p:attrName>style.visibility</p:attrName>
                                        </p:attrNameLst>
                                      </p:cBhvr>
                                      <p:to>
                                        <p:strVal val="visible"/>
                                      </p:to>
                                    </p:set>
                                    <p:anim calcmode="lin" valueType="num">
                                      <p:cBhvr additive="base">
                                        <p:cTn id="31" dur="500" fill="hold"/>
                                        <p:tgtEl>
                                          <p:spTgt spid="25293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29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2933">
                                            <p:txEl>
                                              <p:pRg st="5" end="5"/>
                                            </p:txEl>
                                          </p:spTgt>
                                        </p:tgtEl>
                                        <p:attrNameLst>
                                          <p:attrName>style.visibility</p:attrName>
                                        </p:attrNameLst>
                                      </p:cBhvr>
                                      <p:to>
                                        <p:strVal val="visible"/>
                                      </p:to>
                                    </p:set>
                                    <p:anim calcmode="lin" valueType="num">
                                      <p:cBhvr additive="base">
                                        <p:cTn id="37" dur="500" fill="hold"/>
                                        <p:tgtEl>
                                          <p:spTgt spid="25293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293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2933">
                                            <p:txEl>
                                              <p:pRg st="6" end="6"/>
                                            </p:txEl>
                                          </p:spTgt>
                                        </p:tgtEl>
                                        <p:attrNameLst>
                                          <p:attrName>style.visibility</p:attrName>
                                        </p:attrNameLst>
                                      </p:cBhvr>
                                      <p:to>
                                        <p:strVal val="visible"/>
                                      </p:to>
                                    </p:set>
                                    <p:anim calcmode="lin" valueType="num">
                                      <p:cBhvr additive="base">
                                        <p:cTn id="43" dur="500" fill="hold"/>
                                        <p:tgtEl>
                                          <p:spTgt spid="25293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293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2933">
                                            <p:txEl>
                                              <p:pRg st="7" end="7"/>
                                            </p:txEl>
                                          </p:spTgt>
                                        </p:tgtEl>
                                        <p:attrNameLst>
                                          <p:attrName>style.visibility</p:attrName>
                                        </p:attrNameLst>
                                      </p:cBhvr>
                                      <p:to>
                                        <p:strVal val="visible"/>
                                      </p:to>
                                    </p:set>
                                    <p:anim calcmode="lin" valueType="num">
                                      <p:cBhvr additive="base">
                                        <p:cTn id="49" dur="500" fill="hold"/>
                                        <p:tgtEl>
                                          <p:spTgt spid="25293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293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2933">
                                            <p:txEl>
                                              <p:pRg st="8" end="8"/>
                                            </p:txEl>
                                          </p:spTgt>
                                        </p:tgtEl>
                                        <p:attrNameLst>
                                          <p:attrName>style.visibility</p:attrName>
                                        </p:attrNameLst>
                                      </p:cBhvr>
                                      <p:to>
                                        <p:strVal val="visible"/>
                                      </p:to>
                                    </p:set>
                                    <p:anim calcmode="lin" valueType="num">
                                      <p:cBhvr additive="base">
                                        <p:cTn id="55" dur="500" fill="hold"/>
                                        <p:tgtEl>
                                          <p:spTgt spid="25293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5293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0BE8638-36E3-428A-AE29-AC3825297729}" type="slidenum">
              <a:rPr lang="en-US" sz="1600" smtClean="0">
                <a:solidFill>
                  <a:schemeClr val="tx1"/>
                </a:solidFill>
              </a:rPr>
              <a:pPr/>
              <a:t>62</a:t>
            </a:fld>
            <a:endParaRPr lang="en-US" sz="1600" smtClean="0"/>
          </a:p>
        </p:txBody>
      </p:sp>
      <p:sp>
        <p:nvSpPr>
          <p:cNvPr id="788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7028" name="Rectangle 4"/>
          <p:cNvSpPr>
            <a:spLocks noGrp="1" noChangeArrowheads="1"/>
          </p:cNvSpPr>
          <p:nvPr>
            <p:ph type="body" idx="1"/>
          </p:nvPr>
        </p:nvSpPr>
        <p:spPr>
          <a:xfrm>
            <a:off x="304800" y="914400"/>
            <a:ext cx="7772400" cy="4724400"/>
          </a:xfrm>
          <a:noFill/>
        </p:spPr>
        <p:txBody>
          <a:bodyPr/>
          <a:lstStyle/>
          <a:p>
            <a:pPr>
              <a:lnSpc>
                <a:spcPct val="90000"/>
              </a:lnSpc>
            </a:pPr>
            <a:r>
              <a:rPr lang="en-US" smtClean="0"/>
              <a:t>Most corporations use the Modified Accelerated Cost Recovery System </a:t>
            </a:r>
            <a:r>
              <a:rPr lang="en-US" smtClean="0">
                <a:solidFill>
                  <a:schemeClr val="accent2"/>
                </a:solidFill>
              </a:rPr>
              <a:t>(</a:t>
            </a:r>
            <a:r>
              <a:rPr lang="en-US" smtClean="0"/>
              <a:t>MACRS) for tax purposes. (Could use straight-line depreciation.)</a:t>
            </a:r>
          </a:p>
          <a:p>
            <a:pPr>
              <a:lnSpc>
                <a:spcPct val="90000"/>
              </a:lnSpc>
              <a:spcBef>
                <a:spcPct val="60000"/>
              </a:spcBef>
            </a:pPr>
            <a:r>
              <a:rPr lang="en-US" smtClean="0"/>
              <a:t>MACRS provides for rapid write-off of an asset’s cost in order to stimulate investment in modern facilities. </a:t>
            </a:r>
          </a:p>
          <a:p>
            <a:pPr>
              <a:lnSpc>
                <a:spcPct val="90000"/>
              </a:lnSpc>
              <a:spcBef>
                <a:spcPct val="60000"/>
              </a:spcBef>
            </a:pPr>
            <a:r>
              <a:rPr lang="en-US" smtClean="0"/>
              <a:t>MACRS uses half-year convention    and assumes no Salvage value.</a:t>
            </a:r>
          </a:p>
        </p:txBody>
      </p:sp>
      <p:sp>
        <p:nvSpPr>
          <p:cNvPr id="257029" name="Rectangle 5"/>
          <p:cNvSpPr>
            <a:spLocks noGrp="1" noChangeArrowheads="1"/>
          </p:cNvSpPr>
          <p:nvPr>
            <p:ph type="title"/>
          </p:nvPr>
        </p:nvSpPr>
        <p:spPr>
          <a:xfrm>
            <a:off x="381000" y="228600"/>
            <a:ext cx="8763000" cy="685800"/>
          </a:xfrm>
        </p:spPr>
        <p:txBody>
          <a:bodyPr/>
          <a:lstStyle/>
          <a:p>
            <a:pPr algn="l">
              <a:defRPr/>
            </a:pPr>
            <a:r>
              <a:rPr lang="en-US" smtClean="0">
                <a:solidFill>
                  <a:srgbClr val="3365FB"/>
                </a:solidFill>
              </a:rPr>
              <a:t>Depreciation and</a:t>
            </a:r>
            <a:r>
              <a:rPr lang="en-US" smtClean="0"/>
              <a:t> </a:t>
            </a:r>
            <a:r>
              <a:rPr lang="en-US" smtClean="0">
                <a:solidFill>
                  <a:srgbClr val="3365FB"/>
                </a:solidFill>
              </a:rPr>
              <a:t>Federal Income Tax</a:t>
            </a:r>
            <a:endParaRPr lang="en-US" smtClean="0"/>
          </a:p>
        </p:txBody>
      </p:sp>
      <p:graphicFrame>
        <p:nvGraphicFramePr>
          <p:cNvPr id="78855" name="Object 6"/>
          <p:cNvGraphicFramePr>
            <a:graphicFrameLocks/>
          </p:cNvGraphicFramePr>
          <p:nvPr/>
        </p:nvGraphicFramePr>
        <p:xfrm>
          <a:off x="7086600" y="3581400"/>
          <a:ext cx="1736725" cy="1717675"/>
        </p:xfrm>
        <a:graphic>
          <a:graphicData uri="http://schemas.openxmlformats.org/presentationml/2006/ole">
            <mc:AlternateContent xmlns:mc="http://schemas.openxmlformats.org/markup-compatibility/2006">
              <mc:Choice xmlns:v="urn:schemas-microsoft-com:vml" Requires="v">
                <p:oleObj spid="_x0000_s78858" name="Clip" r:id="rId4" imgW="3137261" imgH="3107437" progId="">
                  <p:embed/>
                </p:oleObj>
              </mc:Choice>
              <mc:Fallback>
                <p:oleObj name="Clip" r:id="rId4" imgW="3137261" imgH="3107437"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581400"/>
                        <a:ext cx="173672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6" name="Line 7"/>
          <p:cNvSpPr>
            <a:spLocks noChangeShapeType="1"/>
          </p:cNvSpPr>
          <p:nvPr/>
        </p:nvSpPr>
        <p:spPr bwMode="auto">
          <a:xfrm>
            <a:off x="228600" y="914400"/>
            <a:ext cx="86106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7028">
                                            <p:txEl>
                                              <p:pRg st="0" end="0"/>
                                            </p:txEl>
                                          </p:spTgt>
                                        </p:tgtEl>
                                        <p:attrNameLst>
                                          <p:attrName>style.visibility</p:attrName>
                                        </p:attrNameLst>
                                      </p:cBhvr>
                                      <p:to>
                                        <p:strVal val="visible"/>
                                      </p:to>
                                    </p:set>
                                    <p:animEffect transition="in" filter="wipe(left)">
                                      <p:cBhvr>
                                        <p:cTn id="7" dur="500"/>
                                        <p:tgtEl>
                                          <p:spTgt spid="25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7028">
                                            <p:txEl>
                                              <p:pRg st="1" end="1"/>
                                            </p:txEl>
                                          </p:spTgt>
                                        </p:tgtEl>
                                        <p:attrNameLst>
                                          <p:attrName>style.visibility</p:attrName>
                                        </p:attrNameLst>
                                      </p:cBhvr>
                                      <p:to>
                                        <p:strVal val="visible"/>
                                      </p:to>
                                    </p:set>
                                    <p:animEffect transition="in" filter="wipe(left)">
                                      <p:cBhvr>
                                        <p:cTn id="12" dur="500"/>
                                        <p:tgtEl>
                                          <p:spTgt spid="25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7028">
                                            <p:txEl>
                                              <p:pRg st="2" end="2"/>
                                            </p:txEl>
                                          </p:spTgt>
                                        </p:tgtEl>
                                        <p:attrNameLst>
                                          <p:attrName>style.visibility</p:attrName>
                                        </p:attrNameLst>
                                      </p:cBhvr>
                                      <p:to>
                                        <p:strVal val="visible"/>
                                      </p:to>
                                    </p:set>
                                    <p:animEffect transition="in" filter="wipe(left)">
                                      <p:cBhvr>
                                        <p:cTn id="17" dur="500"/>
                                        <p:tgtEl>
                                          <p:spTgt spid="257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02F9B3CC-09DE-4EFB-A6DC-BF2E17840D92}" type="slidenum">
              <a:rPr lang="en-US" sz="1600" smtClean="0">
                <a:solidFill>
                  <a:schemeClr val="tx1"/>
                </a:solidFill>
              </a:rPr>
              <a:pPr/>
              <a:t>63</a:t>
            </a:fld>
            <a:endParaRPr lang="en-US" sz="1600" smtClean="0"/>
          </a:p>
        </p:txBody>
      </p:sp>
      <p:sp>
        <p:nvSpPr>
          <p:cNvPr id="798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7" name="Rectangle 4"/>
          <p:cNvSpPr>
            <a:spLocks noGrp="1" noChangeArrowheads="1"/>
          </p:cNvSpPr>
          <p:nvPr>
            <p:ph type="body" idx="1"/>
          </p:nvPr>
        </p:nvSpPr>
        <p:spPr>
          <a:xfrm>
            <a:off x="304800" y="1447800"/>
            <a:ext cx="8534400" cy="4724400"/>
          </a:xfrm>
          <a:noFill/>
        </p:spPr>
        <p:txBody>
          <a:bodyPr/>
          <a:lstStyle/>
          <a:p>
            <a:pPr>
              <a:buFont typeface="Monotype Sorts" pitchFamily="2" charset="2"/>
              <a:buNone/>
            </a:pPr>
            <a:r>
              <a:rPr lang="en-US" smtClean="0"/>
              <a:t>Same purchase recorded previously:</a:t>
            </a:r>
          </a:p>
          <a:p>
            <a:pPr>
              <a:buFont typeface="Monotype Sorts" pitchFamily="2" charset="2"/>
              <a:buNone/>
            </a:pPr>
            <a:r>
              <a:rPr lang="en-US" smtClean="0"/>
              <a:t>	On Jan. 1, 2013 equipment costing $55,000 was purchased.  Estimated life = 5 yrs.  Estimated Salvage value = $10,000. </a:t>
            </a:r>
          </a:p>
        </p:txBody>
      </p:sp>
      <p:sp>
        <p:nvSpPr>
          <p:cNvPr id="259077" name="Rectangle 5"/>
          <p:cNvSpPr>
            <a:spLocks noGrp="1" noChangeArrowheads="1"/>
          </p:cNvSpPr>
          <p:nvPr>
            <p:ph type="title"/>
          </p:nvPr>
        </p:nvSpPr>
        <p:spPr>
          <a:xfrm>
            <a:off x="381000" y="228600"/>
            <a:ext cx="8763000" cy="1143000"/>
          </a:xfrm>
        </p:spPr>
        <p:txBody>
          <a:bodyPr/>
          <a:lstStyle/>
          <a:p>
            <a:pPr>
              <a:defRPr/>
            </a:pPr>
            <a:r>
              <a:rPr lang="en-US" smtClean="0">
                <a:solidFill>
                  <a:srgbClr val="3365FB"/>
                </a:solidFill>
              </a:rPr>
              <a:t>Depreciation and</a:t>
            </a:r>
            <a:r>
              <a:rPr lang="en-US" smtClean="0"/>
              <a:t> </a:t>
            </a:r>
            <a:r>
              <a:rPr lang="en-US" smtClean="0">
                <a:solidFill>
                  <a:srgbClr val="3365FB"/>
                </a:solidFill>
              </a:rPr>
              <a:t>Federal Income Tax</a:t>
            </a:r>
            <a:br>
              <a:rPr lang="en-US" smtClean="0">
                <a:solidFill>
                  <a:srgbClr val="3365FB"/>
                </a:solidFill>
              </a:rPr>
            </a:br>
            <a:r>
              <a:rPr lang="en-US" smtClean="0">
                <a:solidFill>
                  <a:srgbClr val="3365FB"/>
                </a:solidFill>
              </a:rPr>
              <a:t>MACRS example</a:t>
            </a:r>
            <a:endParaRPr lang="en-US" smtClean="0"/>
          </a:p>
        </p:txBody>
      </p:sp>
      <p:graphicFrame>
        <p:nvGraphicFramePr>
          <p:cNvPr id="79879" name="Object 6"/>
          <p:cNvGraphicFramePr>
            <a:graphicFrameLocks/>
          </p:cNvGraphicFramePr>
          <p:nvPr/>
        </p:nvGraphicFramePr>
        <p:xfrm>
          <a:off x="7086600" y="3352800"/>
          <a:ext cx="1736725" cy="1717675"/>
        </p:xfrm>
        <a:graphic>
          <a:graphicData uri="http://schemas.openxmlformats.org/presentationml/2006/ole">
            <mc:AlternateContent xmlns:mc="http://schemas.openxmlformats.org/markup-compatibility/2006">
              <mc:Choice xmlns:v="urn:schemas-microsoft-com:vml" Requires="v">
                <p:oleObj spid="_x0000_s79884" name="Clip" r:id="rId4" imgW="3137261" imgH="3107437" progId="">
                  <p:embed/>
                </p:oleObj>
              </mc:Choice>
              <mc:Fallback>
                <p:oleObj name="Clip" r:id="rId4" imgW="3137261" imgH="3107437"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352800"/>
                        <a:ext cx="173672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0" name="Line 7"/>
          <p:cNvSpPr>
            <a:spLocks noChangeShapeType="1"/>
          </p:cNvSpPr>
          <p:nvPr/>
        </p:nvSpPr>
        <p:spPr bwMode="auto">
          <a:xfrm>
            <a:off x="228600" y="1447800"/>
            <a:ext cx="86106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8"/>
          <p:cNvSpPr>
            <a:spLocks noChangeShapeType="1"/>
          </p:cNvSpPr>
          <p:nvPr/>
        </p:nvSpPr>
        <p:spPr bwMode="auto">
          <a:xfrm>
            <a:off x="228600" y="3581400"/>
            <a:ext cx="716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9081" name="Text Box 9"/>
          <p:cNvSpPr txBox="1">
            <a:spLocks noChangeArrowheads="1"/>
          </p:cNvSpPr>
          <p:nvPr/>
        </p:nvSpPr>
        <p:spPr bwMode="auto">
          <a:xfrm>
            <a:off x="381000" y="3657600"/>
            <a:ext cx="76962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20000"/>
              </a:spcBef>
              <a:buClr>
                <a:schemeClr val="tx2"/>
              </a:buClr>
              <a:buSzPct val="75000"/>
              <a:buFont typeface="Monotype Sorts" pitchFamily="2" charset="2"/>
              <a:buNone/>
            </a:pPr>
            <a:r>
              <a:rPr lang="en-US" sz="3200" b="0">
                <a:solidFill>
                  <a:srgbClr val="FF3300"/>
                </a:solidFill>
              </a:rPr>
              <a:t>Calculate</a:t>
            </a:r>
            <a:r>
              <a:rPr lang="en-US" sz="3200" b="0">
                <a:solidFill>
                  <a:schemeClr val="tx1"/>
                </a:solidFill>
              </a:rPr>
              <a:t> the depreciation tax</a:t>
            </a:r>
          </a:p>
          <a:p>
            <a:pPr>
              <a:buClr>
                <a:schemeClr val="tx2"/>
              </a:buClr>
              <a:buSzPct val="75000"/>
              <a:buFont typeface="Monotype Sorts" pitchFamily="2" charset="2"/>
              <a:buNone/>
            </a:pPr>
            <a:r>
              <a:rPr lang="en-US" sz="3200" b="0">
                <a:solidFill>
                  <a:schemeClr val="tx1"/>
                </a:solidFill>
              </a:rPr>
              <a:t>deduction </a:t>
            </a:r>
            <a:r>
              <a:rPr lang="en-US" sz="3200" b="0">
                <a:solidFill>
                  <a:srgbClr val="3365FB"/>
                </a:solidFill>
              </a:rPr>
              <a:t>assuming</a:t>
            </a:r>
            <a:r>
              <a:rPr lang="en-US" sz="3200" b="0">
                <a:solidFill>
                  <a:schemeClr val="tx1"/>
                </a:solidFill>
              </a:rPr>
              <a:t> the equipment</a:t>
            </a:r>
          </a:p>
          <a:p>
            <a:pPr>
              <a:buClr>
                <a:schemeClr val="tx2"/>
              </a:buClr>
              <a:buSzPct val="75000"/>
              <a:buFont typeface="Monotype Sorts" pitchFamily="2" charset="2"/>
              <a:buNone/>
            </a:pPr>
            <a:r>
              <a:rPr lang="en-US" sz="3200" b="0">
                <a:solidFill>
                  <a:schemeClr val="tx1"/>
                </a:solidFill>
              </a:rPr>
              <a:t>is classified as “</a:t>
            </a:r>
            <a:r>
              <a:rPr lang="en-US" sz="3200" b="0">
                <a:solidFill>
                  <a:srgbClr val="3365FB"/>
                </a:solidFill>
              </a:rPr>
              <a:t>5 year property</a:t>
            </a:r>
            <a:r>
              <a:rPr lang="en-US" sz="3200" b="0">
                <a:solidFill>
                  <a:schemeClr val="tx1"/>
                </a:solidFill>
              </a:rPr>
              <a:t>.”</a:t>
            </a:r>
          </a:p>
          <a:p>
            <a:pPr>
              <a:buClr>
                <a:schemeClr val="tx2"/>
              </a:buClr>
              <a:buSzPct val="75000"/>
              <a:buFont typeface="Monotype Sorts" pitchFamily="2" charset="2"/>
              <a:buNone/>
            </a:pPr>
            <a:endParaRPr lang="en-US" i="1"/>
          </a:p>
          <a:p>
            <a:pPr>
              <a:buClr>
                <a:schemeClr val="tx2"/>
              </a:buClr>
              <a:buSzPct val="75000"/>
              <a:buFont typeface="Monotype Sorts" pitchFamily="2" charset="2"/>
              <a:buNone/>
            </a:pPr>
            <a:r>
              <a:rPr lang="en-US" i="1"/>
              <a:t>Note:  See tax tables in your text for 5-Yr. and 7-Yr. properties.</a:t>
            </a: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9081"/>
                                        </p:tgtEl>
                                        <p:attrNameLst>
                                          <p:attrName>style.visibility</p:attrName>
                                        </p:attrNameLst>
                                      </p:cBhvr>
                                      <p:to>
                                        <p:strVal val="visible"/>
                                      </p:to>
                                    </p:set>
                                    <p:anim calcmode="lin" valueType="num">
                                      <p:cBhvr additive="base">
                                        <p:cTn id="7" dur="500" fill="hold"/>
                                        <p:tgtEl>
                                          <p:spTgt spid="259081"/>
                                        </p:tgtEl>
                                        <p:attrNameLst>
                                          <p:attrName>ppt_x</p:attrName>
                                        </p:attrNameLst>
                                      </p:cBhvr>
                                      <p:tavLst>
                                        <p:tav tm="0">
                                          <p:val>
                                            <p:strVal val="0-#ppt_w/2"/>
                                          </p:val>
                                        </p:tav>
                                        <p:tav tm="100000">
                                          <p:val>
                                            <p:strVal val="#ppt_x"/>
                                          </p:val>
                                        </p:tav>
                                      </p:tavLst>
                                    </p:anim>
                                    <p:anim calcmode="lin" valueType="num">
                                      <p:cBhvr additive="base">
                                        <p:cTn id="8" dur="500" fill="hold"/>
                                        <p:tgtEl>
                                          <p:spTgt spid="259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3ED64649-BC00-4C7F-B1B7-C461D41AB753}" type="slidenum">
              <a:rPr lang="en-US" sz="1600" smtClean="0">
                <a:solidFill>
                  <a:schemeClr val="tx1"/>
                </a:solidFill>
              </a:rPr>
              <a:pPr/>
              <a:t>64</a:t>
            </a:fld>
            <a:endParaRPr lang="en-US" sz="1600" smtClean="0"/>
          </a:p>
        </p:txBody>
      </p:sp>
      <p:sp>
        <p:nvSpPr>
          <p:cNvPr id="808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1" name="Rectangle 4"/>
          <p:cNvSpPr>
            <a:spLocks noGrp="1" noChangeArrowheads="1"/>
          </p:cNvSpPr>
          <p:nvPr>
            <p:ph type="body" idx="1"/>
          </p:nvPr>
        </p:nvSpPr>
        <p:spPr>
          <a:xfrm>
            <a:off x="304800" y="1447800"/>
            <a:ext cx="2133600" cy="4191000"/>
          </a:xfrm>
          <a:noFill/>
        </p:spPr>
        <p:txBody>
          <a:bodyPr/>
          <a:lstStyle/>
          <a:p>
            <a:pPr>
              <a:spcBef>
                <a:spcPct val="0"/>
              </a:spcBef>
              <a:buFont typeface="Monotype Sorts" pitchFamily="2" charset="2"/>
              <a:buNone/>
            </a:pPr>
            <a:r>
              <a:rPr lang="en-US" smtClean="0"/>
              <a:t>IRS  Table</a:t>
            </a:r>
          </a:p>
          <a:p>
            <a:pPr>
              <a:spcBef>
                <a:spcPct val="0"/>
              </a:spcBef>
              <a:buFont typeface="Monotype Sorts" pitchFamily="2" charset="2"/>
              <a:buNone/>
            </a:pPr>
            <a:r>
              <a:rPr lang="en-US" smtClean="0"/>
              <a:t> yr.	   %</a:t>
            </a:r>
          </a:p>
          <a:p>
            <a:pPr>
              <a:spcBef>
                <a:spcPct val="0"/>
              </a:spcBef>
              <a:buFont typeface="Monotype Sorts" pitchFamily="2" charset="2"/>
              <a:buNone/>
            </a:pPr>
            <a:r>
              <a:rPr lang="en-US" smtClean="0"/>
              <a:t> 1		20.00</a:t>
            </a:r>
          </a:p>
          <a:p>
            <a:pPr>
              <a:spcBef>
                <a:spcPct val="0"/>
              </a:spcBef>
              <a:buFont typeface="Monotype Sorts" pitchFamily="2" charset="2"/>
              <a:buNone/>
            </a:pPr>
            <a:r>
              <a:rPr lang="en-US" smtClean="0"/>
              <a:t> 2		32.00</a:t>
            </a:r>
          </a:p>
          <a:p>
            <a:pPr>
              <a:spcBef>
                <a:spcPct val="0"/>
              </a:spcBef>
              <a:buFont typeface="Monotype Sorts" pitchFamily="2" charset="2"/>
              <a:buNone/>
            </a:pPr>
            <a:r>
              <a:rPr lang="en-US" smtClean="0"/>
              <a:t> 3		19.20</a:t>
            </a:r>
          </a:p>
          <a:p>
            <a:pPr>
              <a:spcBef>
                <a:spcPct val="0"/>
              </a:spcBef>
              <a:buFont typeface="Monotype Sorts" pitchFamily="2" charset="2"/>
              <a:buNone/>
            </a:pPr>
            <a:r>
              <a:rPr lang="en-US" smtClean="0"/>
              <a:t> 4		11.52</a:t>
            </a:r>
          </a:p>
          <a:p>
            <a:pPr>
              <a:spcBef>
                <a:spcPct val="0"/>
              </a:spcBef>
              <a:buFont typeface="Monotype Sorts" pitchFamily="2" charset="2"/>
              <a:buNone/>
            </a:pPr>
            <a:r>
              <a:rPr lang="en-US" smtClean="0"/>
              <a:t> 5		11.52</a:t>
            </a:r>
          </a:p>
          <a:p>
            <a:pPr>
              <a:spcBef>
                <a:spcPct val="0"/>
              </a:spcBef>
              <a:buFont typeface="Monotype Sorts" pitchFamily="2" charset="2"/>
              <a:buNone/>
            </a:pPr>
            <a:r>
              <a:rPr lang="en-US" smtClean="0"/>
              <a:t> 6		  5.76</a:t>
            </a:r>
          </a:p>
        </p:txBody>
      </p:sp>
      <p:sp>
        <p:nvSpPr>
          <p:cNvPr id="263173" name="Rectangle 5"/>
          <p:cNvSpPr>
            <a:spLocks noGrp="1" noChangeArrowheads="1"/>
          </p:cNvSpPr>
          <p:nvPr>
            <p:ph type="title"/>
          </p:nvPr>
        </p:nvSpPr>
        <p:spPr>
          <a:xfrm>
            <a:off x="381000" y="228600"/>
            <a:ext cx="8763000" cy="914400"/>
          </a:xfrm>
        </p:spPr>
        <p:txBody>
          <a:bodyPr/>
          <a:lstStyle/>
          <a:p>
            <a:pPr>
              <a:defRPr/>
            </a:pPr>
            <a:r>
              <a:rPr lang="en-US" sz="2800" smtClean="0">
                <a:solidFill>
                  <a:srgbClr val="3365FB"/>
                </a:solidFill>
              </a:rPr>
              <a:t>Depreciation and</a:t>
            </a:r>
            <a:r>
              <a:rPr lang="en-US" sz="2800" smtClean="0"/>
              <a:t> </a:t>
            </a:r>
            <a:r>
              <a:rPr lang="en-US" sz="2800" smtClean="0">
                <a:solidFill>
                  <a:srgbClr val="3365FB"/>
                </a:solidFill>
              </a:rPr>
              <a:t>Federal Income Tax</a:t>
            </a:r>
            <a:br>
              <a:rPr lang="en-US" sz="2800" smtClean="0">
                <a:solidFill>
                  <a:srgbClr val="3365FB"/>
                </a:solidFill>
              </a:rPr>
            </a:br>
            <a:r>
              <a:rPr lang="en-US" sz="2800" smtClean="0">
                <a:solidFill>
                  <a:srgbClr val="3365FB"/>
                </a:solidFill>
              </a:rPr>
              <a:t>MACRS example</a:t>
            </a:r>
            <a:endParaRPr lang="en-US" sz="2800" smtClean="0"/>
          </a:p>
        </p:txBody>
      </p:sp>
      <p:graphicFrame>
        <p:nvGraphicFramePr>
          <p:cNvPr id="80903" name="Object 6"/>
          <p:cNvGraphicFramePr>
            <a:graphicFrameLocks/>
          </p:cNvGraphicFramePr>
          <p:nvPr/>
        </p:nvGraphicFramePr>
        <p:xfrm>
          <a:off x="7086600" y="3352800"/>
          <a:ext cx="1736725" cy="1717675"/>
        </p:xfrm>
        <a:graphic>
          <a:graphicData uri="http://schemas.openxmlformats.org/presentationml/2006/ole">
            <mc:AlternateContent xmlns:mc="http://schemas.openxmlformats.org/markup-compatibility/2006">
              <mc:Choice xmlns:v="urn:schemas-microsoft-com:vml" Requires="v">
                <p:oleObj spid="_x0000_s80921" name="Clip" r:id="rId4" imgW="3137261" imgH="3107437" progId="">
                  <p:embed/>
                </p:oleObj>
              </mc:Choice>
              <mc:Fallback>
                <p:oleObj name="Clip" r:id="rId4" imgW="3137261" imgH="3107437" progId="">
                  <p:embed/>
                  <p:pic>
                    <p:nvPicPr>
                      <p:cNvPr id="0"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352800"/>
                        <a:ext cx="173672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4" name="Line 7"/>
          <p:cNvSpPr>
            <a:spLocks noChangeShapeType="1"/>
          </p:cNvSpPr>
          <p:nvPr/>
        </p:nvSpPr>
        <p:spPr bwMode="auto">
          <a:xfrm>
            <a:off x="228600" y="1219200"/>
            <a:ext cx="86106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5" name="Line 8"/>
          <p:cNvSpPr>
            <a:spLocks noChangeShapeType="1"/>
          </p:cNvSpPr>
          <p:nvPr/>
        </p:nvSpPr>
        <p:spPr bwMode="auto">
          <a:xfrm>
            <a:off x="381000" y="1981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6" name="Line 9"/>
          <p:cNvSpPr>
            <a:spLocks noChangeShapeType="1"/>
          </p:cNvSpPr>
          <p:nvPr/>
        </p:nvSpPr>
        <p:spPr bwMode="auto">
          <a:xfrm>
            <a:off x="1143000" y="19812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7" name="Line 10"/>
          <p:cNvSpPr>
            <a:spLocks noChangeShapeType="1"/>
          </p:cNvSpPr>
          <p:nvPr/>
        </p:nvSpPr>
        <p:spPr bwMode="auto">
          <a:xfrm>
            <a:off x="381000" y="2514600"/>
            <a:ext cx="68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8" name="Line 11"/>
          <p:cNvSpPr>
            <a:spLocks noChangeShapeType="1"/>
          </p:cNvSpPr>
          <p:nvPr/>
        </p:nvSpPr>
        <p:spPr bwMode="auto">
          <a:xfrm>
            <a:off x="1219200" y="2514600"/>
            <a:ext cx="1143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180" name="Text Box 12"/>
          <p:cNvSpPr txBox="1">
            <a:spLocks noChangeArrowheads="1"/>
          </p:cNvSpPr>
          <p:nvPr/>
        </p:nvSpPr>
        <p:spPr bwMode="auto">
          <a:xfrm>
            <a:off x="2590800" y="1447800"/>
            <a:ext cx="23622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3200" b="0">
                <a:solidFill>
                  <a:schemeClr val="tx1"/>
                </a:solidFill>
              </a:rPr>
              <a:t>  Equipm’t    </a:t>
            </a:r>
          </a:p>
          <a:p>
            <a:r>
              <a:rPr lang="en-US" sz="3200" b="0">
                <a:solidFill>
                  <a:schemeClr val="tx1"/>
                </a:solidFill>
              </a:rPr>
              <a:t>     Cost</a:t>
            </a:r>
          </a:p>
          <a:p>
            <a:r>
              <a:rPr lang="en-US" sz="3200" b="0">
                <a:solidFill>
                  <a:schemeClr val="tx1"/>
                </a:solidFill>
              </a:rPr>
              <a:t>x $55,000 =</a:t>
            </a:r>
          </a:p>
          <a:p>
            <a:r>
              <a:rPr lang="en-US" sz="3200" b="0">
                <a:solidFill>
                  <a:schemeClr val="tx1"/>
                </a:solidFill>
              </a:rPr>
              <a:t>x   55,000 =</a:t>
            </a:r>
          </a:p>
          <a:p>
            <a:r>
              <a:rPr lang="en-US" sz="3200" b="0">
                <a:solidFill>
                  <a:schemeClr val="tx1"/>
                </a:solidFill>
              </a:rPr>
              <a:t>x   55,000 =</a:t>
            </a:r>
          </a:p>
          <a:p>
            <a:r>
              <a:rPr lang="en-US" sz="3200" b="0">
                <a:solidFill>
                  <a:schemeClr val="tx1"/>
                </a:solidFill>
              </a:rPr>
              <a:t>x   55,000 =</a:t>
            </a:r>
          </a:p>
          <a:p>
            <a:r>
              <a:rPr lang="en-US" sz="3200" b="0">
                <a:solidFill>
                  <a:schemeClr val="tx1"/>
                </a:solidFill>
              </a:rPr>
              <a:t>x   55,000 =</a:t>
            </a:r>
          </a:p>
          <a:p>
            <a:r>
              <a:rPr lang="en-US" sz="3200" b="0">
                <a:solidFill>
                  <a:schemeClr val="tx1"/>
                </a:solidFill>
              </a:rPr>
              <a:t>x   55,000 =</a:t>
            </a:r>
            <a:endParaRPr lang="en-US" sz="3200">
              <a:solidFill>
                <a:schemeClr val="tx1"/>
              </a:solidFill>
            </a:endParaRPr>
          </a:p>
        </p:txBody>
      </p:sp>
      <p:sp>
        <p:nvSpPr>
          <p:cNvPr id="80910" name="Line 13"/>
          <p:cNvSpPr>
            <a:spLocks noChangeShapeType="1"/>
          </p:cNvSpPr>
          <p:nvPr/>
        </p:nvSpPr>
        <p:spPr bwMode="auto">
          <a:xfrm>
            <a:off x="2971800" y="2514600"/>
            <a:ext cx="1524000" cy="0"/>
          </a:xfrm>
          <a:prstGeom prst="line">
            <a:avLst/>
          </a:prstGeom>
          <a:noFill/>
          <a:ln w="38100">
            <a:solidFill>
              <a:srgbClr val="3365F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182" name="Text Box 14"/>
          <p:cNvSpPr txBox="1">
            <a:spLocks noChangeArrowheads="1"/>
          </p:cNvSpPr>
          <p:nvPr/>
        </p:nvSpPr>
        <p:spPr bwMode="auto">
          <a:xfrm>
            <a:off x="4953000" y="2438400"/>
            <a:ext cx="2514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3200" b="0">
                <a:solidFill>
                  <a:schemeClr val="tx1"/>
                </a:solidFill>
              </a:rPr>
              <a:t>   $11,000</a:t>
            </a:r>
          </a:p>
          <a:p>
            <a:r>
              <a:rPr lang="en-US" sz="3200" b="0">
                <a:solidFill>
                  <a:schemeClr val="tx1"/>
                </a:solidFill>
              </a:rPr>
              <a:t>     17,600</a:t>
            </a:r>
          </a:p>
          <a:p>
            <a:r>
              <a:rPr lang="en-US" sz="3200" b="0">
                <a:solidFill>
                  <a:schemeClr val="tx1"/>
                </a:solidFill>
              </a:rPr>
              <a:t>     10,560</a:t>
            </a:r>
          </a:p>
          <a:p>
            <a:r>
              <a:rPr lang="en-US" sz="3200" b="0">
                <a:solidFill>
                  <a:schemeClr val="tx1"/>
                </a:solidFill>
              </a:rPr>
              <a:t>       6,336</a:t>
            </a:r>
          </a:p>
          <a:p>
            <a:r>
              <a:rPr lang="en-US" sz="3200" b="0">
                <a:solidFill>
                  <a:schemeClr val="tx1"/>
                </a:solidFill>
              </a:rPr>
              <a:t>       6,336</a:t>
            </a:r>
          </a:p>
          <a:p>
            <a:r>
              <a:rPr lang="en-US" sz="3200" b="0">
                <a:solidFill>
                  <a:schemeClr val="tx1"/>
                </a:solidFill>
              </a:rPr>
              <a:t>       3,168</a:t>
            </a:r>
          </a:p>
          <a:p>
            <a:r>
              <a:rPr lang="en-US" sz="3200" b="0">
                <a:solidFill>
                  <a:schemeClr val="tx1"/>
                </a:solidFill>
              </a:rPr>
              <a:t>   </a:t>
            </a:r>
            <a:r>
              <a:rPr lang="en-US" sz="3200" b="0">
                <a:solidFill>
                  <a:srgbClr val="3365FB"/>
                </a:solidFill>
              </a:rPr>
              <a:t>$55,000</a:t>
            </a:r>
            <a:endParaRPr lang="en-US" sz="3200" b="0">
              <a:solidFill>
                <a:schemeClr val="tx1"/>
              </a:solidFill>
            </a:endParaRPr>
          </a:p>
        </p:txBody>
      </p:sp>
      <p:sp>
        <p:nvSpPr>
          <p:cNvPr id="80912" name="Line 15"/>
          <p:cNvSpPr>
            <a:spLocks noChangeShapeType="1"/>
          </p:cNvSpPr>
          <p:nvPr/>
        </p:nvSpPr>
        <p:spPr bwMode="auto">
          <a:xfrm>
            <a:off x="5029200" y="2514600"/>
            <a:ext cx="2362200" cy="0"/>
          </a:xfrm>
          <a:prstGeom prst="line">
            <a:avLst/>
          </a:prstGeom>
          <a:noFill/>
          <a:ln w="38100">
            <a:solidFill>
              <a:srgbClr val="3365F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16"/>
          <p:cNvSpPr>
            <a:spLocks noChangeShapeType="1"/>
          </p:cNvSpPr>
          <p:nvPr/>
        </p:nvSpPr>
        <p:spPr bwMode="auto">
          <a:xfrm>
            <a:off x="5181600" y="5410200"/>
            <a:ext cx="1828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185" name="Text Box 17"/>
          <p:cNvSpPr txBox="1">
            <a:spLocks noChangeArrowheads="1"/>
          </p:cNvSpPr>
          <p:nvPr/>
        </p:nvSpPr>
        <p:spPr bwMode="auto">
          <a:xfrm>
            <a:off x="4876800" y="14478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3200" b="0">
                <a:solidFill>
                  <a:srgbClr val="3365FB"/>
                </a:solidFill>
              </a:rPr>
              <a:t>Depreciation</a:t>
            </a:r>
          </a:p>
          <a:p>
            <a:r>
              <a:rPr lang="en-US" sz="3200" b="0">
                <a:solidFill>
                  <a:srgbClr val="3365FB"/>
                </a:solidFill>
              </a:rPr>
              <a:t>  Deduction</a:t>
            </a:r>
            <a:endParaRPr lang="en-US"/>
          </a:p>
        </p:txBody>
      </p:sp>
      <p:sp>
        <p:nvSpPr>
          <p:cNvPr id="80915" name="Text Box 18"/>
          <p:cNvSpPr txBox="1">
            <a:spLocks noChangeArrowheads="1"/>
          </p:cNvSpPr>
          <p:nvPr/>
        </p:nvSpPr>
        <p:spPr bwMode="auto">
          <a:xfrm>
            <a:off x="1219200" y="5334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
        <p:nvSpPr>
          <p:cNvPr id="80916" name="Text Box 20"/>
          <p:cNvSpPr txBox="1">
            <a:spLocks noChangeArrowheads="1"/>
          </p:cNvSpPr>
          <p:nvPr/>
        </p:nvSpPr>
        <p:spPr bwMode="auto">
          <a:xfrm>
            <a:off x="1219200" y="5334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
        <p:nvSpPr>
          <p:cNvPr id="263189" name="Text Box 21"/>
          <p:cNvSpPr txBox="1">
            <a:spLocks noChangeArrowheads="1"/>
          </p:cNvSpPr>
          <p:nvPr/>
        </p:nvSpPr>
        <p:spPr bwMode="auto">
          <a:xfrm>
            <a:off x="1371600" y="5410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spcBef>
                <a:spcPct val="50000"/>
              </a:spcBef>
            </a:pPr>
            <a:r>
              <a:rPr lang="en-US" sz="2800">
                <a:solidFill>
                  <a:schemeClr val="tx1"/>
                </a:solidFill>
              </a:rPr>
              <a:t>100%</a:t>
            </a:r>
          </a:p>
        </p:txBody>
      </p:sp>
      <p:sp>
        <p:nvSpPr>
          <p:cNvPr id="263190" name="Line 22"/>
          <p:cNvSpPr>
            <a:spLocks noChangeShapeType="1"/>
          </p:cNvSpPr>
          <p:nvPr/>
        </p:nvSpPr>
        <p:spPr bwMode="auto">
          <a:xfrm>
            <a:off x="1447800" y="54102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191" name="Text Box 23"/>
          <p:cNvSpPr txBox="1">
            <a:spLocks noChangeArrowheads="1"/>
          </p:cNvSpPr>
          <p:nvPr/>
        </p:nvSpPr>
        <p:spPr bwMode="auto">
          <a:xfrm>
            <a:off x="7162800" y="5410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800">
                <a:solidFill>
                  <a:schemeClr val="tx1"/>
                </a:solidFill>
              </a:rPr>
              <a:t>= 100%</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3180"/>
                                        </p:tgtEl>
                                        <p:attrNameLst>
                                          <p:attrName>style.visibility</p:attrName>
                                        </p:attrNameLst>
                                      </p:cBhvr>
                                      <p:to>
                                        <p:strVal val="visible"/>
                                      </p:to>
                                    </p:set>
                                    <p:anim calcmode="lin" valueType="num">
                                      <p:cBhvr additive="base">
                                        <p:cTn id="7" dur="500" fill="hold"/>
                                        <p:tgtEl>
                                          <p:spTgt spid="263180"/>
                                        </p:tgtEl>
                                        <p:attrNameLst>
                                          <p:attrName>ppt_x</p:attrName>
                                        </p:attrNameLst>
                                      </p:cBhvr>
                                      <p:tavLst>
                                        <p:tav tm="0">
                                          <p:val>
                                            <p:strVal val="#ppt_x"/>
                                          </p:val>
                                        </p:tav>
                                        <p:tav tm="100000">
                                          <p:val>
                                            <p:strVal val="#ppt_x"/>
                                          </p:val>
                                        </p:tav>
                                      </p:tavLst>
                                    </p:anim>
                                    <p:anim calcmode="lin" valueType="num">
                                      <p:cBhvr additive="base">
                                        <p:cTn id="8" dur="500" fill="hold"/>
                                        <p:tgtEl>
                                          <p:spTgt spid="26318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3185"/>
                                        </p:tgtEl>
                                        <p:attrNameLst>
                                          <p:attrName>style.visibility</p:attrName>
                                        </p:attrNameLst>
                                      </p:cBhvr>
                                      <p:to>
                                        <p:strVal val="visible"/>
                                      </p:to>
                                    </p:se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63182">
                                            <p:txEl>
                                              <p:pRg st="0" end="0"/>
                                            </p:txEl>
                                          </p:spTgt>
                                        </p:tgtEl>
                                        <p:attrNameLst>
                                          <p:attrName>style.visibility</p:attrName>
                                        </p:attrNameLst>
                                      </p:cBhvr>
                                      <p:to>
                                        <p:strVal val="visible"/>
                                      </p:to>
                                    </p:set>
                                    <p:anim calcmode="lin" valueType="num">
                                      <p:cBhvr additive="base">
                                        <p:cTn id="16" dur="500" fill="hold"/>
                                        <p:tgtEl>
                                          <p:spTgt spid="26318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63182">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263182">
                                            <p:txEl>
                                              <p:pRg st="1" end="1"/>
                                            </p:txEl>
                                          </p:spTgt>
                                        </p:tgtEl>
                                        <p:attrNameLst>
                                          <p:attrName>style.visibility</p:attrName>
                                        </p:attrNameLst>
                                      </p:cBhvr>
                                      <p:to>
                                        <p:strVal val="visible"/>
                                      </p:to>
                                    </p:set>
                                    <p:anim calcmode="lin" valueType="num">
                                      <p:cBhvr additive="base">
                                        <p:cTn id="21" dur="500" fill="hold"/>
                                        <p:tgtEl>
                                          <p:spTgt spid="263182">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6318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263182">
                                            <p:txEl>
                                              <p:pRg st="2" end="2"/>
                                            </p:txEl>
                                          </p:spTgt>
                                        </p:tgtEl>
                                        <p:attrNameLst>
                                          <p:attrName>style.visibility</p:attrName>
                                        </p:attrNameLst>
                                      </p:cBhvr>
                                      <p:to>
                                        <p:strVal val="visible"/>
                                      </p:to>
                                    </p:set>
                                    <p:anim calcmode="lin" valueType="num">
                                      <p:cBhvr additive="base">
                                        <p:cTn id="26" dur="500" fill="hold"/>
                                        <p:tgtEl>
                                          <p:spTgt spid="263182">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63182">
                                            <p:txEl>
                                              <p:pRg st="2" end="2"/>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263182">
                                            <p:txEl>
                                              <p:pRg st="3" end="3"/>
                                            </p:txEl>
                                          </p:spTgt>
                                        </p:tgtEl>
                                        <p:attrNameLst>
                                          <p:attrName>style.visibility</p:attrName>
                                        </p:attrNameLst>
                                      </p:cBhvr>
                                      <p:to>
                                        <p:strVal val="visible"/>
                                      </p:to>
                                    </p:set>
                                    <p:anim calcmode="lin" valueType="num">
                                      <p:cBhvr additive="base">
                                        <p:cTn id="31" dur="500" fill="hold"/>
                                        <p:tgtEl>
                                          <p:spTgt spid="26318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3182">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263182">
                                            <p:txEl>
                                              <p:pRg st="4" end="4"/>
                                            </p:txEl>
                                          </p:spTgt>
                                        </p:tgtEl>
                                        <p:attrNameLst>
                                          <p:attrName>style.visibility</p:attrName>
                                        </p:attrNameLst>
                                      </p:cBhvr>
                                      <p:to>
                                        <p:strVal val="visible"/>
                                      </p:to>
                                    </p:set>
                                    <p:anim calcmode="lin" valueType="num">
                                      <p:cBhvr additive="base">
                                        <p:cTn id="36" dur="500" fill="hold"/>
                                        <p:tgtEl>
                                          <p:spTgt spid="263182">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63182">
                                            <p:txEl>
                                              <p:pRg st="4" end="4"/>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263182">
                                            <p:txEl>
                                              <p:pRg st="5" end="5"/>
                                            </p:txEl>
                                          </p:spTgt>
                                        </p:tgtEl>
                                        <p:attrNameLst>
                                          <p:attrName>style.visibility</p:attrName>
                                        </p:attrNameLst>
                                      </p:cBhvr>
                                      <p:to>
                                        <p:strVal val="visible"/>
                                      </p:to>
                                    </p:set>
                                    <p:anim calcmode="lin" valueType="num">
                                      <p:cBhvr additive="base">
                                        <p:cTn id="41" dur="500" fill="hold"/>
                                        <p:tgtEl>
                                          <p:spTgt spid="263182">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63182">
                                            <p:txEl>
                                              <p:pRg st="5" end="5"/>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2" presetClass="entr" presetSubtype="2" fill="hold" grpId="0" nodeType="afterEffect">
                                  <p:stCondLst>
                                    <p:cond delay="0"/>
                                  </p:stCondLst>
                                  <p:childTnLst>
                                    <p:set>
                                      <p:cBhvr>
                                        <p:cTn id="45" dur="1" fill="hold">
                                          <p:stCondLst>
                                            <p:cond delay="0"/>
                                          </p:stCondLst>
                                        </p:cTn>
                                        <p:tgtEl>
                                          <p:spTgt spid="263182">
                                            <p:txEl>
                                              <p:pRg st="6" end="6"/>
                                            </p:txEl>
                                          </p:spTgt>
                                        </p:tgtEl>
                                        <p:attrNameLst>
                                          <p:attrName>style.visibility</p:attrName>
                                        </p:attrNameLst>
                                      </p:cBhvr>
                                      <p:to>
                                        <p:strVal val="visible"/>
                                      </p:to>
                                    </p:set>
                                    <p:anim calcmode="lin" valueType="num">
                                      <p:cBhvr additive="base">
                                        <p:cTn id="46" dur="500" fill="hold"/>
                                        <p:tgtEl>
                                          <p:spTgt spid="263182">
                                            <p:txEl>
                                              <p:pRg st="6" end="6"/>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63182">
                                            <p:txEl>
                                              <p:pRg st="6" end="6"/>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000"/>
                            </p:stCondLst>
                            <p:childTnLst>
                              <p:par>
                                <p:cTn id="49" presetID="9" presetClass="entr" presetSubtype="0" fill="hold" grpId="0" nodeType="afterEffect">
                                  <p:stCondLst>
                                    <p:cond delay="0"/>
                                  </p:stCondLst>
                                  <p:childTnLst>
                                    <p:set>
                                      <p:cBhvr>
                                        <p:cTn id="50" dur="1" fill="hold">
                                          <p:stCondLst>
                                            <p:cond delay="0"/>
                                          </p:stCondLst>
                                        </p:cTn>
                                        <p:tgtEl>
                                          <p:spTgt spid="263190"/>
                                        </p:tgtEl>
                                        <p:attrNameLst>
                                          <p:attrName>style.visibility</p:attrName>
                                        </p:attrNameLst>
                                      </p:cBhvr>
                                      <p:to>
                                        <p:strVal val="visible"/>
                                      </p:to>
                                    </p:set>
                                    <p:animEffect transition="in" filter="dissolve">
                                      <p:cBhvr>
                                        <p:cTn id="51" dur="500"/>
                                        <p:tgtEl>
                                          <p:spTgt spid="26319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63189"/>
                                        </p:tgtEl>
                                        <p:attrNameLst>
                                          <p:attrName>style.visibility</p:attrName>
                                        </p:attrNameLst>
                                      </p:cBhvr>
                                      <p:to>
                                        <p:strVal val="visible"/>
                                      </p:to>
                                    </p:set>
                                    <p:animEffect transition="in" filter="slide(fromBottom)">
                                      <p:cBhvr>
                                        <p:cTn id="54" dur="500"/>
                                        <p:tgtEl>
                                          <p:spTgt spid="263189"/>
                                        </p:tgtEl>
                                      </p:cBhvr>
                                    </p:animEffect>
                                  </p:childTnLst>
                                </p:cTn>
                              </p:par>
                              <p:par>
                                <p:cTn id="55" presetID="12" presetClass="entr" presetSubtype="2" fill="hold" nodeType="withEffect">
                                  <p:stCondLst>
                                    <p:cond delay="0"/>
                                  </p:stCondLst>
                                  <p:childTnLst>
                                    <p:set>
                                      <p:cBhvr>
                                        <p:cTn id="56" dur="1" fill="hold">
                                          <p:stCondLst>
                                            <p:cond delay="0"/>
                                          </p:stCondLst>
                                        </p:cTn>
                                        <p:tgtEl>
                                          <p:spTgt spid="263191">
                                            <p:txEl>
                                              <p:pRg st="0" end="0"/>
                                            </p:txEl>
                                          </p:spTgt>
                                        </p:tgtEl>
                                        <p:attrNameLst>
                                          <p:attrName>style.visibility</p:attrName>
                                        </p:attrNameLst>
                                      </p:cBhvr>
                                      <p:to>
                                        <p:strVal val="visible"/>
                                      </p:to>
                                    </p:set>
                                    <p:animEffect transition="in" filter="slide(fromRight)">
                                      <p:cBhvr>
                                        <p:cTn id="57" dur="500"/>
                                        <p:tgtEl>
                                          <p:spTgt spid="263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0" grpId="0" autoUpdateAnimBg="0"/>
      <p:bldP spid="263182" grpId="0" build="p" autoUpdateAnimBg="0" advAuto="0"/>
      <p:bldP spid="263185" grpId="0" autoUpdateAnimBg="0"/>
      <p:bldP spid="263189" grpId="0"/>
      <p:bldP spid="26319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4A9F6ED-172D-404A-9FCC-EBC33869F2F5}" type="slidenum">
              <a:rPr lang="en-US" sz="1600" smtClean="0">
                <a:solidFill>
                  <a:schemeClr val="tx1"/>
                </a:solidFill>
              </a:rPr>
              <a:pPr/>
              <a:t>65</a:t>
            </a:fld>
            <a:endParaRPr lang="en-US" sz="1600" smtClean="0"/>
          </a:p>
        </p:txBody>
      </p:sp>
      <p:sp>
        <p:nvSpPr>
          <p:cNvPr id="81923"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4"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5220" name="Rectangle 1028"/>
          <p:cNvSpPr>
            <a:spLocks noGrp="1" noChangeArrowheads="1"/>
          </p:cNvSpPr>
          <p:nvPr>
            <p:ph type="title"/>
          </p:nvPr>
        </p:nvSpPr>
        <p:spPr/>
        <p:txBody>
          <a:bodyPr/>
          <a:lstStyle/>
          <a:p>
            <a:pPr>
              <a:defRPr/>
            </a:pPr>
            <a:r>
              <a:rPr lang="en-US" smtClean="0"/>
              <a:t>Revising Estimates of Salvage Value or of Useful Life</a:t>
            </a:r>
          </a:p>
        </p:txBody>
      </p:sp>
      <p:sp>
        <p:nvSpPr>
          <p:cNvPr id="265221" name="Rectangle 1029"/>
          <p:cNvSpPr>
            <a:spLocks noGrp="1" noChangeArrowheads="1"/>
          </p:cNvSpPr>
          <p:nvPr>
            <p:ph type="body" sz="half" idx="1"/>
          </p:nvPr>
        </p:nvSpPr>
        <p:spPr>
          <a:xfrm>
            <a:off x="609600" y="1371600"/>
            <a:ext cx="5791200" cy="4495800"/>
          </a:xfrm>
          <a:noFill/>
        </p:spPr>
        <p:txBody>
          <a:bodyPr/>
          <a:lstStyle/>
          <a:p>
            <a:pPr>
              <a:lnSpc>
                <a:spcPct val="90000"/>
              </a:lnSpc>
            </a:pPr>
            <a:r>
              <a:rPr lang="en-US" sz="2800" smtClean="0"/>
              <a:t>When an estimate is revised, no changes are made to amounts reported in the past.</a:t>
            </a:r>
          </a:p>
          <a:p>
            <a:pPr>
              <a:lnSpc>
                <a:spcPct val="90000"/>
              </a:lnSpc>
            </a:pPr>
            <a:r>
              <a:rPr lang="en-US" sz="2800" smtClean="0"/>
              <a:t>The new estimates are incorporated into the </a:t>
            </a:r>
            <a:r>
              <a:rPr lang="en-US" sz="2800" b="1" smtClean="0">
                <a:solidFill>
                  <a:srgbClr val="FF3300"/>
                </a:solidFill>
              </a:rPr>
              <a:t>present</a:t>
            </a:r>
            <a:r>
              <a:rPr lang="en-US" sz="2800" b="1" smtClean="0">
                <a:solidFill>
                  <a:schemeClr val="accent2"/>
                </a:solidFill>
              </a:rPr>
              <a:t> </a:t>
            </a:r>
            <a:r>
              <a:rPr lang="en-US" sz="2800" smtClean="0"/>
              <a:t>and </a:t>
            </a:r>
            <a:r>
              <a:rPr lang="en-US" sz="2800" b="1" smtClean="0">
                <a:solidFill>
                  <a:srgbClr val="FF3300"/>
                </a:solidFill>
              </a:rPr>
              <a:t>future</a:t>
            </a:r>
            <a:r>
              <a:rPr lang="en-US" sz="2800" smtClean="0"/>
              <a:t> calculations only.</a:t>
            </a:r>
          </a:p>
          <a:p>
            <a:pPr>
              <a:lnSpc>
                <a:spcPct val="90000"/>
              </a:lnSpc>
            </a:pPr>
            <a:r>
              <a:rPr lang="en-US" sz="2800" smtClean="0"/>
              <a:t>Depreciation amounts are revised using the book value, estimated useful life and salvage value at beginning of the year of the revision.</a:t>
            </a:r>
          </a:p>
        </p:txBody>
      </p:sp>
      <p:graphicFrame>
        <p:nvGraphicFramePr>
          <p:cNvPr id="81927" name="Object 1030"/>
          <p:cNvGraphicFramePr>
            <a:graphicFrameLocks noGrp="1"/>
          </p:cNvGraphicFramePr>
          <p:nvPr>
            <p:ph type="clipArt" sz="half" idx="2"/>
          </p:nvPr>
        </p:nvGraphicFramePr>
        <p:xfrm>
          <a:off x="6400800" y="1244600"/>
          <a:ext cx="2495550" cy="2489200"/>
        </p:xfrm>
        <a:graphic>
          <a:graphicData uri="http://schemas.openxmlformats.org/presentationml/2006/ole">
            <mc:AlternateContent xmlns:mc="http://schemas.openxmlformats.org/markup-compatibility/2006">
              <mc:Choice xmlns:v="urn:schemas-microsoft-com:vml" Requires="v">
                <p:oleObj spid="_x0000_s81929" name="Clip" r:id="rId4" imgW="4625340" imgH="3826764" progId="">
                  <p:embed/>
                </p:oleObj>
              </mc:Choice>
              <mc:Fallback>
                <p:oleObj name="Clip" r:id="rId4" imgW="4625340" imgH="3826764"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244600"/>
                        <a:ext cx="24955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dissolve">
                                      <p:cBhvr>
                                        <p:cTn id="7" dur="500"/>
                                        <p:tgtEl>
                                          <p:spTgt spid="265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5221">
                                            <p:txEl>
                                              <p:pRg st="1" end="1"/>
                                            </p:txEl>
                                          </p:spTgt>
                                        </p:tgtEl>
                                        <p:attrNameLst>
                                          <p:attrName>style.visibility</p:attrName>
                                        </p:attrNameLst>
                                      </p:cBhvr>
                                      <p:to>
                                        <p:strVal val="visible"/>
                                      </p:to>
                                    </p:set>
                                    <p:animEffect transition="in" filter="dissolve">
                                      <p:cBhvr>
                                        <p:cTn id="12" dur="500"/>
                                        <p:tgtEl>
                                          <p:spTgt spid="265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5221">
                                            <p:txEl>
                                              <p:pRg st="2" end="2"/>
                                            </p:txEl>
                                          </p:spTgt>
                                        </p:tgtEl>
                                        <p:attrNameLst>
                                          <p:attrName>style.visibility</p:attrName>
                                        </p:attrNameLst>
                                      </p:cBhvr>
                                      <p:to>
                                        <p:strVal val="visible"/>
                                      </p:to>
                                    </p:set>
                                    <p:animEffect transition="in" filter="dissolve">
                                      <p:cBhvr>
                                        <p:cTn id="17" dur="500"/>
                                        <p:tgtEl>
                                          <p:spTgt spid="265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098E0643-E83F-42AB-8A90-A76C4D37F7E9}" type="slidenum">
              <a:rPr lang="en-US" sz="1600" smtClean="0">
                <a:solidFill>
                  <a:schemeClr val="tx1"/>
                </a:solidFill>
              </a:rPr>
              <a:pPr/>
              <a:t>66</a:t>
            </a:fld>
            <a:endParaRPr lang="en-US" sz="1600" smtClean="0"/>
          </a:p>
        </p:txBody>
      </p:sp>
      <p:sp>
        <p:nvSpPr>
          <p:cNvPr id="82947"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8"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7268" name="Rectangle 1028"/>
          <p:cNvSpPr>
            <a:spLocks noGrp="1" noChangeArrowheads="1"/>
          </p:cNvSpPr>
          <p:nvPr>
            <p:ph type="title"/>
          </p:nvPr>
        </p:nvSpPr>
        <p:spPr>
          <a:xfrm>
            <a:off x="685800" y="228600"/>
            <a:ext cx="7772400" cy="1066800"/>
          </a:xfrm>
        </p:spPr>
        <p:txBody>
          <a:bodyPr/>
          <a:lstStyle/>
          <a:p>
            <a:pPr>
              <a:defRPr/>
            </a:pPr>
            <a:r>
              <a:rPr lang="en-US" smtClean="0"/>
              <a:t>Revising Estimates of Salvage Value or of Useful Life - </a:t>
            </a:r>
            <a:r>
              <a:rPr lang="en-US" smtClean="0">
                <a:solidFill>
                  <a:srgbClr val="FF3300"/>
                </a:solidFill>
              </a:rPr>
              <a:t>Example</a:t>
            </a:r>
          </a:p>
        </p:txBody>
      </p:sp>
      <p:graphicFrame>
        <p:nvGraphicFramePr>
          <p:cNvPr id="82950" name="Object 1029"/>
          <p:cNvGraphicFramePr>
            <a:graphicFrameLocks noGrp="1"/>
          </p:cNvGraphicFramePr>
          <p:nvPr>
            <p:ph type="clipArt" sz="half" idx="2"/>
          </p:nvPr>
        </p:nvGraphicFramePr>
        <p:xfrm>
          <a:off x="6400800" y="1371600"/>
          <a:ext cx="2495550" cy="2489200"/>
        </p:xfrm>
        <a:graphic>
          <a:graphicData uri="http://schemas.openxmlformats.org/presentationml/2006/ole">
            <mc:AlternateContent xmlns:mc="http://schemas.openxmlformats.org/markup-compatibility/2006">
              <mc:Choice xmlns:v="urn:schemas-microsoft-com:vml" Requires="v">
                <p:oleObj spid="_x0000_s82954" name="Clip" r:id="rId4" imgW="4625340" imgH="3826764" progId="">
                  <p:embed/>
                </p:oleObj>
              </mc:Choice>
              <mc:Fallback>
                <p:oleObj name="Clip" r:id="rId4" imgW="4625340" imgH="3826764"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71600"/>
                        <a:ext cx="24955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82951" name="Text Box 1030"/>
          <p:cNvSpPr txBox="1">
            <a:spLocks noChangeArrowheads="1"/>
          </p:cNvSpPr>
          <p:nvPr/>
        </p:nvSpPr>
        <p:spPr bwMode="auto">
          <a:xfrm>
            <a:off x="228600" y="13716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400"/>
              <a:t>On Jan. 1, 2013 the Goodview Co. purchased Equipment costing $55,000.  It was estimated to last 5 years and have a $10,000 Salvage value.  Straight-line depreciation ($9,000) has been used.</a:t>
            </a:r>
            <a:endParaRPr lang="en-US" sz="2800"/>
          </a:p>
        </p:txBody>
      </p:sp>
      <p:sp>
        <p:nvSpPr>
          <p:cNvPr id="82952" name="Text Box 1031"/>
          <p:cNvSpPr txBox="1">
            <a:spLocks noChangeArrowheads="1"/>
          </p:cNvSpPr>
          <p:nvPr/>
        </p:nvSpPr>
        <p:spPr bwMode="auto">
          <a:xfrm>
            <a:off x="304800" y="3352800"/>
            <a:ext cx="8305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400">
                <a:solidFill>
                  <a:srgbClr val="FF3300"/>
                </a:solidFill>
              </a:rPr>
              <a:t>On Jan. 1, 2015 management determined</a:t>
            </a:r>
          </a:p>
          <a:p>
            <a:r>
              <a:rPr lang="en-US" sz="2400">
                <a:solidFill>
                  <a:srgbClr val="FF3300"/>
                </a:solidFill>
              </a:rPr>
              <a:t>that the equipment would last 4 years from</a:t>
            </a:r>
          </a:p>
          <a:p>
            <a:r>
              <a:rPr lang="en-US" sz="2400">
                <a:solidFill>
                  <a:srgbClr val="FF3300"/>
                </a:solidFill>
              </a:rPr>
              <a:t>this date, but would only be worth $5,000 at</a:t>
            </a:r>
          </a:p>
          <a:p>
            <a:r>
              <a:rPr lang="en-US" sz="2400">
                <a:solidFill>
                  <a:srgbClr val="FF3300"/>
                </a:solidFill>
              </a:rPr>
              <a:t>the end of that time.</a:t>
            </a:r>
          </a:p>
          <a:p>
            <a:pPr>
              <a:spcBef>
                <a:spcPct val="50000"/>
              </a:spcBef>
            </a:pPr>
            <a:r>
              <a:rPr lang="en-US" sz="2400">
                <a:solidFill>
                  <a:schemeClr val="accent2"/>
                </a:solidFill>
              </a:rPr>
              <a:t>	</a:t>
            </a:r>
            <a:r>
              <a:rPr lang="en-US" sz="2400" i="1"/>
              <a:t>How much depreciation expense should be recorded each year starting on Dec. 31, 2015?</a:t>
            </a:r>
            <a:endParaRPr lang="en-US" i="1"/>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50E064A-3A27-42EC-B0B2-7027D0EEAE79}" type="slidenum">
              <a:rPr lang="en-US" sz="1600" smtClean="0">
                <a:solidFill>
                  <a:schemeClr val="tx1"/>
                </a:solidFill>
              </a:rPr>
              <a:pPr/>
              <a:t>67</a:t>
            </a:fld>
            <a:endParaRPr lang="en-US" sz="1600" smtClean="0"/>
          </a:p>
        </p:txBody>
      </p:sp>
      <p:sp>
        <p:nvSpPr>
          <p:cNvPr id="83971"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2"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1364" name="Rectangle 1028"/>
          <p:cNvSpPr>
            <a:spLocks noGrp="1" noChangeArrowheads="1"/>
          </p:cNvSpPr>
          <p:nvPr>
            <p:ph type="title"/>
          </p:nvPr>
        </p:nvSpPr>
        <p:spPr>
          <a:xfrm>
            <a:off x="685800" y="228600"/>
            <a:ext cx="7772400" cy="1066800"/>
          </a:xfrm>
        </p:spPr>
        <p:txBody>
          <a:bodyPr/>
          <a:lstStyle/>
          <a:p>
            <a:pPr>
              <a:defRPr/>
            </a:pPr>
            <a:r>
              <a:rPr lang="en-US" smtClean="0"/>
              <a:t>Revising Estimates of Salvage Value or of Useful Life -</a:t>
            </a:r>
            <a:r>
              <a:rPr lang="en-US" smtClean="0">
                <a:solidFill>
                  <a:srgbClr val="FF3300"/>
                </a:solidFill>
              </a:rPr>
              <a:t> Example</a:t>
            </a:r>
          </a:p>
        </p:txBody>
      </p:sp>
      <p:graphicFrame>
        <p:nvGraphicFramePr>
          <p:cNvPr id="83974" name="Object 1029"/>
          <p:cNvGraphicFramePr>
            <a:graphicFrameLocks noGrp="1"/>
          </p:cNvGraphicFramePr>
          <p:nvPr>
            <p:ph type="clipArt" sz="half" idx="2"/>
          </p:nvPr>
        </p:nvGraphicFramePr>
        <p:xfrm>
          <a:off x="6934200" y="2286000"/>
          <a:ext cx="1962150" cy="2260600"/>
        </p:xfrm>
        <a:graphic>
          <a:graphicData uri="http://schemas.openxmlformats.org/presentationml/2006/ole">
            <mc:AlternateContent xmlns:mc="http://schemas.openxmlformats.org/markup-compatibility/2006">
              <mc:Choice xmlns:v="urn:schemas-microsoft-com:vml" Requires="v">
                <p:oleObj spid="_x0000_s83984" name="Clip" r:id="rId4" imgW="4625340" imgH="3826764" progId="">
                  <p:embed/>
                </p:oleObj>
              </mc:Choice>
              <mc:Fallback>
                <p:oleObj name="Clip" r:id="rId4" imgW="4625340" imgH="3826764" progId="">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0"/>
                        <a:ext cx="19621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83975" name="Text Box 1030"/>
          <p:cNvSpPr txBox="1">
            <a:spLocks noChangeArrowheads="1"/>
          </p:cNvSpPr>
          <p:nvPr/>
        </p:nvSpPr>
        <p:spPr bwMode="auto">
          <a:xfrm>
            <a:off x="228600" y="13716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2400"/>
              <a:t>The equipment has already been depreciated two years (‘08 and ‘09) at $9,000 per year.  So, </a:t>
            </a:r>
            <a:r>
              <a:rPr lang="en-US" sz="2400">
                <a:solidFill>
                  <a:srgbClr val="FF3300"/>
                </a:solidFill>
              </a:rPr>
              <a:t>Accumulated Depreciation has an $18,000 balance</a:t>
            </a:r>
            <a:r>
              <a:rPr lang="en-US" sz="2400"/>
              <a:t> at the beginning of 2015.	</a:t>
            </a:r>
          </a:p>
        </p:txBody>
      </p:sp>
      <p:sp>
        <p:nvSpPr>
          <p:cNvPr id="271367" name="Text Box 1031"/>
          <p:cNvSpPr txBox="1">
            <a:spLocks noChangeArrowheads="1"/>
          </p:cNvSpPr>
          <p:nvPr/>
        </p:nvSpPr>
        <p:spPr bwMode="auto">
          <a:xfrm>
            <a:off x="304800" y="25908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25000"/>
              </a:spcBef>
            </a:pPr>
            <a:r>
              <a:rPr lang="en-US" sz="2400"/>
              <a:t>Original Cost			        $55,000	</a:t>
            </a:r>
          </a:p>
          <a:p>
            <a:pPr>
              <a:spcBef>
                <a:spcPct val="25000"/>
              </a:spcBef>
            </a:pPr>
            <a:r>
              <a:rPr lang="en-US" sz="2400"/>
              <a:t>Less: Accum. Dep.			          18,000</a:t>
            </a:r>
          </a:p>
          <a:p>
            <a:pPr>
              <a:spcBef>
                <a:spcPct val="25000"/>
              </a:spcBef>
            </a:pPr>
            <a:r>
              <a:rPr lang="en-US" sz="2400"/>
              <a:t>= Book value, Jan. 1, ‘2015 	          37,000                      </a:t>
            </a:r>
          </a:p>
          <a:p>
            <a:pPr>
              <a:spcBef>
                <a:spcPct val="25000"/>
              </a:spcBef>
            </a:pPr>
            <a:r>
              <a:rPr lang="en-US" sz="2400"/>
              <a:t>Less:  Revised Salvage Value		-5,000</a:t>
            </a:r>
          </a:p>
          <a:p>
            <a:pPr>
              <a:spcBef>
                <a:spcPct val="25000"/>
              </a:spcBef>
            </a:pPr>
            <a:r>
              <a:rPr lang="en-US" sz="2400"/>
              <a:t>= Remainder to be depreciated	          32,000</a:t>
            </a:r>
          </a:p>
          <a:p>
            <a:pPr>
              <a:spcBef>
                <a:spcPct val="25000"/>
              </a:spcBef>
            </a:pPr>
            <a:r>
              <a:rPr lang="en-US" sz="2400"/>
              <a:t>Divided by Remaining life                       4 yrs.</a:t>
            </a:r>
          </a:p>
          <a:p>
            <a:pPr>
              <a:spcBef>
                <a:spcPct val="25000"/>
              </a:spcBef>
            </a:pPr>
            <a:r>
              <a:rPr lang="en-US" sz="2400"/>
              <a:t>= </a:t>
            </a:r>
            <a:r>
              <a:rPr lang="en-US" sz="2400">
                <a:solidFill>
                  <a:srgbClr val="FF3300"/>
                </a:solidFill>
              </a:rPr>
              <a:t>New annual Depreciation expense</a:t>
            </a:r>
            <a:r>
              <a:rPr lang="en-US" sz="2400">
                <a:solidFill>
                  <a:schemeClr val="accent2"/>
                </a:solidFill>
              </a:rPr>
              <a:t> </a:t>
            </a:r>
            <a:r>
              <a:rPr lang="en-US" sz="2400">
                <a:solidFill>
                  <a:schemeClr val="tx1"/>
                </a:solidFill>
              </a:rPr>
              <a:t>$  8,000</a:t>
            </a:r>
          </a:p>
        </p:txBody>
      </p:sp>
      <p:sp>
        <p:nvSpPr>
          <p:cNvPr id="83977" name="Line 1032"/>
          <p:cNvSpPr>
            <a:spLocks noChangeShapeType="1"/>
          </p:cNvSpPr>
          <p:nvPr/>
        </p:nvSpPr>
        <p:spPr bwMode="auto">
          <a:xfrm>
            <a:off x="304800" y="1219200"/>
            <a:ext cx="85344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8" name="Line 1033"/>
          <p:cNvSpPr>
            <a:spLocks noChangeShapeType="1"/>
          </p:cNvSpPr>
          <p:nvPr/>
        </p:nvSpPr>
        <p:spPr bwMode="auto">
          <a:xfrm>
            <a:off x="304800" y="2590800"/>
            <a:ext cx="65532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9" name="Line 1034"/>
          <p:cNvSpPr>
            <a:spLocks noChangeShapeType="1"/>
          </p:cNvSpPr>
          <p:nvPr/>
        </p:nvSpPr>
        <p:spPr bwMode="auto">
          <a:xfrm>
            <a:off x="5715000" y="35052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0" name="Line 1035"/>
          <p:cNvSpPr>
            <a:spLocks noChangeShapeType="1"/>
          </p:cNvSpPr>
          <p:nvPr/>
        </p:nvSpPr>
        <p:spPr bwMode="auto">
          <a:xfrm>
            <a:off x="5715000" y="44196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1" name="Line 1036"/>
          <p:cNvSpPr>
            <a:spLocks noChangeShapeType="1"/>
          </p:cNvSpPr>
          <p:nvPr/>
        </p:nvSpPr>
        <p:spPr bwMode="auto">
          <a:xfrm>
            <a:off x="5715000" y="53340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1373" name="Text Box 1037"/>
          <p:cNvSpPr txBox="1">
            <a:spLocks noChangeArrowheads="1"/>
          </p:cNvSpPr>
          <p:nvPr/>
        </p:nvSpPr>
        <p:spPr bwMode="auto">
          <a:xfrm>
            <a:off x="6858000" y="54102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1600"/>
              <a:t>Starting in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1367">
                                            <p:txEl>
                                              <p:pRg st="0" end="0"/>
                                            </p:txEl>
                                          </p:spTgt>
                                        </p:tgtEl>
                                        <p:attrNameLst>
                                          <p:attrName>style.visibility</p:attrName>
                                        </p:attrNameLst>
                                      </p:cBhvr>
                                      <p:to>
                                        <p:strVal val="visible"/>
                                      </p:to>
                                    </p:set>
                                    <p:anim calcmode="lin" valueType="num">
                                      <p:cBhvr additive="base">
                                        <p:cTn id="7" dur="500" fill="hold"/>
                                        <p:tgtEl>
                                          <p:spTgt spid="2713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13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1367">
                                            <p:txEl>
                                              <p:pRg st="1" end="1"/>
                                            </p:txEl>
                                          </p:spTgt>
                                        </p:tgtEl>
                                        <p:attrNameLst>
                                          <p:attrName>style.visibility</p:attrName>
                                        </p:attrNameLst>
                                      </p:cBhvr>
                                      <p:to>
                                        <p:strVal val="visible"/>
                                      </p:to>
                                    </p:set>
                                    <p:anim calcmode="lin" valueType="num">
                                      <p:cBhvr additive="base">
                                        <p:cTn id="13" dur="500" fill="hold"/>
                                        <p:tgtEl>
                                          <p:spTgt spid="2713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13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1367">
                                            <p:txEl>
                                              <p:pRg st="2" end="2"/>
                                            </p:txEl>
                                          </p:spTgt>
                                        </p:tgtEl>
                                        <p:attrNameLst>
                                          <p:attrName>style.visibility</p:attrName>
                                        </p:attrNameLst>
                                      </p:cBhvr>
                                      <p:to>
                                        <p:strVal val="visible"/>
                                      </p:to>
                                    </p:set>
                                    <p:anim calcmode="lin" valueType="num">
                                      <p:cBhvr additive="base">
                                        <p:cTn id="19" dur="500" fill="hold"/>
                                        <p:tgtEl>
                                          <p:spTgt spid="2713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13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1367">
                                            <p:txEl>
                                              <p:pRg st="3" end="3"/>
                                            </p:txEl>
                                          </p:spTgt>
                                        </p:tgtEl>
                                        <p:attrNameLst>
                                          <p:attrName>style.visibility</p:attrName>
                                        </p:attrNameLst>
                                      </p:cBhvr>
                                      <p:to>
                                        <p:strVal val="visible"/>
                                      </p:to>
                                    </p:set>
                                    <p:anim calcmode="lin" valueType="num">
                                      <p:cBhvr additive="base">
                                        <p:cTn id="25" dur="500" fill="hold"/>
                                        <p:tgtEl>
                                          <p:spTgt spid="2713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13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1367">
                                            <p:txEl>
                                              <p:pRg st="4" end="4"/>
                                            </p:txEl>
                                          </p:spTgt>
                                        </p:tgtEl>
                                        <p:attrNameLst>
                                          <p:attrName>style.visibility</p:attrName>
                                        </p:attrNameLst>
                                      </p:cBhvr>
                                      <p:to>
                                        <p:strVal val="visible"/>
                                      </p:to>
                                    </p:set>
                                    <p:anim calcmode="lin" valueType="num">
                                      <p:cBhvr additive="base">
                                        <p:cTn id="31" dur="500" fill="hold"/>
                                        <p:tgtEl>
                                          <p:spTgt spid="2713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13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1367">
                                            <p:txEl>
                                              <p:pRg st="5" end="5"/>
                                            </p:txEl>
                                          </p:spTgt>
                                        </p:tgtEl>
                                        <p:attrNameLst>
                                          <p:attrName>style.visibility</p:attrName>
                                        </p:attrNameLst>
                                      </p:cBhvr>
                                      <p:to>
                                        <p:strVal val="visible"/>
                                      </p:to>
                                    </p:set>
                                    <p:anim calcmode="lin" valueType="num">
                                      <p:cBhvr additive="base">
                                        <p:cTn id="37" dur="500" fill="hold"/>
                                        <p:tgtEl>
                                          <p:spTgt spid="2713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13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1367">
                                            <p:txEl>
                                              <p:pRg st="6" end="6"/>
                                            </p:txEl>
                                          </p:spTgt>
                                        </p:tgtEl>
                                        <p:attrNameLst>
                                          <p:attrName>style.visibility</p:attrName>
                                        </p:attrNameLst>
                                      </p:cBhvr>
                                      <p:to>
                                        <p:strVal val="visible"/>
                                      </p:to>
                                    </p:set>
                                    <p:anim calcmode="lin" valueType="num">
                                      <p:cBhvr additive="base">
                                        <p:cTn id="43" dur="500" fill="hold"/>
                                        <p:tgtEl>
                                          <p:spTgt spid="2713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13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71373"/>
                                        </p:tgtEl>
                                        <p:attrNameLst>
                                          <p:attrName>style.visibility</p:attrName>
                                        </p:attrNameLst>
                                      </p:cBhvr>
                                      <p:to>
                                        <p:strVal val="visible"/>
                                      </p:to>
                                    </p:set>
                                    <p:anim calcmode="lin" valueType="num">
                                      <p:cBhvr additive="base">
                                        <p:cTn id="49" dur="500" fill="hold"/>
                                        <p:tgtEl>
                                          <p:spTgt spid="271373"/>
                                        </p:tgtEl>
                                        <p:attrNameLst>
                                          <p:attrName>ppt_x</p:attrName>
                                        </p:attrNameLst>
                                      </p:cBhvr>
                                      <p:tavLst>
                                        <p:tav tm="0">
                                          <p:val>
                                            <p:strVal val="#ppt_x"/>
                                          </p:val>
                                        </p:tav>
                                        <p:tav tm="100000">
                                          <p:val>
                                            <p:strVal val="#ppt_x"/>
                                          </p:val>
                                        </p:tav>
                                      </p:tavLst>
                                    </p:anim>
                                    <p:anim calcmode="lin" valueType="num">
                                      <p:cBhvr additive="base">
                                        <p:cTn id="50" dur="500" fill="hold"/>
                                        <p:tgtEl>
                                          <p:spTgt spid="2713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7" grpId="0" build="p" autoUpdateAnimBg="0"/>
      <p:bldP spid="27137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685800" y="228600"/>
            <a:ext cx="7772400" cy="1219200"/>
          </a:xfrm>
        </p:spPr>
        <p:txBody>
          <a:bodyPr/>
          <a:lstStyle/>
          <a:p>
            <a:pPr eaLnBrk="1" hangingPunct="1">
              <a:defRPr/>
            </a:pPr>
            <a:r>
              <a:rPr lang="en-US" sz="4000" smtClean="0"/>
              <a:t>Continuing Expenditures for Plant Assets</a:t>
            </a:r>
          </a:p>
        </p:txBody>
      </p:sp>
      <p:sp>
        <p:nvSpPr>
          <p:cNvPr id="153604" name="Text Box 4"/>
          <p:cNvSpPr txBox="1">
            <a:spLocks noChangeArrowheads="1"/>
          </p:cNvSpPr>
          <p:nvPr/>
        </p:nvSpPr>
        <p:spPr bwMode="auto">
          <a:xfrm>
            <a:off x="685800" y="1752600"/>
            <a:ext cx="7924800" cy="1970088"/>
          </a:xfrm>
          <a:prstGeom prst="rect">
            <a:avLst/>
          </a:prstGeom>
          <a:noFill/>
          <a:ln w="9525">
            <a:noFill/>
            <a:miter lim="800000"/>
            <a:headEnd/>
            <a:tailEnd/>
          </a:ln>
          <a:effectLst/>
        </p:spPr>
        <p:txBody>
          <a:bodyPr>
            <a:spAutoFit/>
          </a:bodyPr>
          <a:lstStyle/>
          <a:p>
            <a:pPr>
              <a:spcBef>
                <a:spcPct val="50000"/>
              </a:spcBef>
              <a:defRPr/>
            </a:pPr>
            <a:r>
              <a:rPr lang="en-US" sz="2600" b="0" dirty="0">
                <a:solidFill>
                  <a:schemeClr val="tx2"/>
                </a:solidFill>
                <a:effectLst>
                  <a:outerShdw blurRad="38100" dist="38100" dir="2700000" algn="tl">
                    <a:srgbClr val="FFFFFF"/>
                  </a:outerShdw>
                </a:effectLst>
              </a:rPr>
              <a:t>Costs That Are Expensed</a:t>
            </a:r>
            <a:r>
              <a:rPr lang="en-US" sz="2600" b="0" dirty="0">
                <a:solidFill>
                  <a:schemeClr val="tx2"/>
                </a:solidFill>
              </a:rPr>
              <a:t/>
            </a:r>
            <a:br>
              <a:rPr lang="en-US" sz="2600" b="0" dirty="0">
                <a:solidFill>
                  <a:schemeClr val="tx2"/>
                </a:solidFill>
              </a:rPr>
            </a:br>
            <a:r>
              <a:rPr lang="en-US" sz="2400" b="0" dirty="0"/>
              <a:t>The cost of routine maintenance and minor repairs that are incurred to keep an asset in good working order are expensed as incurred. Assume the company spent $500 cash for routine maintenance on machinery.</a:t>
            </a:r>
          </a:p>
        </p:txBody>
      </p:sp>
      <p:graphicFrame>
        <p:nvGraphicFramePr>
          <p:cNvPr id="153606" name="Object 6"/>
          <p:cNvGraphicFramePr>
            <a:graphicFrameLocks noChangeAspect="1"/>
          </p:cNvGraphicFramePr>
          <p:nvPr/>
        </p:nvGraphicFramePr>
        <p:xfrm>
          <a:off x="1066800" y="5029200"/>
          <a:ext cx="7086600" cy="1314450"/>
        </p:xfrm>
        <a:graphic>
          <a:graphicData uri="http://schemas.openxmlformats.org/presentationml/2006/ole">
            <mc:AlternateContent xmlns:mc="http://schemas.openxmlformats.org/markup-compatibility/2006">
              <mc:Choice xmlns:v="urn:schemas-microsoft-com:vml" Requires="v">
                <p:oleObj spid="_x0000_s85001" name="Worksheet" r:id="rId5" imgW="3610043" imgH="600075" progId="Excel.Sheet.8">
                  <p:embed/>
                </p:oleObj>
              </mc:Choice>
              <mc:Fallback>
                <p:oleObj name="Worksheet" r:id="rId5" imgW="3610043" imgH="600075"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029200"/>
                        <a:ext cx="7086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685800" y="3924300"/>
          <a:ext cx="8112125" cy="952500"/>
        </p:xfrm>
        <a:graphic>
          <a:graphicData uri="http://schemas.openxmlformats.org/presentationml/2006/ole">
            <mc:AlternateContent xmlns:mc="http://schemas.openxmlformats.org/markup-compatibility/2006">
              <mc:Choice xmlns:v="urn:schemas-microsoft-com:vml" Requires="v">
                <p:oleObj spid="_x0000_s85002" name="Worksheet" r:id="rId8" imgW="5562600" imgH="666902" progId="Excel.Sheet.8">
                  <p:embed/>
                </p:oleObj>
              </mc:Choice>
              <mc:Fallback>
                <p:oleObj name="Worksheet" r:id="rId8" imgW="5562600" imgH="666902" progId="Excel.Shee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924300"/>
                        <a:ext cx="8112125"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8"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r" eaLnBrk="1" hangingPunct="1"/>
            <a:r>
              <a:rPr lang="en-US" sz="1000" b="0">
                <a:solidFill>
                  <a:srgbClr val="E10000"/>
                </a:solidFill>
                <a:latin typeface="Times New Roman" pitchFamily="18" charset="0"/>
              </a:rPr>
              <a:t>8-</a:t>
            </a:r>
            <a:fld id="{57107BB8-5D2B-4A0E-A24A-ED08943FD086}" type="slidenum">
              <a:rPr lang="en-US" sz="1000" b="0">
                <a:solidFill>
                  <a:srgbClr val="E10000"/>
                </a:solidFill>
                <a:latin typeface="Times New Roman" pitchFamily="18" charset="0"/>
              </a:rPr>
              <a:pPr algn="r" eaLnBrk="1" hangingPunct="1"/>
              <a:t>68</a:t>
            </a:fld>
            <a:endParaRPr lang="en-US">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slide(fromTop)">
                                      <p:cBhvr>
                                        <p:cTn id="7" dur="500"/>
                                        <p:tgtEl>
                                          <p:spTgt spid="153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53607"/>
                                        </p:tgtEl>
                                        <p:attrNameLst>
                                          <p:attrName>style.visibility</p:attrName>
                                        </p:attrNameLst>
                                      </p:cBhvr>
                                      <p:to>
                                        <p:strVal val="visible"/>
                                      </p:to>
                                    </p:set>
                                    <p:animEffect transition="in" filter="strips(downRight)">
                                      <p:cBhvr>
                                        <p:cTn id="12"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85C78C3-043A-42D7-8B21-C14E893FF54F}" type="slidenum">
              <a:rPr lang="en-US" sz="1600" smtClean="0">
                <a:solidFill>
                  <a:schemeClr val="tx1"/>
                </a:solidFill>
              </a:rPr>
              <a:pPr/>
              <a:t>69</a:t>
            </a:fld>
            <a:endParaRPr lang="en-US" sz="1600" smtClean="0"/>
          </a:p>
        </p:txBody>
      </p:sp>
      <p:sp>
        <p:nvSpPr>
          <p:cNvPr id="86019"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0"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3412" name="Rectangle 1028"/>
          <p:cNvSpPr>
            <a:spLocks noGrp="1" noChangeArrowheads="1"/>
          </p:cNvSpPr>
          <p:nvPr>
            <p:ph type="title"/>
          </p:nvPr>
        </p:nvSpPr>
        <p:spPr>
          <a:xfrm>
            <a:off x="609600" y="457200"/>
            <a:ext cx="7772400" cy="914400"/>
          </a:xfrm>
        </p:spPr>
        <p:txBody>
          <a:bodyPr/>
          <a:lstStyle/>
          <a:p>
            <a:pPr>
              <a:defRPr/>
            </a:pPr>
            <a:r>
              <a:rPr lang="en-US" smtClean="0"/>
              <a:t>Continuing Expenditures </a:t>
            </a:r>
            <a:br>
              <a:rPr lang="en-US" smtClean="0"/>
            </a:br>
            <a:r>
              <a:rPr lang="en-US" smtClean="0"/>
              <a:t>for Plant Assets</a:t>
            </a:r>
          </a:p>
        </p:txBody>
      </p:sp>
      <p:graphicFrame>
        <p:nvGraphicFramePr>
          <p:cNvPr id="86022" name="Object 1029"/>
          <p:cNvGraphicFramePr>
            <a:graphicFrameLocks noGrp="1"/>
          </p:cNvGraphicFramePr>
          <p:nvPr>
            <p:ph type="clipArt" sz="half" idx="1"/>
          </p:nvPr>
        </p:nvGraphicFramePr>
        <p:xfrm>
          <a:off x="457200" y="1371600"/>
          <a:ext cx="2543175" cy="2133600"/>
        </p:xfrm>
        <a:graphic>
          <a:graphicData uri="http://schemas.openxmlformats.org/presentationml/2006/ole">
            <mc:AlternateContent xmlns:mc="http://schemas.openxmlformats.org/markup-compatibility/2006">
              <mc:Choice xmlns:v="urn:schemas-microsoft-com:vml" Requires="v">
                <p:oleObj spid="_x0000_s86025" name="Clip" r:id="rId4" imgW="4625340" imgH="3884676" progId="">
                  <p:embed/>
                </p:oleObj>
              </mc:Choice>
              <mc:Fallback>
                <p:oleObj name="Clip" r:id="rId4" imgW="4625340" imgH="3884676"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2543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86023" name="Rectangle 1030"/>
          <p:cNvSpPr>
            <a:spLocks noGrp="1" noChangeArrowheads="1"/>
          </p:cNvSpPr>
          <p:nvPr>
            <p:ph type="body" sz="half" idx="2"/>
          </p:nvPr>
        </p:nvSpPr>
        <p:spPr>
          <a:xfrm>
            <a:off x="3048000" y="1524000"/>
            <a:ext cx="5334000" cy="4114800"/>
          </a:xfrm>
          <a:noFill/>
        </p:spPr>
        <p:txBody>
          <a:bodyPr/>
          <a:lstStyle/>
          <a:p>
            <a:pPr>
              <a:lnSpc>
                <a:spcPct val="90000"/>
              </a:lnSpc>
            </a:pPr>
            <a:r>
              <a:rPr lang="en-US" sz="2800" smtClean="0"/>
              <a:t>Expenditures made to keep an asset in good working order are </a:t>
            </a:r>
            <a:r>
              <a:rPr lang="en-US" sz="2800" b="1" smtClean="0">
                <a:solidFill>
                  <a:srgbClr val="FF3300"/>
                </a:solidFill>
              </a:rPr>
              <a:t>expensed</a:t>
            </a:r>
            <a:r>
              <a:rPr lang="en-US" sz="2800" smtClean="0"/>
              <a:t> in the period in which they are incurred. (normally expected repairs &amp; maintenance)</a:t>
            </a:r>
          </a:p>
          <a:p>
            <a:pPr>
              <a:lnSpc>
                <a:spcPct val="90000"/>
              </a:lnSpc>
            </a:pPr>
            <a:r>
              <a:rPr lang="en-US" sz="2800" smtClean="0"/>
              <a:t>Substantial costs spent to (1) </a:t>
            </a:r>
            <a:r>
              <a:rPr lang="en-US" sz="2800" u="sng" smtClean="0"/>
              <a:t>improve the quality</a:t>
            </a:r>
            <a:r>
              <a:rPr lang="en-US" sz="2800" smtClean="0"/>
              <a:t> or (2) </a:t>
            </a:r>
            <a:r>
              <a:rPr lang="en-US" sz="2800" u="sng" smtClean="0"/>
              <a:t>extend the life</a:t>
            </a:r>
            <a:r>
              <a:rPr lang="en-US" sz="2800" smtClean="0"/>
              <a:t> of an asset are </a:t>
            </a:r>
            <a:r>
              <a:rPr lang="en-US" sz="2800" b="1" smtClean="0">
                <a:solidFill>
                  <a:srgbClr val="FF3300"/>
                </a:solidFill>
              </a:rPr>
              <a:t>capitalized</a:t>
            </a:r>
            <a:r>
              <a:rPr lang="en-US" sz="2800" smtClean="0"/>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89FC69E7-7FAA-4525-994D-D4ED2528A667}" type="slidenum">
              <a:rPr lang="en-US" sz="1600" smtClean="0">
                <a:solidFill>
                  <a:schemeClr val="tx1"/>
                </a:solidFill>
              </a:rPr>
              <a:pPr/>
              <a:t>7</a:t>
            </a:fld>
            <a:endParaRPr lang="en-US" sz="1600" smtClean="0"/>
          </a:p>
        </p:txBody>
      </p:sp>
      <p:sp>
        <p:nvSpPr>
          <p:cNvPr id="225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Grp="1" noChangeArrowheads="1"/>
          </p:cNvSpPr>
          <p:nvPr>
            <p:ph type="title"/>
          </p:nvPr>
        </p:nvSpPr>
        <p:spPr>
          <a:xfrm>
            <a:off x="381000" y="381000"/>
            <a:ext cx="8382000" cy="914400"/>
          </a:xfrm>
        </p:spPr>
        <p:txBody>
          <a:bodyPr/>
          <a:lstStyle/>
          <a:p>
            <a:pPr>
              <a:defRPr/>
            </a:pPr>
            <a:r>
              <a:rPr lang="en-US" smtClean="0"/>
              <a:t>Classification of Operational Assets</a:t>
            </a:r>
          </a:p>
        </p:txBody>
      </p:sp>
      <p:sp>
        <p:nvSpPr>
          <p:cNvPr id="10245" name="Rectangle 5"/>
          <p:cNvSpPr>
            <a:spLocks noGrp="1" noChangeArrowheads="1"/>
          </p:cNvSpPr>
          <p:nvPr>
            <p:ph type="body" idx="1"/>
          </p:nvPr>
        </p:nvSpPr>
        <p:spPr>
          <a:xfrm>
            <a:off x="685800" y="1600200"/>
            <a:ext cx="7772400" cy="4343400"/>
          </a:xfrm>
          <a:noFill/>
        </p:spPr>
        <p:txBody>
          <a:bodyPr/>
          <a:lstStyle/>
          <a:p>
            <a:r>
              <a:rPr lang="en-US" b="1" i="1" smtClean="0"/>
              <a:t>Intangible </a:t>
            </a:r>
            <a:r>
              <a:rPr lang="en-US" smtClean="0"/>
              <a:t>operational assets lack physical substance and confer specific use rights on the owner.</a:t>
            </a:r>
          </a:p>
          <a:p>
            <a:pPr lvl="1">
              <a:buClr>
                <a:schemeClr val="accent2"/>
              </a:buClr>
              <a:buSzPct val="75000"/>
              <a:buFont typeface="Monotype Sorts" pitchFamily="2" charset="2"/>
              <a:buChar char="p"/>
            </a:pPr>
            <a:r>
              <a:rPr lang="en-US" smtClean="0"/>
              <a:t>Patents</a:t>
            </a:r>
          </a:p>
          <a:p>
            <a:pPr lvl="1">
              <a:buClr>
                <a:schemeClr val="accent2"/>
              </a:buClr>
              <a:buSzPct val="75000"/>
              <a:buFont typeface="Monotype Sorts" pitchFamily="2" charset="2"/>
              <a:buChar char="p"/>
            </a:pPr>
            <a:r>
              <a:rPr lang="en-US" smtClean="0"/>
              <a:t>Copyrights</a:t>
            </a:r>
          </a:p>
          <a:p>
            <a:pPr lvl="1">
              <a:buClr>
                <a:schemeClr val="accent2"/>
              </a:buClr>
              <a:buSzPct val="75000"/>
              <a:buFont typeface="Monotype Sorts" pitchFamily="2" charset="2"/>
              <a:buChar char="p"/>
            </a:pPr>
            <a:r>
              <a:rPr lang="en-US" smtClean="0"/>
              <a:t>Franchises</a:t>
            </a:r>
          </a:p>
          <a:p>
            <a:pPr lvl="1">
              <a:buClr>
                <a:schemeClr val="accent2"/>
              </a:buClr>
              <a:buSzPct val="75000"/>
              <a:buFont typeface="Monotype Sorts" pitchFamily="2" charset="2"/>
              <a:buChar char="p"/>
            </a:pPr>
            <a:r>
              <a:rPr lang="en-US" smtClean="0"/>
              <a:t>Licenses</a:t>
            </a:r>
          </a:p>
          <a:p>
            <a:pPr lvl="1">
              <a:buClr>
                <a:schemeClr val="accent2"/>
              </a:buClr>
              <a:buSzPct val="75000"/>
              <a:buFont typeface="Monotype Sorts" pitchFamily="2" charset="2"/>
              <a:buChar char="p"/>
            </a:pPr>
            <a:r>
              <a:rPr lang="en-US" smtClean="0"/>
              <a:t>Trademarks</a:t>
            </a:r>
          </a:p>
        </p:txBody>
      </p:sp>
      <p:pic>
        <p:nvPicPr>
          <p:cNvPr id="22535" name="Picture 8" descr="j017264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95600"/>
            <a:ext cx="31242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9"/>
          <p:cNvSpPr txBox="1">
            <a:spLocks noChangeArrowheads="1"/>
          </p:cNvSpPr>
          <p:nvPr/>
        </p:nvSpPr>
        <p:spPr bwMode="auto">
          <a:xfrm>
            <a:off x="6019800" y="3124200"/>
            <a:ext cx="1524000" cy="476250"/>
          </a:xfrm>
          <a:prstGeom prst="rect">
            <a:avLst/>
          </a:prstGeom>
          <a:gradFill rotWithShape="0">
            <a:gsLst>
              <a:gs pos="0">
                <a:srgbClr val="AA8888"/>
              </a:gs>
              <a:gs pos="100000">
                <a:srgbClr val="FFCCC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nSpc>
                <a:spcPct val="80000"/>
              </a:lnSpc>
              <a:spcBef>
                <a:spcPct val="15000"/>
              </a:spcBef>
            </a:pPr>
            <a:r>
              <a:rPr lang="en-US" sz="1500">
                <a:solidFill>
                  <a:schemeClr val="tx1"/>
                </a:solidFill>
              </a:rPr>
              <a:t>Burger Queen</a:t>
            </a:r>
          </a:p>
          <a:p>
            <a:pPr algn="ctr">
              <a:lnSpc>
                <a:spcPct val="80000"/>
              </a:lnSpc>
              <a:spcBef>
                <a:spcPct val="15000"/>
              </a:spcBef>
            </a:pPr>
            <a:r>
              <a:rPr lang="en-US" sz="1400" i="1">
                <a:solidFill>
                  <a:schemeClr val="tx1"/>
                </a:solidFill>
              </a:rPr>
              <a:t>Franchise</a:t>
            </a:r>
          </a:p>
        </p:txBody>
      </p:sp>
      <p:sp>
        <p:nvSpPr>
          <p:cNvPr id="10250" name="Line 10"/>
          <p:cNvSpPr>
            <a:spLocks noChangeShapeType="1"/>
          </p:cNvSpPr>
          <p:nvPr/>
        </p:nvSpPr>
        <p:spPr bwMode="auto">
          <a:xfrm>
            <a:off x="1143000" y="4343400"/>
            <a:ext cx="2286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nvSpPr>
        <p:spPr bwMode="auto">
          <a:xfrm flipV="1">
            <a:off x="1371600" y="4114800"/>
            <a:ext cx="228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5">
                                            <p:txEl>
                                              <p:pRg st="5" end="5"/>
                                            </p:txEl>
                                          </p:spTgt>
                                        </p:tgtEl>
                                        <p:attrNameLst>
                                          <p:attrName>style.visibility</p:attrName>
                                        </p:attrNameLst>
                                      </p:cBhvr>
                                      <p:to>
                                        <p:strVal val="visible"/>
                                      </p:to>
                                    </p:set>
                                  </p:childTnLst>
                                </p:cTn>
                              </p:par>
                            </p:childTnLst>
                          </p:cTn>
                        </p:par>
                        <p:par>
                          <p:cTn id="17" fill="hold" nodeType="afterGroup">
                            <p:stCondLst>
                              <p:cond delay="500"/>
                            </p:stCondLst>
                            <p:childTnLst>
                              <p:par>
                                <p:cTn id="18" presetID="22" presetClass="entr" presetSubtype="1" fill="hold" grpId="0" nodeType="afterEffect">
                                  <p:stCondLst>
                                    <p:cond delay="2000"/>
                                  </p:stCondLst>
                                  <p:childTnLst>
                                    <p:set>
                                      <p:cBhvr>
                                        <p:cTn id="19" dur="1" fill="hold">
                                          <p:stCondLst>
                                            <p:cond delay="0"/>
                                          </p:stCondLst>
                                        </p:cTn>
                                        <p:tgtEl>
                                          <p:spTgt spid="10250"/>
                                        </p:tgtEl>
                                        <p:attrNameLst>
                                          <p:attrName>style.visibility</p:attrName>
                                        </p:attrNameLst>
                                      </p:cBhvr>
                                      <p:to>
                                        <p:strVal val="visible"/>
                                      </p:to>
                                    </p:set>
                                    <p:animEffect transition="in" filter="wipe(up)">
                                      <p:cBhvr>
                                        <p:cTn id="20" dur="500"/>
                                        <p:tgtEl>
                                          <p:spTgt spid="10250"/>
                                        </p:tgtEl>
                                      </p:cBhvr>
                                    </p:animEffect>
                                  </p:childTnLst>
                                </p:cTn>
                              </p:par>
                            </p:childTnLst>
                          </p:cTn>
                        </p:par>
                        <p:par>
                          <p:cTn id="21" fill="hold" nodeType="afterGroup">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P spid="10250" grpId="0" animBg="1"/>
      <p:bldP spid="1025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637AD4ED-6508-4165-8F05-EBC65D8BBCED}" type="slidenum">
              <a:rPr lang="en-US" sz="1600" smtClean="0">
                <a:solidFill>
                  <a:schemeClr val="tx1"/>
                </a:solidFill>
              </a:rPr>
              <a:pPr/>
              <a:t>70</a:t>
            </a:fld>
            <a:endParaRPr lang="en-US" sz="1600" smtClean="0"/>
          </a:p>
        </p:txBody>
      </p:sp>
      <p:sp>
        <p:nvSpPr>
          <p:cNvPr id="87043"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4"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5460" name="Rectangle 1028"/>
          <p:cNvSpPr>
            <a:spLocks noGrp="1" noChangeArrowheads="1"/>
          </p:cNvSpPr>
          <p:nvPr>
            <p:ph type="title"/>
          </p:nvPr>
        </p:nvSpPr>
        <p:spPr>
          <a:xfrm>
            <a:off x="457200" y="228600"/>
            <a:ext cx="8305800" cy="685800"/>
          </a:xfrm>
        </p:spPr>
        <p:txBody>
          <a:bodyPr/>
          <a:lstStyle/>
          <a:p>
            <a:pPr>
              <a:defRPr/>
            </a:pPr>
            <a:r>
              <a:rPr lang="en-US" u="sng" smtClean="0"/>
              <a:t>Accounting for </a:t>
            </a:r>
            <a:r>
              <a:rPr lang="en-US" u="sng" smtClean="0">
                <a:solidFill>
                  <a:srgbClr val="FF3300"/>
                </a:solidFill>
              </a:rPr>
              <a:t>capital</a:t>
            </a:r>
            <a:r>
              <a:rPr lang="en-US" u="sng" smtClean="0"/>
              <a:t> expenditures</a:t>
            </a:r>
            <a:r>
              <a:rPr lang="en-US" smtClean="0"/>
              <a:t>:</a:t>
            </a:r>
          </a:p>
        </p:txBody>
      </p:sp>
      <p:sp>
        <p:nvSpPr>
          <p:cNvPr id="275461" name="Rectangle 1029"/>
          <p:cNvSpPr>
            <a:spLocks noGrp="1" noChangeArrowheads="1"/>
          </p:cNvSpPr>
          <p:nvPr>
            <p:ph type="body" sz="half" idx="1"/>
          </p:nvPr>
        </p:nvSpPr>
        <p:spPr>
          <a:xfrm>
            <a:off x="533400" y="914400"/>
            <a:ext cx="4191000" cy="4800600"/>
          </a:xfrm>
        </p:spPr>
        <p:txBody>
          <a:bodyPr/>
          <a:lstStyle/>
          <a:p>
            <a:pPr>
              <a:lnSpc>
                <a:spcPct val="85000"/>
              </a:lnSpc>
              <a:buFont typeface="Monotype Sorts" pitchFamily="2" charset="2"/>
              <a:buNone/>
              <a:defRPr/>
            </a:pPr>
            <a:r>
              <a:rPr lang="en-US" u="sng" smtClean="0">
                <a:solidFill>
                  <a:srgbClr val="3333CC"/>
                </a:solidFill>
                <a:effectLst>
                  <a:outerShdw blurRad="38100" dist="38100" dir="2700000" algn="tl">
                    <a:srgbClr val="C0C0C0"/>
                  </a:outerShdw>
                </a:effectLst>
              </a:rPr>
              <a:t>Extraordinary Repairs</a:t>
            </a:r>
            <a:endParaRPr lang="en-US" smtClean="0">
              <a:solidFill>
                <a:srgbClr val="3333CC"/>
              </a:solidFill>
            </a:endParaRPr>
          </a:p>
          <a:p>
            <a:pPr>
              <a:lnSpc>
                <a:spcPct val="85000"/>
              </a:lnSpc>
              <a:buFont typeface="Monotype Sorts" pitchFamily="2" charset="2"/>
              <a:buNone/>
              <a:defRPr/>
            </a:pPr>
            <a:r>
              <a:rPr lang="en-US" smtClean="0">
                <a:solidFill>
                  <a:srgbClr val="3333CC"/>
                </a:solidFill>
              </a:rPr>
              <a:t>      </a:t>
            </a:r>
            <a:r>
              <a:rPr lang="en-US" i="1" smtClean="0">
                <a:solidFill>
                  <a:srgbClr val="3333CC"/>
                </a:solidFill>
              </a:rPr>
              <a:t>Ex: Overhaul</a:t>
            </a:r>
            <a:endParaRPr lang="en-US" smtClean="0">
              <a:solidFill>
                <a:srgbClr val="3333CC"/>
              </a:solidFill>
            </a:endParaRPr>
          </a:p>
          <a:p>
            <a:pPr>
              <a:lnSpc>
                <a:spcPct val="85000"/>
              </a:lnSpc>
              <a:defRPr/>
            </a:pPr>
            <a:r>
              <a:rPr lang="en-US" smtClean="0">
                <a:solidFill>
                  <a:srgbClr val="3333CC"/>
                </a:solidFill>
              </a:rPr>
              <a:t>Extend the life?</a:t>
            </a:r>
          </a:p>
          <a:p>
            <a:pPr lvl="1">
              <a:lnSpc>
                <a:spcPct val="85000"/>
              </a:lnSpc>
              <a:spcBef>
                <a:spcPct val="15000"/>
              </a:spcBef>
              <a:defRPr/>
            </a:pPr>
            <a:r>
              <a:rPr lang="en-US" b="1" smtClean="0"/>
              <a:t>viewed as canceling some of the previous depreciation</a:t>
            </a:r>
          </a:p>
          <a:p>
            <a:pPr lvl="1">
              <a:lnSpc>
                <a:spcPct val="85000"/>
              </a:lnSpc>
              <a:spcBef>
                <a:spcPct val="15000"/>
              </a:spcBef>
              <a:defRPr/>
            </a:pPr>
            <a:r>
              <a:rPr lang="en-US" b="1" smtClean="0"/>
              <a:t>journal entry to </a:t>
            </a:r>
            <a:r>
              <a:rPr lang="en-US" b="1" smtClean="0">
                <a:solidFill>
                  <a:srgbClr val="FF3300"/>
                </a:solidFill>
              </a:rPr>
              <a:t>reduce (debit) accumulated depreciation</a:t>
            </a:r>
          </a:p>
          <a:p>
            <a:pPr lvl="1">
              <a:lnSpc>
                <a:spcPct val="85000"/>
              </a:lnSpc>
              <a:spcBef>
                <a:spcPct val="15000"/>
              </a:spcBef>
              <a:defRPr/>
            </a:pPr>
            <a:r>
              <a:rPr lang="en-US" b="1" smtClean="0">
                <a:solidFill>
                  <a:srgbClr val="FF3300"/>
                </a:solidFill>
              </a:rPr>
              <a:t>new depreciation</a:t>
            </a:r>
            <a:r>
              <a:rPr lang="en-US" b="1" smtClean="0"/>
              <a:t> amount will be calculated </a:t>
            </a:r>
            <a:r>
              <a:rPr lang="en-US" b="1" smtClean="0">
                <a:solidFill>
                  <a:srgbClr val="FF3300"/>
                </a:solidFill>
              </a:rPr>
              <a:t>using the revision approach.</a:t>
            </a:r>
          </a:p>
        </p:txBody>
      </p:sp>
      <p:sp>
        <p:nvSpPr>
          <p:cNvPr id="275462" name="Rectangle 1030"/>
          <p:cNvSpPr>
            <a:spLocks noGrp="1" noChangeArrowheads="1"/>
          </p:cNvSpPr>
          <p:nvPr>
            <p:ph type="body" sz="half" idx="2"/>
          </p:nvPr>
        </p:nvSpPr>
        <p:spPr>
          <a:xfrm>
            <a:off x="4572000" y="914400"/>
            <a:ext cx="4572000" cy="4648200"/>
          </a:xfrm>
        </p:spPr>
        <p:txBody>
          <a:bodyPr/>
          <a:lstStyle/>
          <a:p>
            <a:pPr>
              <a:lnSpc>
                <a:spcPct val="85000"/>
              </a:lnSpc>
              <a:buFont typeface="Monotype Sorts" pitchFamily="2" charset="2"/>
              <a:buNone/>
              <a:defRPr/>
            </a:pPr>
            <a:r>
              <a:rPr lang="en-US" u="sng" smtClean="0">
                <a:solidFill>
                  <a:srgbClr val="6600CC"/>
                </a:solidFill>
                <a:effectLst>
                  <a:outerShdw blurRad="38100" dist="38100" dir="2700000" algn="tl">
                    <a:srgbClr val="C0C0C0"/>
                  </a:outerShdw>
                </a:effectLst>
              </a:rPr>
              <a:t>Betterments</a:t>
            </a:r>
            <a:endParaRPr lang="en-US" smtClean="0">
              <a:solidFill>
                <a:srgbClr val="6600CC"/>
              </a:solidFill>
            </a:endParaRPr>
          </a:p>
          <a:p>
            <a:pPr>
              <a:lnSpc>
                <a:spcPct val="85000"/>
              </a:lnSpc>
              <a:buFont typeface="Monotype Sorts" pitchFamily="2" charset="2"/>
              <a:buNone/>
              <a:defRPr/>
            </a:pPr>
            <a:r>
              <a:rPr lang="en-US" i="1" smtClean="0">
                <a:solidFill>
                  <a:srgbClr val="6600CC"/>
                </a:solidFill>
              </a:rPr>
              <a:t>Ex:  Attach snowplow to truck owned for 2 years.</a:t>
            </a:r>
          </a:p>
          <a:p>
            <a:pPr>
              <a:lnSpc>
                <a:spcPct val="85000"/>
              </a:lnSpc>
              <a:defRPr/>
            </a:pPr>
            <a:r>
              <a:rPr lang="en-US" smtClean="0">
                <a:solidFill>
                  <a:srgbClr val="6600CC"/>
                </a:solidFill>
              </a:rPr>
              <a:t>Improve</a:t>
            </a:r>
            <a:r>
              <a:rPr lang="en-US" smtClean="0"/>
              <a:t> the </a:t>
            </a:r>
            <a:r>
              <a:rPr lang="en-US" smtClean="0">
                <a:solidFill>
                  <a:srgbClr val="6600CC"/>
                </a:solidFill>
              </a:rPr>
              <a:t>quality</a:t>
            </a:r>
            <a:r>
              <a:rPr lang="en-US" smtClean="0"/>
              <a:t>?</a:t>
            </a:r>
          </a:p>
          <a:p>
            <a:pPr lvl="1">
              <a:lnSpc>
                <a:spcPct val="85000"/>
              </a:lnSpc>
              <a:spcBef>
                <a:spcPct val="0"/>
              </a:spcBef>
              <a:defRPr/>
            </a:pPr>
            <a:r>
              <a:rPr lang="en-US" b="1" smtClean="0"/>
              <a:t>viewed as an additional cost of the equipment</a:t>
            </a:r>
          </a:p>
          <a:p>
            <a:pPr lvl="1">
              <a:lnSpc>
                <a:spcPct val="85000"/>
              </a:lnSpc>
              <a:spcBef>
                <a:spcPct val="0"/>
              </a:spcBef>
              <a:defRPr/>
            </a:pPr>
            <a:r>
              <a:rPr lang="en-US" b="1" smtClean="0"/>
              <a:t>journal entry to </a:t>
            </a:r>
            <a:r>
              <a:rPr lang="en-US" b="1" smtClean="0">
                <a:solidFill>
                  <a:srgbClr val="6600CC"/>
                </a:solidFill>
              </a:rPr>
              <a:t>increase</a:t>
            </a:r>
            <a:r>
              <a:rPr lang="en-US" b="1" smtClean="0"/>
              <a:t> (debit) </a:t>
            </a:r>
            <a:r>
              <a:rPr lang="en-US" b="1" smtClean="0">
                <a:solidFill>
                  <a:srgbClr val="6600CC"/>
                </a:solidFill>
              </a:rPr>
              <a:t>the </a:t>
            </a:r>
            <a:r>
              <a:rPr lang="en-US" b="1" smtClean="0"/>
              <a:t>cost of the </a:t>
            </a:r>
            <a:r>
              <a:rPr lang="en-US" b="1" smtClean="0">
                <a:solidFill>
                  <a:srgbClr val="6600CC"/>
                </a:solidFill>
              </a:rPr>
              <a:t>asset</a:t>
            </a:r>
            <a:endParaRPr lang="en-US" b="1" smtClean="0"/>
          </a:p>
          <a:p>
            <a:pPr lvl="1">
              <a:lnSpc>
                <a:spcPct val="85000"/>
              </a:lnSpc>
              <a:spcBef>
                <a:spcPct val="0"/>
              </a:spcBef>
              <a:defRPr/>
            </a:pPr>
            <a:r>
              <a:rPr lang="en-US" b="1" smtClean="0">
                <a:solidFill>
                  <a:srgbClr val="6600CC"/>
                </a:solidFill>
              </a:rPr>
              <a:t>new depreciation</a:t>
            </a:r>
            <a:r>
              <a:rPr lang="en-US" b="1" smtClean="0"/>
              <a:t> amount will be calculated </a:t>
            </a:r>
            <a:r>
              <a:rPr lang="en-US" b="1" smtClean="0">
                <a:solidFill>
                  <a:srgbClr val="6600CC"/>
                </a:solidFill>
              </a:rPr>
              <a:t>using the revision approach.</a:t>
            </a:r>
          </a:p>
        </p:txBody>
      </p:sp>
      <p:sp>
        <p:nvSpPr>
          <p:cNvPr id="87048" name="Line 1031"/>
          <p:cNvSpPr>
            <a:spLocks noChangeShapeType="1"/>
          </p:cNvSpPr>
          <p:nvPr/>
        </p:nvSpPr>
        <p:spPr bwMode="auto">
          <a:xfrm>
            <a:off x="4572000" y="838200"/>
            <a:ext cx="0" cy="5029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5461">
                                            <p:txEl>
                                              <p:pRg st="0" end="0"/>
                                            </p:txEl>
                                          </p:spTgt>
                                        </p:tgtEl>
                                        <p:attrNameLst>
                                          <p:attrName>style.visibility</p:attrName>
                                        </p:attrNameLst>
                                      </p:cBhvr>
                                      <p:to>
                                        <p:strVal val="visible"/>
                                      </p:to>
                                    </p:set>
                                    <p:animEffect transition="in" filter="blinds(horizontal)">
                                      <p:cBhvr>
                                        <p:cTn id="7" dur="500"/>
                                        <p:tgtEl>
                                          <p:spTgt spid="2754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5461">
                                            <p:txEl>
                                              <p:pRg st="1" end="1"/>
                                            </p:txEl>
                                          </p:spTgt>
                                        </p:tgtEl>
                                        <p:attrNameLst>
                                          <p:attrName>style.visibility</p:attrName>
                                        </p:attrNameLst>
                                      </p:cBhvr>
                                      <p:to>
                                        <p:strVal val="visible"/>
                                      </p:to>
                                    </p:set>
                                    <p:animEffect transition="in" filter="blinds(horizontal)">
                                      <p:cBhvr>
                                        <p:cTn id="12" dur="500"/>
                                        <p:tgtEl>
                                          <p:spTgt spid="2754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5461">
                                            <p:txEl>
                                              <p:pRg st="2" end="2"/>
                                            </p:txEl>
                                          </p:spTgt>
                                        </p:tgtEl>
                                        <p:attrNameLst>
                                          <p:attrName>style.visibility</p:attrName>
                                        </p:attrNameLst>
                                      </p:cBhvr>
                                      <p:to>
                                        <p:strVal val="visible"/>
                                      </p:to>
                                    </p:set>
                                    <p:animEffect transition="in" filter="blinds(horizontal)">
                                      <p:cBhvr>
                                        <p:cTn id="17" dur="500"/>
                                        <p:tgtEl>
                                          <p:spTgt spid="2754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5461">
                                            <p:txEl>
                                              <p:pRg st="3" end="3"/>
                                            </p:txEl>
                                          </p:spTgt>
                                        </p:tgtEl>
                                        <p:attrNameLst>
                                          <p:attrName>style.visibility</p:attrName>
                                        </p:attrNameLst>
                                      </p:cBhvr>
                                      <p:to>
                                        <p:strVal val="visible"/>
                                      </p:to>
                                    </p:set>
                                    <p:animEffect transition="in" filter="blinds(horizontal)">
                                      <p:cBhvr>
                                        <p:cTn id="22" dur="500"/>
                                        <p:tgtEl>
                                          <p:spTgt spid="2754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5461">
                                            <p:txEl>
                                              <p:pRg st="4" end="4"/>
                                            </p:txEl>
                                          </p:spTgt>
                                        </p:tgtEl>
                                        <p:attrNameLst>
                                          <p:attrName>style.visibility</p:attrName>
                                        </p:attrNameLst>
                                      </p:cBhvr>
                                      <p:to>
                                        <p:strVal val="visible"/>
                                      </p:to>
                                    </p:set>
                                    <p:animEffect transition="in" filter="blinds(horizontal)">
                                      <p:cBhvr>
                                        <p:cTn id="27" dur="500"/>
                                        <p:tgtEl>
                                          <p:spTgt spid="27546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5461">
                                            <p:txEl>
                                              <p:pRg st="5" end="5"/>
                                            </p:txEl>
                                          </p:spTgt>
                                        </p:tgtEl>
                                        <p:attrNameLst>
                                          <p:attrName>style.visibility</p:attrName>
                                        </p:attrNameLst>
                                      </p:cBhvr>
                                      <p:to>
                                        <p:strVal val="visible"/>
                                      </p:to>
                                    </p:set>
                                    <p:animEffect transition="in" filter="blinds(horizontal)">
                                      <p:cBhvr>
                                        <p:cTn id="32" dur="500"/>
                                        <p:tgtEl>
                                          <p:spTgt spid="27546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5462">
                                            <p:txEl>
                                              <p:pRg st="0" end="0"/>
                                            </p:txEl>
                                          </p:spTgt>
                                        </p:tgtEl>
                                        <p:attrNameLst>
                                          <p:attrName>style.visibility</p:attrName>
                                        </p:attrNameLst>
                                      </p:cBhvr>
                                      <p:to>
                                        <p:strVal val="visible"/>
                                      </p:to>
                                    </p:set>
                                    <p:anim calcmode="lin" valueType="num">
                                      <p:cBhvr additive="base">
                                        <p:cTn id="37" dur="500" fill="hold"/>
                                        <p:tgtEl>
                                          <p:spTgt spid="27546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54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5462">
                                            <p:txEl>
                                              <p:pRg st="1" end="1"/>
                                            </p:txEl>
                                          </p:spTgt>
                                        </p:tgtEl>
                                        <p:attrNameLst>
                                          <p:attrName>style.visibility</p:attrName>
                                        </p:attrNameLst>
                                      </p:cBhvr>
                                      <p:to>
                                        <p:strVal val="visible"/>
                                      </p:to>
                                    </p:set>
                                    <p:anim calcmode="lin" valueType="num">
                                      <p:cBhvr additive="base">
                                        <p:cTn id="43" dur="500" fill="hold"/>
                                        <p:tgtEl>
                                          <p:spTgt spid="275462">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54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5462">
                                            <p:txEl>
                                              <p:pRg st="2" end="2"/>
                                            </p:txEl>
                                          </p:spTgt>
                                        </p:tgtEl>
                                        <p:attrNameLst>
                                          <p:attrName>style.visibility</p:attrName>
                                        </p:attrNameLst>
                                      </p:cBhvr>
                                      <p:to>
                                        <p:strVal val="visible"/>
                                      </p:to>
                                    </p:set>
                                    <p:anim calcmode="lin" valueType="num">
                                      <p:cBhvr additive="base">
                                        <p:cTn id="49" dur="500" fill="hold"/>
                                        <p:tgtEl>
                                          <p:spTgt spid="275462">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54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5462">
                                            <p:txEl>
                                              <p:pRg st="3" end="3"/>
                                            </p:txEl>
                                          </p:spTgt>
                                        </p:tgtEl>
                                        <p:attrNameLst>
                                          <p:attrName>style.visibility</p:attrName>
                                        </p:attrNameLst>
                                      </p:cBhvr>
                                      <p:to>
                                        <p:strVal val="visible"/>
                                      </p:to>
                                    </p:set>
                                    <p:anim calcmode="lin" valueType="num">
                                      <p:cBhvr additive="base">
                                        <p:cTn id="55" dur="500" fill="hold"/>
                                        <p:tgtEl>
                                          <p:spTgt spid="275462">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54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5462">
                                            <p:txEl>
                                              <p:pRg st="4" end="4"/>
                                            </p:txEl>
                                          </p:spTgt>
                                        </p:tgtEl>
                                        <p:attrNameLst>
                                          <p:attrName>style.visibility</p:attrName>
                                        </p:attrNameLst>
                                      </p:cBhvr>
                                      <p:to>
                                        <p:strVal val="visible"/>
                                      </p:to>
                                    </p:set>
                                    <p:anim calcmode="lin" valueType="num">
                                      <p:cBhvr additive="base">
                                        <p:cTn id="61" dur="500" fill="hold"/>
                                        <p:tgtEl>
                                          <p:spTgt spid="275462">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54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5462">
                                            <p:txEl>
                                              <p:pRg st="5" end="5"/>
                                            </p:txEl>
                                          </p:spTgt>
                                        </p:tgtEl>
                                        <p:attrNameLst>
                                          <p:attrName>style.visibility</p:attrName>
                                        </p:attrNameLst>
                                      </p:cBhvr>
                                      <p:to>
                                        <p:strVal val="visible"/>
                                      </p:to>
                                    </p:set>
                                    <p:anim calcmode="lin" valueType="num">
                                      <p:cBhvr additive="base">
                                        <p:cTn id="67" dur="500" fill="hold"/>
                                        <p:tgtEl>
                                          <p:spTgt spid="275462">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7546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build="p" bldLvl="2" autoUpdateAnimBg="0"/>
      <p:bldP spid="275462"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90EA25C-78B3-4EC7-BEA5-E917E9988801}" type="slidenum">
              <a:rPr lang="en-US" sz="1600" smtClean="0">
                <a:solidFill>
                  <a:schemeClr val="tx1"/>
                </a:solidFill>
              </a:rPr>
              <a:pPr/>
              <a:t>71</a:t>
            </a:fld>
            <a:endParaRPr lang="en-US" sz="1600" smtClean="0"/>
          </a:p>
        </p:txBody>
      </p:sp>
      <p:sp>
        <p:nvSpPr>
          <p:cNvPr id="333826" name="Rectangle 2"/>
          <p:cNvSpPr>
            <a:spLocks noGrp="1" noChangeArrowheads="1"/>
          </p:cNvSpPr>
          <p:nvPr>
            <p:ph type="title"/>
          </p:nvPr>
        </p:nvSpPr>
        <p:spPr>
          <a:xfrm>
            <a:off x="685800" y="228600"/>
            <a:ext cx="8001000" cy="1143000"/>
          </a:xfrm>
        </p:spPr>
        <p:txBody>
          <a:bodyPr/>
          <a:lstStyle/>
          <a:p>
            <a:pPr algn="l">
              <a:defRPr/>
            </a:pPr>
            <a:r>
              <a:rPr lang="en-US" sz="3200" smtClean="0"/>
              <a:t>            Extraordinary Expenditure</a:t>
            </a:r>
            <a:br>
              <a:rPr lang="en-US" sz="3200" smtClean="0"/>
            </a:br>
            <a:r>
              <a:rPr lang="en-US" sz="3200" smtClean="0"/>
              <a:t>       </a:t>
            </a:r>
            <a:r>
              <a:rPr lang="en-US" sz="1800" u="sng" smtClean="0">
                <a:solidFill>
                  <a:srgbClr val="3333CC"/>
                </a:solidFill>
              </a:rPr>
              <a:t>Extend Useful Life</a:t>
            </a:r>
            <a:r>
              <a:rPr lang="en-US" sz="1800" u="sng" smtClean="0">
                <a:solidFill>
                  <a:schemeClr val="accent2"/>
                </a:solidFill>
              </a:rPr>
              <a:t>   </a:t>
            </a:r>
            <a:r>
              <a:rPr lang="en-US" sz="1800" smtClean="0">
                <a:solidFill>
                  <a:schemeClr val="accent2"/>
                </a:solidFill>
              </a:rPr>
              <a:t>                                           </a:t>
            </a:r>
            <a:r>
              <a:rPr lang="en-US" sz="1800" u="sng" smtClean="0">
                <a:solidFill>
                  <a:srgbClr val="3333CC"/>
                </a:solidFill>
              </a:rPr>
              <a:t>  Improve Quality</a:t>
            </a:r>
          </a:p>
        </p:txBody>
      </p:sp>
      <p:graphicFrame>
        <p:nvGraphicFramePr>
          <p:cNvPr id="333879" name="Group 55"/>
          <p:cNvGraphicFramePr>
            <a:graphicFrameLocks noGrp="1"/>
          </p:cNvGraphicFramePr>
          <p:nvPr>
            <p:ph type="tbl" idx="1"/>
          </p:nvPr>
        </p:nvGraphicFramePr>
        <p:xfrm>
          <a:off x="685800" y="1600200"/>
          <a:ext cx="7772400" cy="4438650"/>
        </p:xfrm>
        <a:graphic>
          <a:graphicData uri="http://schemas.openxmlformats.org/drawingml/2006/table">
            <a:tbl>
              <a:tblPr/>
              <a:tblGrid>
                <a:gridCol w="1295400"/>
                <a:gridCol w="1295400"/>
                <a:gridCol w="1295400"/>
                <a:gridCol w="1371600"/>
                <a:gridCol w="1219200"/>
                <a:gridCol w="1295400"/>
              </a:tblGrid>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Over-haul Engine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4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Original Cost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Add Attach-ment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Eqpt</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Cost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Accum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Deprec</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Net Book Value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6,000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44528D9-B35A-4C97-B40B-065AB28449C1}" type="slidenum">
              <a:rPr lang="en-US" sz="1600" smtClean="0">
                <a:solidFill>
                  <a:schemeClr val="tx1"/>
                </a:solidFill>
              </a:rPr>
              <a:pPr/>
              <a:t>72</a:t>
            </a:fld>
            <a:endParaRPr lang="en-US" sz="1600" smtClean="0"/>
          </a:p>
        </p:txBody>
      </p:sp>
      <p:sp>
        <p:nvSpPr>
          <p:cNvPr id="334850" name="Rectangle 2"/>
          <p:cNvSpPr>
            <a:spLocks noGrp="1" noChangeArrowheads="1"/>
          </p:cNvSpPr>
          <p:nvPr>
            <p:ph type="title"/>
          </p:nvPr>
        </p:nvSpPr>
        <p:spPr>
          <a:xfrm>
            <a:off x="685800" y="228600"/>
            <a:ext cx="7772400" cy="1143000"/>
          </a:xfrm>
        </p:spPr>
        <p:txBody>
          <a:bodyPr/>
          <a:lstStyle/>
          <a:p>
            <a:pPr>
              <a:defRPr/>
            </a:pPr>
            <a:r>
              <a:rPr lang="en-US" sz="3200" smtClean="0"/>
              <a:t>Extraordinary Expenditure</a:t>
            </a:r>
            <a:br>
              <a:rPr lang="en-US" sz="3200" smtClean="0"/>
            </a:br>
            <a:r>
              <a:rPr lang="en-US" sz="3200" smtClean="0"/>
              <a:t>       </a:t>
            </a:r>
            <a:r>
              <a:rPr lang="en-US" sz="1800" u="sng" smtClean="0">
                <a:solidFill>
                  <a:srgbClr val="3333CC"/>
                </a:solidFill>
              </a:rPr>
              <a:t>Extend Useful Life</a:t>
            </a:r>
            <a:r>
              <a:rPr lang="en-US" sz="1800" smtClean="0">
                <a:solidFill>
                  <a:schemeClr val="accent2"/>
                </a:solidFill>
              </a:rPr>
              <a:t>                                              </a:t>
            </a:r>
            <a:r>
              <a:rPr lang="en-US" sz="1800" u="sng" smtClean="0">
                <a:solidFill>
                  <a:srgbClr val="3333CC"/>
                </a:solidFill>
              </a:rPr>
              <a:t>  Improve Quality</a:t>
            </a:r>
          </a:p>
        </p:txBody>
      </p:sp>
      <p:graphicFrame>
        <p:nvGraphicFramePr>
          <p:cNvPr id="334894" name="Group 46"/>
          <p:cNvGraphicFramePr>
            <a:graphicFrameLocks noGrp="1"/>
          </p:cNvGraphicFramePr>
          <p:nvPr>
            <p:ph type="tbl" idx="1"/>
          </p:nvPr>
        </p:nvGraphicFramePr>
        <p:xfrm>
          <a:off x="685800" y="1600200"/>
          <a:ext cx="7772400" cy="4438650"/>
        </p:xfrm>
        <a:graphic>
          <a:graphicData uri="http://schemas.openxmlformats.org/drawingml/2006/table">
            <a:tbl>
              <a:tblPr/>
              <a:tblGrid>
                <a:gridCol w="1295400"/>
                <a:gridCol w="1295400"/>
                <a:gridCol w="1371600"/>
                <a:gridCol w="1371600"/>
                <a:gridCol w="1143000"/>
                <a:gridCol w="1295400"/>
              </a:tblGrid>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Over-haul Engine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4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Original Cost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Add Attach-ment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Eqpt</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Cost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Accum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Deprec</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300" b="1" i="0" u="none" strike="noStrike" cap="none" normalizeH="0" baseline="0" smtClean="0">
                          <a:ln>
                            <a:noFill/>
                          </a:ln>
                          <a:solidFill>
                            <a:schemeClr val="tx1"/>
                          </a:solidFill>
                          <a:effectLst/>
                          <a:latin typeface="Arial" charset="0"/>
                        </a:rPr>
                        <a:t>= +2,000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Net Book Value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8,000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6,000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9" name="Text Box 40"/>
          <p:cNvSpPr txBox="1">
            <a:spLocks noChangeArrowheads="1"/>
          </p:cNvSpPr>
          <p:nvPr/>
        </p:nvSpPr>
        <p:spPr bwMode="auto">
          <a:xfrm>
            <a:off x="3352800" y="38862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
        <p:nvSpPr>
          <p:cNvPr id="89130" name="Text Box 45"/>
          <p:cNvSpPr txBox="1">
            <a:spLocks noChangeArrowheads="1"/>
          </p:cNvSpPr>
          <p:nvPr/>
        </p:nvSpPr>
        <p:spPr bwMode="auto">
          <a:xfrm>
            <a:off x="5889625" y="166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24CA7F1-2E88-40E2-887E-70397BAE4CDA}" type="slidenum">
              <a:rPr lang="en-US" sz="1600" smtClean="0">
                <a:solidFill>
                  <a:schemeClr val="tx1"/>
                </a:solidFill>
              </a:rPr>
              <a:pPr/>
              <a:t>73</a:t>
            </a:fld>
            <a:endParaRPr lang="en-US" sz="1600" smtClean="0"/>
          </a:p>
        </p:txBody>
      </p:sp>
      <p:sp>
        <p:nvSpPr>
          <p:cNvPr id="336898" name="Rectangle 2"/>
          <p:cNvSpPr>
            <a:spLocks noGrp="1" noChangeArrowheads="1"/>
          </p:cNvSpPr>
          <p:nvPr>
            <p:ph type="title"/>
          </p:nvPr>
        </p:nvSpPr>
        <p:spPr>
          <a:xfrm>
            <a:off x="685800" y="228600"/>
            <a:ext cx="8153400" cy="1143000"/>
          </a:xfrm>
        </p:spPr>
        <p:txBody>
          <a:bodyPr/>
          <a:lstStyle/>
          <a:p>
            <a:pPr>
              <a:defRPr/>
            </a:pPr>
            <a:r>
              <a:rPr lang="en-US" sz="3200" smtClean="0"/>
              <a:t>Extraordinary Expenditure</a:t>
            </a:r>
            <a:br>
              <a:rPr lang="en-US" sz="3200" smtClean="0"/>
            </a:br>
            <a:r>
              <a:rPr lang="en-US" sz="3200" smtClean="0"/>
              <a:t>       </a:t>
            </a:r>
            <a:r>
              <a:rPr lang="en-US" sz="1800" u="sng" smtClean="0">
                <a:solidFill>
                  <a:srgbClr val="3333CC"/>
                </a:solidFill>
              </a:rPr>
              <a:t>Extend Useful Life</a:t>
            </a:r>
            <a:r>
              <a:rPr lang="en-US" sz="1800" smtClean="0">
                <a:solidFill>
                  <a:schemeClr val="accent2"/>
                </a:solidFill>
              </a:rPr>
              <a:t>                                                </a:t>
            </a:r>
            <a:r>
              <a:rPr lang="en-US" sz="1800" u="sng" smtClean="0">
                <a:solidFill>
                  <a:srgbClr val="3333CC"/>
                </a:solidFill>
              </a:rPr>
              <a:t>  Improve Quality</a:t>
            </a:r>
          </a:p>
        </p:txBody>
      </p:sp>
      <p:graphicFrame>
        <p:nvGraphicFramePr>
          <p:cNvPr id="336940" name="Group 44"/>
          <p:cNvGraphicFramePr>
            <a:graphicFrameLocks noGrp="1"/>
          </p:cNvGraphicFramePr>
          <p:nvPr>
            <p:ph type="tbl" idx="1"/>
          </p:nvPr>
        </p:nvGraphicFramePr>
        <p:xfrm>
          <a:off x="685800" y="1600200"/>
          <a:ext cx="8001000" cy="4438650"/>
        </p:xfrm>
        <a:graphic>
          <a:graphicData uri="http://schemas.openxmlformats.org/drawingml/2006/table">
            <a:tbl>
              <a:tblPr/>
              <a:tblGrid>
                <a:gridCol w="1295400"/>
                <a:gridCol w="1295400"/>
                <a:gridCol w="1371600"/>
                <a:gridCol w="1371600"/>
                <a:gridCol w="1371600"/>
                <a:gridCol w="1295400"/>
              </a:tblGrid>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Over-haul Engine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4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Original Cost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Add Attach-ment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Eqpt</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Cost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300" b="1" i="0" u="none" strike="noStrike" cap="none" normalizeH="0" baseline="0" smtClean="0">
                          <a:ln>
                            <a:noFill/>
                          </a:ln>
                          <a:solidFill>
                            <a:schemeClr val="tx1"/>
                          </a:solidFill>
                          <a:effectLst/>
                          <a:latin typeface="Arial" charset="0"/>
                        </a:rPr>
                        <a:t>+2,000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12,000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0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Accum</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Deprec</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300" b="1" i="0" u="none" strike="noStrike" cap="none" normalizeH="0" baseline="0" smtClean="0">
                          <a:ln>
                            <a:noFill/>
                          </a:ln>
                          <a:solidFill>
                            <a:schemeClr val="tx1"/>
                          </a:solidFill>
                          <a:effectLst/>
                          <a:latin typeface="Arial" charset="0"/>
                        </a:rPr>
                        <a:t>= +2,000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4,000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1"/>
                          </a:solidFill>
                          <a:effectLst/>
                          <a:latin typeface="Arial" charset="0"/>
                        </a:rPr>
                        <a:t>Net Book Value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8,000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  6,000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Arial" charset="0"/>
                        </a:rPr>
                        <a:t>8,000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53" name="Text Box 40"/>
          <p:cNvSpPr txBox="1">
            <a:spLocks noChangeArrowheads="1"/>
          </p:cNvSpPr>
          <p:nvPr/>
        </p:nvSpPr>
        <p:spPr bwMode="auto">
          <a:xfrm>
            <a:off x="3352800" y="38862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
        <p:nvSpPr>
          <p:cNvPr id="90154" name="Text Box 41"/>
          <p:cNvSpPr txBox="1">
            <a:spLocks noChangeArrowheads="1"/>
          </p:cNvSpPr>
          <p:nvPr/>
        </p:nvSpPr>
        <p:spPr bwMode="auto">
          <a:xfrm>
            <a:off x="5889625" y="16684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5B4EF09C-054B-4D87-B723-5100D53B5D56}" type="slidenum">
              <a:rPr lang="en-US" sz="1600" smtClean="0">
                <a:solidFill>
                  <a:schemeClr val="tx1"/>
                </a:solidFill>
              </a:rPr>
              <a:pPr/>
              <a:t>74</a:t>
            </a:fld>
            <a:endParaRPr lang="en-US" sz="1600" smtClean="0"/>
          </a:p>
        </p:txBody>
      </p:sp>
      <p:sp>
        <p:nvSpPr>
          <p:cNvPr id="91139"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1140"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508" name="Rectangle 1028"/>
          <p:cNvSpPr>
            <a:spLocks noGrp="1" noChangeArrowheads="1"/>
          </p:cNvSpPr>
          <p:nvPr>
            <p:ph type="title"/>
          </p:nvPr>
        </p:nvSpPr>
        <p:spPr>
          <a:xfrm>
            <a:off x="685800" y="228600"/>
            <a:ext cx="7772400" cy="685800"/>
          </a:xfrm>
        </p:spPr>
        <p:txBody>
          <a:bodyPr/>
          <a:lstStyle/>
          <a:p>
            <a:pPr>
              <a:defRPr/>
            </a:pPr>
            <a:r>
              <a:rPr lang="en-US" smtClean="0"/>
              <a:t>Natural Resources</a:t>
            </a:r>
          </a:p>
        </p:txBody>
      </p:sp>
      <p:sp>
        <p:nvSpPr>
          <p:cNvPr id="277509" name="Rectangle 1029"/>
          <p:cNvSpPr>
            <a:spLocks noGrp="1" noChangeArrowheads="1"/>
          </p:cNvSpPr>
          <p:nvPr>
            <p:ph type="body" idx="1"/>
          </p:nvPr>
        </p:nvSpPr>
        <p:spPr>
          <a:xfrm>
            <a:off x="228600" y="838200"/>
            <a:ext cx="8382000" cy="5029200"/>
          </a:xfrm>
          <a:noFill/>
        </p:spPr>
        <p:txBody>
          <a:bodyPr/>
          <a:lstStyle/>
          <a:p>
            <a:pPr>
              <a:lnSpc>
                <a:spcPct val="90000"/>
              </a:lnSpc>
              <a:spcBef>
                <a:spcPct val="40000"/>
              </a:spcBef>
            </a:pPr>
            <a:r>
              <a:rPr lang="en-US" smtClean="0"/>
              <a:t>Assets supplied by nature</a:t>
            </a:r>
          </a:p>
          <a:p>
            <a:pPr lvl="1">
              <a:lnSpc>
                <a:spcPct val="90000"/>
              </a:lnSpc>
            </a:pPr>
            <a:r>
              <a:rPr lang="en-US" smtClean="0"/>
              <a:t>Examples:  gold, oil, and coal</a:t>
            </a:r>
          </a:p>
          <a:p>
            <a:pPr>
              <a:lnSpc>
                <a:spcPct val="90000"/>
              </a:lnSpc>
              <a:spcBef>
                <a:spcPct val="40000"/>
              </a:spcBef>
            </a:pPr>
            <a:r>
              <a:rPr lang="en-US" smtClean="0"/>
              <a:t>Presented </a:t>
            </a:r>
            <a:r>
              <a:rPr lang="en-US" smtClean="0">
                <a:solidFill>
                  <a:srgbClr val="FF3300"/>
                </a:solidFill>
              </a:rPr>
              <a:t>on balance sheet</a:t>
            </a:r>
            <a:r>
              <a:rPr lang="en-US" smtClean="0"/>
              <a:t> as             non-current assets </a:t>
            </a:r>
            <a:r>
              <a:rPr lang="en-US" smtClean="0">
                <a:solidFill>
                  <a:srgbClr val="FF3300"/>
                </a:solidFill>
              </a:rPr>
              <a:t>at </a:t>
            </a:r>
            <a:r>
              <a:rPr lang="en-US" b="1" i="1" smtClean="0">
                <a:solidFill>
                  <a:srgbClr val="FF3300"/>
                </a:solidFill>
              </a:rPr>
              <a:t>cost minus            all depletion</a:t>
            </a:r>
            <a:r>
              <a:rPr lang="en-US" b="1" i="1" smtClean="0"/>
              <a:t> </a:t>
            </a:r>
            <a:r>
              <a:rPr lang="en-US" smtClean="0"/>
              <a:t>to date.</a:t>
            </a:r>
          </a:p>
          <a:p>
            <a:pPr>
              <a:lnSpc>
                <a:spcPct val="90000"/>
              </a:lnSpc>
              <a:spcBef>
                <a:spcPct val="40000"/>
              </a:spcBef>
            </a:pPr>
            <a:r>
              <a:rPr lang="en-US" smtClean="0"/>
              <a:t>Total cost of the asset is the cost of acquisition, exploration and development.</a:t>
            </a:r>
          </a:p>
          <a:p>
            <a:pPr>
              <a:lnSpc>
                <a:spcPct val="90000"/>
              </a:lnSpc>
              <a:spcBef>
                <a:spcPct val="40000"/>
              </a:spcBef>
            </a:pPr>
            <a:r>
              <a:rPr lang="en-US" smtClean="0"/>
              <a:t>Cost is </a:t>
            </a:r>
            <a:r>
              <a:rPr lang="en-US" smtClean="0">
                <a:solidFill>
                  <a:srgbClr val="FF3300"/>
                </a:solidFill>
              </a:rPr>
              <a:t>“written-off” as “Depletion Expense”</a:t>
            </a:r>
            <a:r>
              <a:rPr lang="en-US" smtClean="0"/>
              <a:t> over periods that related revenues are earned.  </a:t>
            </a:r>
            <a:r>
              <a:rPr lang="en-US" sz="2800" smtClean="0">
                <a:solidFill>
                  <a:srgbClr val="6600CC"/>
                </a:solidFill>
              </a:rPr>
              <a:t>(Usually, units-of-production method.)</a:t>
            </a:r>
            <a:endParaRPr lang="en-US" smtClean="0"/>
          </a:p>
        </p:txBody>
      </p:sp>
      <p:graphicFrame>
        <p:nvGraphicFramePr>
          <p:cNvPr id="91143" name="Object 1030"/>
          <p:cNvGraphicFramePr>
            <a:graphicFrameLocks/>
          </p:cNvGraphicFramePr>
          <p:nvPr/>
        </p:nvGraphicFramePr>
        <p:xfrm>
          <a:off x="7010400" y="533400"/>
          <a:ext cx="1784350" cy="3352800"/>
        </p:xfrm>
        <a:graphic>
          <a:graphicData uri="http://schemas.openxmlformats.org/presentationml/2006/ole">
            <mc:AlternateContent xmlns:mc="http://schemas.openxmlformats.org/markup-compatibility/2006">
              <mc:Choice xmlns:v="urn:schemas-microsoft-com:vml" Requires="v">
                <p:oleObj spid="_x0000_s91145" name="Clip" r:id="rId4" imgW="3003550" imgH="5470525" progId="">
                  <p:embed/>
                </p:oleObj>
              </mc:Choice>
              <mc:Fallback>
                <p:oleObj name="Clip" r:id="rId4" imgW="3003550" imgH="5470525"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33400"/>
                        <a:ext cx="17843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09">
                                            <p:txEl>
                                              <p:pRg st="0" end="0"/>
                                            </p:txEl>
                                          </p:spTgt>
                                        </p:tgtEl>
                                        <p:attrNameLst>
                                          <p:attrName>style.visibility</p:attrName>
                                        </p:attrNameLst>
                                      </p:cBhvr>
                                      <p:to>
                                        <p:strVal val="visible"/>
                                      </p:to>
                                    </p:set>
                                    <p:animEffect transition="in" filter="wipe(left)">
                                      <p:cBhvr>
                                        <p:cTn id="7" dur="500"/>
                                        <p:tgtEl>
                                          <p:spTgt spid="27750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7509">
                                            <p:txEl>
                                              <p:pRg st="1" end="1"/>
                                            </p:txEl>
                                          </p:spTgt>
                                        </p:tgtEl>
                                        <p:attrNameLst>
                                          <p:attrName>style.visibility</p:attrName>
                                        </p:attrNameLst>
                                      </p:cBhvr>
                                      <p:to>
                                        <p:strVal val="visible"/>
                                      </p:to>
                                    </p:set>
                                    <p:animEffect transition="in" filter="wipe(left)">
                                      <p:cBhvr>
                                        <p:cTn id="10" dur="500"/>
                                        <p:tgtEl>
                                          <p:spTgt spid="27750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7509">
                                            <p:txEl>
                                              <p:pRg st="2" end="2"/>
                                            </p:txEl>
                                          </p:spTgt>
                                        </p:tgtEl>
                                        <p:attrNameLst>
                                          <p:attrName>style.visibility</p:attrName>
                                        </p:attrNameLst>
                                      </p:cBhvr>
                                      <p:to>
                                        <p:strVal val="visible"/>
                                      </p:to>
                                    </p:set>
                                    <p:animEffect transition="in" filter="wipe(left)">
                                      <p:cBhvr>
                                        <p:cTn id="15" dur="500"/>
                                        <p:tgtEl>
                                          <p:spTgt spid="27750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7509">
                                            <p:txEl>
                                              <p:pRg st="3" end="3"/>
                                            </p:txEl>
                                          </p:spTgt>
                                        </p:tgtEl>
                                        <p:attrNameLst>
                                          <p:attrName>style.visibility</p:attrName>
                                        </p:attrNameLst>
                                      </p:cBhvr>
                                      <p:to>
                                        <p:strVal val="visible"/>
                                      </p:to>
                                    </p:set>
                                    <p:animEffect transition="in" filter="wipe(left)">
                                      <p:cBhvr>
                                        <p:cTn id="20" dur="500"/>
                                        <p:tgtEl>
                                          <p:spTgt spid="27750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7509">
                                            <p:txEl>
                                              <p:pRg st="4" end="4"/>
                                            </p:txEl>
                                          </p:spTgt>
                                        </p:tgtEl>
                                        <p:attrNameLst>
                                          <p:attrName>style.visibility</p:attrName>
                                        </p:attrNameLst>
                                      </p:cBhvr>
                                      <p:to>
                                        <p:strVal val="visible"/>
                                      </p:to>
                                    </p:set>
                                    <p:animEffect transition="in" filter="wipe(left)">
                                      <p:cBhvr>
                                        <p:cTn id="25" dur="500"/>
                                        <p:tgtEl>
                                          <p:spTgt spid="277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B2259F5D-3645-465F-9355-2EB42E7326AF}" type="slidenum">
              <a:rPr lang="en-US" sz="1600" smtClean="0">
                <a:solidFill>
                  <a:schemeClr val="tx1"/>
                </a:solidFill>
              </a:rPr>
              <a:pPr/>
              <a:t>75</a:t>
            </a:fld>
            <a:endParaRPr lang="en-US" sz="1600" smtClean="0"/>
          </a:p>
        </p:txBody>
      </p:sp>
      <p:sp>
        <p:nvSpPr>
          <p:cNvPr id="92163"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164"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9556" name="Rectangle 1028"/>
          <p:cNvSpPr>
            <a:spLocks noGrp="1" noChangeArrowheads="1"/>
          </p:cNvSpPr>
          <p:nvPr>
            <p:ph type="title"/>
          </p:nvPr>
        </p:nvSpPr>
        <p:spPr/>
        <p:txBody>
          <a:bodyPr/>
          <a:lstStyle/>
          <a:p>
            <a:pPr>
              <a:defRPr/>
            </a:pPr>
            <a:r>
              <a:rPr lang="en-US" smtClean="0"/>
              <a:t>Natural Resources</a:t>
            </a:r>
          </a:p>
        </p:txBody>
      </p:sp>
      <p:sp>
        <p:nvSpPr>
          <p:cNvPr id="92166" name="Rectangle 1029"/>
          <p:cNvSpPr>
            <a:spLocks noChangeArrowheads="1"/>
          </p:cNvSpPr>
          <p:nvPr/>
        </p:nvSpPr>
        <p:spPr bwMode="auto">
          <a:xfrm>
            <a:off x="762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ctr">
              <a:lnSpc>
                <a:spcPct val="90000"/>
              </a:lnSpc>
              <a:spcBef>
                <a:spcPct val="20000"/>
              </a:spcBef>
            </a:pPr>
            <a:r>
              <a:rPr lang="en-US" sz="3200" b="0">
                <a:solidFill>
                  <a:schemeClr val="tx1"/>
                </a:solidFill>
              </a:rPr>
              <a:t>A depletion rate is calculated using</a:t>
            </a:r>
            <a:br>
              <a:rPr lang="en-US" sz="3200" b="0">
                <a:solidFill>
                  <a:schemeClr val="tx1"/>
                </a:solidFill>
              </a:rPr>
            </a:br>
            <a:r>
              <a:rPr lang="en-US" sz="3200" b="0">
                <a:solidFill>
                  <a:schemeClr val="tx1"/>
                </a:solidFill>
              </a:rPr>
              <a:t>the units-of-production method.</a:t>
            </a:r>
          </a:p>
          <a:p>
            <a:pPr marL="342900" indent="-342900" algn="ctr">
              <a:lnSpc>
                <a:spcPct val="90000"/>
              </a:lnSpc>
              <a:spcBef>
                <a:spcPct val="20000"/>
              </a:spcBef>
            </a:pPr>
            <a:endParaRPr lang="en-US" sz="3200" b="0">
              <a:solidFill>
                <a:schemeClr val="tx1"/>
              </a:solidFill>
            </a:endParaRPr>
          </a:p>
          <a:p>
            <a:pPr marL="342900" indent="-342900" algn="ctr" latinLnBrk="1">
              <a:lnSpc>
                <a:spcPct val="90000"/>
              </a:lnSpc>
              <a:spcBef>
                <a:spcPct val="20000"/>
              </a:spcBef>
            </a:pPr>
            <a:endParaRPr lang="en-US" sz="3200" b="0">
              <a:solidFill>
                <a:schemeClr val="tx1"/>
              </a:solidFill>
            </a:endParaRPr>
          </a:p>
        </p:txBody>
      </p:sp>
      <p:sp>
        <p:nvSpPr>
          <p:cNvPr id="92167" name="Rectangle 1030"/>
          <p:cNvSpPr>
            <a:spLocks noChangeArrowheads="1"/>
          </p:cNvSpPr>
          <p:nvPr/>
        </p:nvSpPr>
        <p:spPr bwMode="auto">
          <a:xfrm>
            <a:off x="611188" y="3506788"/>
            <a:ext cx="8150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a:solidFill>
                  <a:srgbClr val="3365FB"/>
                </a:solidFill>
              </a:rPr>
              <a:t>Depletion Cost Per Unit Is Calculated As Follows:</a:t>
            </a:r>
            <a:endParaRPr lang="en-US" sz="2400">
              <a:solidFill>
                <a:schemeClr val="tx1"/>
              </a:solidFill>
            </a:endParaRPr>
          </a:p>
        </p:txBody>
      </p:sp>
      <p:sp>
        <p:nvSpPr>
          <p:cNvPr id="92168" name="Rectangle 1031"/>
          <p:cNvSpPr>
            <a:spLocks noChangeArrowheads="1"/>
          </p:cNvSpPr>
          <p:nvPr/>
        </p:nvSpPr>
        <p:spPr bwMode="auto">
          <a:xfrm>
            <a:off x="2363788" y="4421188"/>
            <a:ext cx="5178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10000"/>
              </a:spcBef>
            </a:pPr>
            <a:r>
              <a:rPr lang="en-US" sz="2400">
                <a:solidFill>
                  <a:schemeClr val="tx2"/>
                </a:solidFill>
              </a:rPr>
              <a:t>Total Cost of Natural Resource        </a:t>
            </a:r>
          </a:p>
        </p:txBody>
      </p:sp>
      <p:sp>
        <p:nvSpPr>
          <p:cNvPr id="92169" name="Line 1032"/>
          <p:cNvSpPr>
            <a:spLocks noChangeShapeType="1"/>
          </p:cNvSpPr>
          <p:nvPr/>
        </p:nvSpPr>
        <p:spPr bwMode="auto">
          <a:xfrm>
            <a:off x="2006600" y="4953000"/>
            <a:ext cx="52832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0" name="Rectangle 1033"/>
          <p:cNvSpPr>
            <a:spLocks noChangeArrowheads="1"/>
          </p:cNvSpPr>
          <p:nvPr/>
        </p:nvSpPr>
        <p:spPr bwMode="auto">
          <a:xfrm>
            <a:off x="1296988" y="5030788"/>
            <a:ext cx="67024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10000"/>
              </a:spcBef>
            </a:pPr>
            <a:r>
              <a:rPr lang="en-US" sz="2400">
                <a:solidFill>
                  <a:schemeClr val="tx2"/>
                </a:solidFill>
              </a:rPr>
              <a:t>Estimated Number of Available Units</a:t>
            </a:r>
          </a:p>
          <a:p>
            <a:pPr algn="ctr">
              <a:spcBef>
                <a:spcPct val="10000"/>
              </a:spcBef>
            </a:pPr>
            <a:r>
              <a:rPr lang="en-US" sz="2400">
                <a:solidFill>
                  <a:schemeClr val="tx2"/>
                </a:solidFill>
              </a:rPr>
              <a:t>of Natural Resource </a:t>
            </a:r>
          </a:p>
        </p:txBody>
      </p:sp>
      <p:sp>
        <p:nvSpPr>
          <p:cNvPr id="92171" name="Line 1034"/>
          <p:cNvSpPr>
            <a:spLocks noChangeShapeType="1"/>
          </p:cNvSpPr>
          <p:nvPr/>
        </p:nvSpPr>
        <p:spPr bwMode="auto">
          <a:xfrm>
            <a:off x="304800" y="3124200"/>
            <a:ext cx="86106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2" name="Line 1035"/>
          <p:cNvSpPr>
            <a:spLocks noChangeShapeType="1"/>
          </p:cNvSpPr>
          <p:nvPr/>
        </p:nvSpPr>
        <p:spPr bwMode="auto">
          <a:xfrm>
            <a:off x="304800" y="1447800"/>
            <a:ext cx="8534400" cy="0"/>
          </a:xfrm>
          <a:prstGeom prst="line">
            <a:avLst/>
          </a:prstGeom>
          <a:noFill/>
          <a:ln w="762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C862943-645C-4035-AF0A-879B40B740F2}" type="slidenum">
              <a:rPr lang="en-US" sz="1600" smtClean="0">
                <a:solidFill>
                  <a:schemeClr val="tx1"/>
                </a:solidFill>
              </a:rPr>
              <a:pPr/>
              <a:t>76</a:t>
            </a:fld>
            <a:endParaRPr lang="en-US" sz="1600" smtClean="0"/>
          </a:p>
        </p:txBody>
      </p:sp>
      <p:sp>
        <p:nvSpPr>
          <p:cNvPr id="358402" name="Rectangle 2"/>
          <p:cNvSpPr>
            <a:spLocks noGrp="1" noChangeArrowheads="1"/>
          </p:cNvSpPr>
          <p:nvPr>
            <p:ph type="title"/>
          </p:nvPr>
        </p:nvSpPr>
        <p:spPr/>
        <p:txBody>
          <a:bodyPr/>
          <a:lstStyle/>
          <a:p>
            <a:pPr>
              <a:defRPr/>
            </a:pPr>
            <a:r>
              <a:rPr lang="en-US" smtClean="0"/>
              <a:t>Natural Resources</a:t>
            </a:r>
          </a:p>
        </p:txBody>
      </p:sp>
      <p:sp>
        <p:nvSpPr>
          <p:cNvPr id="93188" name="Text Box 3"/>
          <p:cNvSpPr txBox="1">
            <a:spLocks noChangeArrowheads="1"/>
          </p:cNvSpPr>
          <p:nvPr/>
        </p:nvSpPr>
        <p:spPr bwMode="auto">
          <a:xfrm>
            <a:off x="685800" y="1524000"/>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eaLnBrk="1" hangingPunct="1">
              <a:spcBef>
                <a:spcPct val="50000"/>
              </a:spcBef>
            </a:pPr>
            <a:r>
              <a:rPr lang="en-US" sz="2400">
                <a:solidFill>
                  <a:schemeClr val="tx1"/>
                </a:solidFill>
              </a:rPr>
              <a:t>Martin Mining Company paid $10,000,000 cash to purchase land that is expected to yield 5,000,000 tons of coal. After all coal is extracted the land is not expected to have any salvage value. During 2006, the company extracted and sold 500,000 tons of coal.</a:t>
            </a:r>
          </a:p>
        </p:txBody>
      </p:sp>
      <p:grpSp>
        <p:nvGrpSpPr>
          <p:cNvPr id="2" name="Group 4"/>
          <p:cNvGrpSpPr>
            <a:grpSpLocks/>
          </p:cNvGrpSpPr>
          <p:nvPr/>
        </p:nvGrpSpPr>
        <p:grpSpPr bwMode="auto">
          <a:xfrm>
            <a:off x="685800" y="3657600"/>
            <a:ext cx="8458200" cy="1219200"/>
            <a:chOff x="480" y="2304"/>
            <a:chExt cx="5170" cy="768"/>
          </a:xfrm>
        </p:grpSpPr>
        <p:sp>
          <p:nvSpPr>
            <p:cNvPr id="93191" name="Rectangle 5"/>
            <p:cNvSpPr>
              <a:spLocks noChangeArrowheads="1"/>
            </p:cNvSpPr>
            <p:nvPr/>
          </p:nvSpPr>
          <p:spPr bwMode="auto">
            <a:xfrm>
              <a:off x="480" y="2304"/>
              <a:ext cx="5088" cy="768"/>
            </a:xfrm>
            <a:prstGeom prst="rect">
              <a:avLst/>
            </a:prstGeom>
            <a:solidFill>
              <a:schemeClr val="folHlink"/>
            </a:solidFill>
            <a:ln w="9525">
              <a:solidFill>
                <a:srgbClr val="000000"/>
              </a:solidFill>
              <a:miter lim="800000"/>
              <a:headEnd/>
              <a:tailEnd/>
            </a:ln>
            <a:effectLst>
              <a:outerShdw dist="35921" dir="2700000" algn="ctr" rotWithShape="0">
                <a:srgbClr val="000000"/>
              </a:outerShdw>
            </a:effectLst>
          </p:spPr>
          <p:txBody>
            <a:bodyPr wrap="none" anchor="ctr"/>
            <a:lstStyle/>
            <a:p>
              <a:endParaRPr lang="en-US"/>
            </a:p>
          </p:txBody>
        </p:sp>
        <p:grpSp>
          <p:nvGrpSpPr>
            <p:cNvPr id="93192" name="Group 6"/>
            <p:cNvGrpSpPr>
              <a:grpSpLocks/>
            </p:cNvGrpSpPr>
            <p:nvPr/>
          </p:nvGrpSpPr>
          <p:grpSpPr bwMode="auto">
            <a:xfrm>
              <a:off x="585" y="2429"/>
              <a:ext cx="5065" cy="518"/>
              <a:chOff x="480" y="2352"/>
              <a:chExt cx="5065" cy="518"/>
            </a:xfrm>
          </p:grpSpPr>
          <p:grpSp>
            <p:nvGrpSpPr>
              <p:cNvPr id="93193" name="Group 7"/>
              <p:cNvGrpSpPr>
                <a:grpSpLocks/>
              </p:cNvGrpSpPr>
              <p:nvPr/>
            </p:nvGrpSpPr>
            <p:grpSpPr bwMode="auto">
              <a:xfrm>
                <a:off x="480" y="2352"/>
                <a:ext cx="1824" cy="518"/>
                <a:chOff x="816" y="2400"/>
                <a:chExt cx="1824" cy="518"/>
              </a:xfrm>
            </p:grpSpPr>
            <p:sp>
              <p:nvSpPr>
                <p:cNvPr id="93196" name="Text Box 8"/>
                <p:cNvSpPr txBox="1">
                  <a:spLocks noChangeArrowheads="1"/>
                </p:cNvSpPr>
                <p:nvPr/>
              </p:nvSpPr>
              <p:spPr bwMode="auto">
                <a:xfrm>
                  <a:off x="816" y="2400"/>
                  <a:ext cx="182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eaLnBrk="1" hangingPunct="1">
                    <a:spcBef>
                      <a:spcPct val="50000"/>
                    </a:spcBef>
                  </a:pPr>
                  <a:r>
                    <a:rPr lang="en-US" sz="2400" b="0">
                      <a:solidFill>
                        <a:schemeClr val="tx2"/>
                      </a:solidFill>
                    </a:rPr>
                    <a:t>$</a:t>
                  </a:r>
                  <a:r>
                    <a:rPr lang="en-US" sz="2400">
                      <a:solidFill>
                        <a:schemeClr val="tx1"/>
                      </a:solidFill>
                    </a:rPr>
                    <a:t>10,000,000 </a:t>
                  </a:r>
                  <a:r>
                    <a:rPr lang="en-US" sz="2400">
                      <a:solidFill>
                        <a:schemeClr val="tx1"/>
                      </a:solidFill>
                      <a:cs typeface="Arial" charset="0"/>
                    </a:rPr>
                    <a:t>– $0</a:t>
                  </a:r>
                  <a:br>
                    <a:rPr lang="en-US" sz="2400">
                      <a:solidFill>
                        <a:schemeClr val="tx1"/>
                      </a:solidFill>
                      <a:cs typeface="Arial" charset="0"/>
                    </a:rPr>
                  </a:br>
                  <a:r>
                    <a:rPr lang="en-US" sz="2400">
                      <a:solidFill>
                        <a:schemeClr val="tx1"/>
                      </a:solidFill>
                      <a:cs typeface="Arial" charset="0"/>
                    </a:rPr>
                    <a:t>5,000,000 tons</a:t>
                  </a:r>
                </a:p>
              </p:txBody>
            </p:sp>
            <p:sp>
              <p:nvSpPr>
                <p:cNvPr id="93197" name="Line 9"/>
                <p:cNvSpPr>
                  <a:spLocks noChangeShapeType="1"/>
                </p:cNvSpPr>
                <p:nvPr/>
              </p:nvSpPr>
              <p:spPr bwMode="auto">
                <a:xfrm>
                  <a:off x="864" y="2672"/>
                  <a:ext cx="16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3194" name="Text Box 10"/>
              <p:cNvSpPr txBox="1">
                <a:spLocks noChangeArrowheads="1"/>
              </p:cNvSpPr>
              <p:nvPr/>
            </p:nvSpPr>
            <p:spPr bwMode="auto">
              <a:xfrm>
                <a:off x="2286" y="2467"/>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eaLnBrk="1" hangingPunct="1"/>
                <a:r>
                  <a:rPr lang="en-US" sz="2400">
                    <a:solidFill>
                      <a:schemeClr val="tx1"/>
                    </a:solidFill>
                  </a:rPr>
                  <a:t>=</a:t>
                </a:r>
              </a:p>
            </p:txBody>
          </p:sp>
          <p:sp>
            <p:nvSpPr>
              <p:cNvPr id="93195" name="Text Box 11"/>
              <p:cNvSpPr txBox="1">
                <a:spLocks noChangeArrowheads="1"/>
              </p:cNvSpPr>
              <p:nvPr/>
            </p:nvSpPr>
            <p:spPr bwMode="auto">
              <a:xfrm>
                <a:off x="2496" y="2467"/>
                <a:ext cx="30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eaLnBrk="1" hangingPunct="1"/>
                <a:r>
                  <a:rPr lang="en-US" sz="2400">
                    <a:solidFill>
                      <a:schemeClr val="tx2"/>
                    </a:solidFill>
                  </a:rPr>
                  <a:t>$2.00</a:t>
                </a:r>
                <a:r>
                  <a:rPr lang="en-US" sz="2400">
                    <a:solidFill>
                      <a:schemeClr val="tx1"/>
                    </a:solidFill>
                  </a:rPr>
                  <a:t> per ton extracted and sold</a:t>
                </a:r>
              </a:p>
            </p:txBody>
          </p:sp>
        </p:grpSp>
      </p:grpSp>
      <p:pic>
        <p:nvPicPr>
          <p:cNvPr id="93190" name="Picture 12" descr="j0282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5029200"/>
            <a:ext cx="18145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6391574-89DF-49F7-9916-EC74EC93E4FB}" type="slidenum">
              <a:rPr lang="en-US" sz="1600" smtClean="0">
                <a:solidFill>
                  <a:schemeClr val="tx1"/>
                </a:solidFill>
              </a:rPr>
              <a:pPr/>
              <a:t>77</a:t>
            </a:fld>
            <a:endParaRPr lang="en-US" sz="1600" smtClean="0"/>
          </a:p>
        </p:txBody>
      </p:sp>
      <p:pic>
        <p:nvPicPr>
          <p:cNvPr id="94211" name="Picture 2" descr="j02820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029200"/>
            <a:ext cx="18145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Rectangle 3"/>
          <p:cNvSpPr>
            <a:spLocks noGrp="1" noChangeArrowheads="1"/>
          </p:cNvSpPr>
          <p:nvPr>
            <p:ph type="title"/>
          </p:nvPr>
        </p:nvSpPr>
        <p:spPr/>
        <p:txBody>
          <a:bodyPr/>
          <a:lstStyle/>
          <a:p>
            <a:pPr>
              <a:defRPr/>
            </a:pPr>
            <a:r>
              <a:rPr lang="en-US" smtClean="0"/>
              <a:t>Natural Resources</a:t>
            </a:r>
          </a:p>
        </p:txBody>
      </p:sp>
      <p:graphicFrame>
        <p:nvGraphicFramePr>
          <p:cNvPr id="94213" name="Object 4"/>
          <p:cNvGraphicFramePr>
            <a:graphicFrameLocks noChangeAspect="1"/>
          </p:cNvGraphicFramePr>
          <p:nvPr/>
        </p:nvGraphicFramePr>
        <p:xfrm>
          <a:off x="25400" y="3505200"/>
          <a:ext cx="9067800" cy="973138"/>
        </p:xfrm>
        <a:graphic>
          <a:graphicData uri="http://schemas.openxmlformats.org/presentationml/2006/ole">
            <mc:AlternateContent xmlns:mc="http://schemas.openxmlformats.org/markup-compatibility/2006">
              <mc:Choice xmlns:v="urn:schemas-microsoft-com:vml" Requires="v">
                <p:oleObj spid="_x0000_s94218" name="Worksheet" r:id="rId6" imgW="7324667" imgH="828785" progId="Excel.Sheet.8">
                  <p:embed/>
                </p:oleObj>
              </mc:Choice>
              <mc:Fallback>
                <p:oleObj name="Worksheet" r:id="rId6" imgW="7324667" imgH="828785" progId="Excel.Sheet.8">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 y="3505200"/>
                        <a:ext cx="9067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4" name="Text Box 5"/>
          <p:cNvSpPr txBox="1">
            <a:spLocks noChangeArrowheads="1"/>
          </p:cNvSpPr>
          <p:nvPr/>
        </p:nvSpPr>
        <p:spPr bwMode="auto">
          <a:xfrm>
            <a:off x="685800" y="1524000"/>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eaLnBrk="1" hangingPunct="1">
              <a:spcBef>
                <a:spcPct val="50000"/>
              </a:spcBef>
            </a:pPr>
            <a:r>
              <a:rPr lang="en-US" sz="2400" b="0">
                <a:solidFill>
                  <a:schemeClr val="tx1"/>
                </a:solidFill>
              </a:rPr>
              <a:t>Martin Mining Company paid $10,000,000 cash to purchase land that is expected to yield 5,000,000 tons of coal. After all coal is extracted the land is not expected to have any salvage value. During 2006, the company extracted and sold 500,000 tons of coal.</a:t>
            </a:r>
          </a:p>
        </p:txBody>
      </p:sp>
      <p:graphicFrame>
        <p:nvGraphicFramePr>
          <p:cNvPr id="360454" name="Object 6"/>
          <p:cNvGraphicFramePr>
            <a:graphicFrameLocks noChangeAspect="1"/>
          </p:cNvGraphicFramePr>
          <p:nvPr/>
        </p:nvGraphicFramePr>
        <p:xfrm>
          <a:off x="1985963" y="4724400"/>
          <a:ext cx="5100637" cy="1757363"/>
        </p:xfrm>
        <a:graphic>
          <a:graphicData uri="http://schemas.openxmlformats.org/presentationml/2006/ole">
            <mc:AlternateContent xmlns:mc="http://schemas.openxmlformats.org/markup-compatibility/2006">
              <mc:Choice xmlns:v="urn:schemas-microsoft-com:vml" Requires="v">
                <p:oleObj spid="_x0000_s94219" name="Worksheet" r:id="rId9" imgW="3600513" imgH="1247648" progId="Excel.Sheet.8">
                  <p:embed/>
                </p:oleObj>
              </mc:Choice>
              <mc:Fallback>
                <p:oleObj name="Worksheet" r:id="rId9" imgW="3600513" imgH="1247648" progId="Excel.Sheet.8">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5963" y="4724400"/>
                        <a:ext cx="5100637"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Effect transition="in" filter="wipe(up)">
                                      <p:cBhvr>
                                        <p:cTn id="7" dur="1000"/>
                                        <p:tgtEl>
                                          <p:spTgt spid="360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B06A6946-B960-4777-B7DF-8A98BF3BA915}" type="slidenum">
              <a:rPr lang="en-US" sz="1600" smtClean="0">
                <a:solidFill>
                  <a:schemeClr val="tx1"/>
                </a:solidFill>
              </a:rPr>
              <a:pPr/>
              <a:t>78</a:t>
            </a:fld>
            <a:endParaRPr lang="en-US" sz="1600" smtClean="0"/>
          </a:p>
        </p:txBody>
      </p:sp>
      <p:sp>
        <p:nvSpPr>
          <p:cNvPr id="95235"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5236"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1604" name="Rectangle 1028"/>
          <p:cNvSpPr>
            <a:spLocks noGrp="1" noChangeArrowheads="1"/>
          </p:cNvSpPr>
          <p:nvPr>
            <p:ph type="title"/>
          </p:nvPr>
        </p:nvSpPr>
        <p:spPr/>
        <p:txBody>
          <a:bodyPr/>
          <a:lstStyle/>
          <a:p>
            <a:pPr>
              <a:defRPr/>
            </a:pPr>
            <a:r>
              <a:rPr lang="en-US" smtClean="0"/>
              <a:t>Intangible Assets</a:t>
            </a:r>
          </a:p>
        </p:txBody>
      </p:sp>
      <p:sp>
        <p:nvSpPr>
          <p:cNvPr id="281605" name="Rectangle 1029"/>
          <p:cNvSpPr>
            <a:spLocks noGrp="1" noChangeArrowheads="1"/>
          </p:cNvSpPr>
          <p:nvPr>
            <p:ph type="body" idx="1"/>
          </p:nvPr>
        </p:nvSpPr>
        <p:spPr>
          <a:xfrm>
            <a:off x="457200" y="1981200"/>
            <a:ext cx="8153400" cy="4114800"/>
          </a:xfrm>
          <a:noFill/>
        </p:spPr>
        <p:txBody>
          <a:bodyPr/>
          <a:lstStyle/>
          <a:p>
            <a:pPr>
              <a:lnSpc>
                <a:spcPct val="90000"/>
              </a:lnSpc>
              <a:spcBef>
                <a:spcPct val="40000"/>
              </a:spcBef>
            </a:pPr>
            <a:r>
              <a:rPr lang="en-US" smtClean="0"/>
              <a:t>Noncurrent assets without physical substance that confer certain rights and privileges on the owner of the asset. </a:t>
            </a:r>
          </a:p>
          <a:p>
            <a:pPr lvl="1">
              <a:lnSpc>
                <a:spcPct val="90000"/>
              </a:lnSpc>
              <a:spcBef>
                <a:spcPct val="40000"/>
              </a:spcBef>
            </a:pPr>
            <a:r>
              <a:rPr lang="en-US" smtClean="0">
                <a:solidFill>
                  <a:srgbClr val="6600CC"/>
                </a:solidFill>
              </a:rPr>
              <a:t>Examples:  patents, copyrights, franchises and licenses, leaseholds, leasehold improvements, trademarks, and goodwill.</a:t>
            </a:r>
            <a:endParaRPr lang="en-US" smtClean="0"/>
          </a:p>
          <a:p>
            <a:pPr>
              <a:lnSpc>
                <a:spcPct val="90000"/>
              </a:lnSpc>
              <a:spcBef>
                <a:spcPct val="40000"/>
              </a:spcBef>
            </a:pPr>
            <a:r>
              <a:rPr lang="en-US" smtClean="0"/>
              <a:t>Purchased intangible assets are </a:t>
            </a:r>
            <a:r>
              <a:rPr lang="en-US" smtClean="0">
                <a:solidFill>
                  <a:srgbClr val="FF3300"/>
                </a:solidFill>
              </a:rPr>
              <a:t>recorded at cost. </a:t>
            </a:r>
          </a:p>
        </p:txBody>
      </p:sp>
      <p:graphicFrame>
        <p:nvGraphicFramePr>
          <p:cNvPr id="95239" name="Object 1030"/>
          <p:cNvGraphicFramePr>
            <a:graphicFrameLocks/>
          </p:cNvGraphicFramePr>
          <p:nvPr/>
        </p:nvGraphicFramePr>
        <p:xfrm>
          <a:off x="7086600" y="388938"/>
          <a:ext cx="1558925" cy="1568450"/>
        </p:xfrm>
        <a:graphic>
          <a:graphicData uri="http://schemas.openxmlformats.org/presentationml/2006/ole">
            <mc:AlternateContent xmlns:mc="http://schemas.openxmlformats.org/markup-compatibility/2006">
              <mc:Choice xmlns:v="urn:schemas-microsoft-com:vml" Requires="v">
                <p:oleObj spid="_x0000_s95241" name="Clip" r:id="rId4" imgW="6190920" imgH="6231600" progId="">
                  <p:embed/>
                </p:oleObj>
              </mc:Choice>
              <mc:Fallback>
                <p:oleObj name="Clip" r:id="rId4" imgW="6190920" imgH="6231600"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8938"/>
                        <a:ext cx="15589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5">
                                            <p:txEl>
                                              <p:pRg st="0" end="0"/>
                                            </p:txEl>
                                          </p:spTgt>
                                        </p:tgtEl>
                                        <p:attrNameLst>
                                          <p:attrName>style.visibility</p:attrName>
                                        </p:attrNameLst>
                                      </p:cBhvr>
                                      <p:to>
                                        <p:strVal val="visible"/>
                                      </p:to>
                                    </p:set>
                                    <p:animEffect transition="in" filter="wipe(left)">
                                      <p:cBhvr>
                                        <p:cTn id="7" dur="500"/>
                                        <p:tgtEl>
                                          <p:spTgt spid="281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1605">
                                            <p:txEl>
                                              <p:pRg st="1" end="1"/>
                                            </p:txEl>
                                          </p:spTgt>
                                        </p:tgtEl>
                                        <p:attrNameLst>
                                          <p:attrName>style.visibility</p:attrName>
                                        </p:attrNameLst>
                                      </p:cBhvr>
                                      <p:to>
                                        <p:strVal val="visible"/>
                                      </p:to>
                                    </p:set>
                                    <p:animEffect transition="in" filter="wipe(left)">
                                      <p:cBhvr>
                                        <p:cTn id="10" dur="500"/>
                                        <p:tgtEl>
                                          <p:spTgt spid="2816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1605">
                                            <p:txEl>
                                              <p:pRg st="2" end="2"/>
                                            </p:txEl>
                                          </p:spTgt>
                                        </p:tgtEl>
                                        <p:attrNameLst>
                                          <p:attrName>style.visibility</p:attrName>
                                        </p:attrNameLst>
                                      </p:cBhvr>
                                      <p:to>
                                        <p:strVal val="visible"/>
                                      </p:to>
                                    </p:set>
                                    <p:animEffect transition="in" filter="wipe(left)">
                                      <p:cBhvr>
                                        <p:cTn id="15" dur="500"/>
                                        <p:tgtEl>
                                          <p:spTgt spid="281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ED11F7B-BCA8-40EC-8F91-BEE61FF810A9}" type="slidenum">
              <a:rPr lang="en-US" sz="1600" smtClean="0">
                <a:solidFill>
                  <a:schemeClr val="tx1"/>
                </a:solidFill>
              </a:rPr>
              <a:pPr/>
              <a:t>79</a:t>
            </a:fld>
            <a:endParaRPr lang="en-US" sz="1600" smtClean="0"/>
          </a:p>
        </p:txBody>
      </p:sp>
      <p:sp>
        <p:nvSpPr>
          <p:cNvPr id="9625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04" name="Rectangle 4"/>
          <p:cNvSpPr>
            <a:spLocks noGrp="1" noChangeArrowheads="1"/>
          </p:cNvSpPr>
          <p:nvPr>
            <p:ph type="title"/>
          </p:nvPr>
        </p:nvSpPr>
        <p:spPr>
          <a:xfrm>
            <a:off x="457200" y="533400"/>
            <a:ext cx="8153400" cy="685800"/>
          </a:xfrm>
        </p:spPr>
        <p:txBody>
          <a:bodyPr/>
          <a:lstStyle/>
          <a:p>
            <a:pPr>
              <a:defRPr/>
            </a:pPr>
            <a:r>
              <a:rPr lang="en-US" smtClean="0"/>
              <a:t>Two Categories of Intangible Assets</a:t>
            </a:r>
          </a:p>
        </p:txBody>
      </p:sp>
      <p:sp>
        <p:nvSpPr>
          <p:cNvPr id="307205" name="Rectangle 5"/>
          <p:cNvSpPr>
            <a:spLocks noGrp="1" noChangeArrowheads="1"/>
          </p:cNvSpPr>
          <p:nvPr>
            <p:ph type="body" idx="1"/>
          </p:nvPr>
        </p:nvSpPr>
        <p:spPr>
          <a:xfrm>
            <a:off x="381000" y="1600200"/>
            <a:ext cx="8458200" cy="4191000"/>
          </a:xfrm>
          <a:noFill/>
        </p:spPr>
        <p:txBody>
          <a:bodyPr/>
          <a:lstStyle/>
          <a:p>
            <a:pPr>
              <a:lnSpc>
                <a:spcPct val="85000"/>
              </a:lnSpc>
              <a:spcBef>
                <a:spcPct val="15000"/>
              </a:spcBef>
            </a:pPr>
            <a:r>
              <a:rPr lang="en-US" sz="2800" smtClean="0"/>
              <a:t>Intangible assets with </a:t>
            </a:r>
            <a:r>
              <a:rPr lang="en-US" sz="2800" b="1" smtClean="0">
                <a:solidFill>
                  <a:srgbClr val="0066FF"/>
                </a:solidFill>
              </a:rPr>
              <a:t>IDENTIFIABLE</a:t>
            </a:r>
            <a:r>
              <a:rPr lang="en-US" sz="2800" smtClean="0"/>
              <a:t> useful lives.</a:t>
            </a:r>
          </a:p>
          <a:p>
            <a:pPr lvl="1">
              <a:lnSpc>
                <a:spcPct val="85000"/>
              </a:lnSpc>
              <a:spcBef>
                <a:spcPct val="15000"/>
              </a:spcBef>
            </a:pPr>
            <a:r>
              <a:rPr lang="en-US" sz="2400" smtClean="0"/>
              <a:t> </a:t>
            </a:r>
            <a:r>
              <a:rPr lang="en-US" sz="2400" b="1" smtClean="0">
                <a:solidFill>
                  <a:srgbClr val="0066FF"/>
                </a:solidFill>
              </a:rPr>
              <a:t>e.g.  Patents and Copyrights</a:t>
            </a:r>
          </a:p>
          <a:p>
            <a:pPr lvl="1">
              <a:lnSpc>
                <a:spcPct val="85000"/>
              </a:lnSpc>
              <a:spcBef>
                <a:spcPct val="15000"/>
              </a:spcBef>
              <a:buFontTx/>
              <a:buNone/>
            </a:pPr>
            <a:r>
              <a:rPr lang="en-US" sz="2400" smtClean="0"/>
              <a:t>    They have a legal life, BUT they MAY become      </a:t>
            </a:r>
          </a:p>
          <a:p>
            <a:pPr lvl="1">
              <a:lnSpc>
                <a:spcPct val="85000"/>
              </a:lnSpc>
              <a:spcBef>
                <a:spcPct val="15000"/>
              </a:spcBef>
              <a:buFontTx/>
              <a:buNone/>
            </a:pPr>
            <a:r>
              <a:rPr lang="en-US" sz="2400" smtClean="0"/>
              <a:t>    obsolete or worthless before their legal live is over.</a:t>
            </a:r>
          </a:p>
          <a:p>
            <a:pPr lvl="1">
              <a:lnSpc>
                <a:spcPct val="85000"/>
              </a:lnSpc>
              <a:spcBef>
                <a:spcPct val="15000"/>
              </a:spcBef>
              <a:buFontTx/>
              <a:buNone/>
            </a:pPr>
            <a:endParaRPr lang="en-US" sz="2400" smtClean="0"/>
          </a:p>
          <a:p>
            <a:pPr>
              <a:lnSpc>
                <a:spcPct val="85000"/>
              </a:lnSpc>
              <a:spcBef>
                <a:spcPct val="15000"/>
              </a:spcBef>
            </a:pPr>
            <a:r>
              <a:rPr lang="en-US" sz="2800" smtClean="0"/>
              <a:t>Intangible assets with </a:t>
            </a:r>
            <a:r>
              <a:rPr lang="en-US" sz="2800" b="1" smtClean="0">
                <a:solidFill>
                  <a:srgbClr val="FF3300"/>
                </a:solidFill>
              </a:rPr>
              <a:t>INDEFINITE</a:t>
            </a:r>
            <a:r>
              <a:rPr lang="en-US" sz="2800" b="1" smtClean="0">
                <a:solidFill>
                  <a:schemeClr val="accent2"/>
                </a:solidFill>
              </a:rPr>
              <a:t> </a:t>
            </a:r>
            <a:r>
              <a:rPr lang="en-US" sz="2800" smtClean="0"/>
              <a:t>useful lives. </a:t>
            </a:r>
          </a:p>
          <a:p>
            <a:pPr lvl="1">
              <a:lnSpc>
                <a:spcPct val="85000"/>
              </a:lnSpc>
              <a:spcBef>
                <a:spcPct val="15000"/>
              </a:spcBef>
            </a:pPr>
            <a:r>
              <a:rPr lang="en-US" sz="2400" b="1" smtClean="0">
                <a:solidFill>
                  <a:srgbClr val="FF3300"/>
                </a:solidFill>
              </a:rPr>
              <a:t>e.g.  Goodwill, Franchise, Trademark</a:t>
            </a:r>
          </a:p>
          <a:p>
            <a:pPr lvl="1">
              <a:lnSpc>
                <a:spcPct val="85000"/>
              </a:lnSpc>
              <a:spcBef>
                <a:spcPct val="15000"/>
              </a:spcBef>
              <a:buFontTx/>
              <a:buNone/>
            </a:pPr>
            <a:r>
              <a:rPr lang="en-US" sz="2400" b="1" smtClean="0">
                <a:solidFill>
                  <a:schemeClr val="accent2"/>
                </a:solidFill>
              </a:rPr>
              <a:t>	</a:t>
            </a:r>
            <a:r>
              <a:rPr lang="en-US" sz="2400" smtClean="0"/>
              <a:t>How long will the “name” of a restaurant keep attracting customers if new owners don’t serve good food and provide good service?</a:t>
            </a:r>
            <a:endParaRPr lang="en-US" sz="2400" b="1" smtClean="0">
              <a:solidFill>
                <a:schemeClr val="accent2"/>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05">
                                            <p:txEl>
                                              <p:pRg st="0" end="0"/>
                                            </p:txEl>
                                          </p:spTgt>
                                        </p:tgtEl>
                                        <p:attrNameLst>
                                          <p:attrName>style.visibility</p:attrName>
                                        </p:attrNameLst>
                                      </p:cBhvr>
                                      <p:to>
                                        <p:strVal val="visible"/>
                                      </p:to>
                                    </p:set>
                                    <p:animEffect transition="in" filter="wipe(left)">
                                      <p:cBhvr>
                                        <p:cTn id="7" dur="500"/>
                                        <p:tgtEl>
                                          <p:spTgt spid="3072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205">
                                            <p:txEl>
                                              <p:pRg st="1" end="1"/>
                                            </p:txEl>
                                          </p:spTgt>
                                        </p:tgtEl>
                                        <p:attrNameLst>
                                          <p:attrName>style.visibility</p:attrName>
                                        </p:attrNameLst>
                                      </p:cBhvr>
                                      <p:to>
                                        <p:strVal val="visible"/>
                                      </p:to>
                                    </p:set>
                                    <p:animEffect transition="in" filter="wipe(left)">
                                      <p:cBhvr>
                                        <p:cTn id="10" dur="500"/>
                                        <p:tgtEl>
                                          <p:spTgt spid="3072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205">
                                            <p:txEl>
                                              <p:pRg st="2" end="2"/>
                                            </p:txEl>
                                          </p:spTgt>
                                        </p:tgtEl>
                                        <p:attrNameLst>
                                          <p:attrName>style.visibility</p:attrName>
                                        </p:attrNameLst>
                                      </p:cBhvr>
                                      <p:to>
                                        <p:strVal val="visible"/>
                                      </p:to>
                                    </p:set>
                                    <p:animEffect transition="in" filter="wipe(left)">
                                      <p:cBhvr>
                                        <p:cTn id="13" dur="500"/>
                                        <p:tgtEl>
                                          <p:spTgt spid="3072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7205">
                                            <p:txEl>
                                              <p:pRg st="3" end="3"/>
                                            </p:txEl>
                                          </p:spTgt>
                                        </p:tgtEl>
                                        <p:attrNameLst>
                                          <p:attrName>style.visibility</p:attrName>
                                        </p:attrNameLst>
                                      </p:cBhvr>
                                      <p:to>
                                        <p:strVal val="visible"/>
                                      </p:to>
                                    </p:set>
                                    <p:animEffect transition="in" filter="wipe(left)">
                                      <p:cBhvr>
                                        <p:cTn id="16" dur="500"/>
                                        <p:tgtEl>
                                          <p:spTgt spid="30720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205">
                                            <p:txEl>
                                              <p:pRg st="5" end="5"/>
                                            </p:txEl>
                                          </p:spTgt>
                                        </p:tgtEl>
                                        <p:attrNameLst>
                                          <p:attrName>style.visibility</p:attrName>
                                        </p:attrNameLst>
                                      </p:cBhvr>
                                      <p:to>
                                        <p:strVal val="visible"/>
                                      </p:to>
                                    </p:set>
                                    <p:animEffect transition="in" filter="wipe(left)">
                                      <p:cBhvr>
                                        <p:cTn id="21" dur="500"/>
                                        <p:tgtEl>
                                          <p:spTgt spid="307205">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7205">
                                            <p:txEl>
                                              <p:pRg st="6" end="6"/>
                                            </p:txEl>
                                          </p:spTgt>
                                        </p:tgtEl>
                                        <p:attrNameLst>
                                          <p:attrName>style.visibility</p:attrName>
                                        </p:attrNameLst>
                                      </p:cBhvr>
                                      <p:to>
                                        <p:strVal val="visible"/>
                                      </p:to>
                                    </p:set>
                                    <p:animEffect transition="in" filter="wipe(left)">
                                      <p:cBhvr>
                                        <p:cTn id="24" dur="500"/>
                                        <p:tgtEl>
                                          <p:spTgt spid="3072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7205">
                                            <p:txEl>
                                              <p:pRg st="7" end="7"/>
                                            </p:txEl>
                                          </p:spTgt>
                                        </p:tgtEl>
                                        <p:attrNameLst>
                                          <p:attrName>style.visibility</p:attrName>
                                        </p:attrNameLst>
                                      </p:cBhvr>
                                      <p:to>
                                        <p:strVal val="visible"/>
                                      </p:to>
                                    </p:set>
                                    <p:animEffect transition="in" filter="wipe(left)">
                                      <p:cBhvr>
                                        <p:cTn id="27" dur="500"/>
                                        <p:tgtEl>
                                          <p:spTgt spid="307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03347FB3-E9D8-4ADD-BE3A-4E02486F2513}" type="slidenum">
              <a:rPr lang="en-US" sz="1600" smtClean="0">
                <a:solidFill>
                  <a:schemeClr val="tx1"/>
                </a:solidFill>
              </a:rPr>
              <a:pPr/>
              <a:t>8</a:t>
            </a:fld>
            <a:endParaRPr lang="en-US" sz="1600" smtClean="0"/>
          </a:p>
        </p:txBody>
      </p:sp>
      <p:sp>
        <p:nvSpPr>
          <p:cNvPr id="235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xfrm>
            <a:off x="685800" y="228600"/>
            <a:ext cx="7772400" cy="792163"/>
          </a:xfrm>
        </p:spPr>
        <p:txBody>
          <a:bodyPr/>
          <a:lstStyle/>
          <a:p>
            <a:pPr>
              <a:defRPr/>
            </a:pPr>
            <a:r>
              <a:rPr lang="en-US" sz="4000" smtClean="0"/>
              <a:t>Basket Purchases of Assets </a:t>
            </a:r>
          </a:p>
        </p:txBody>
      </p:sp>
      <p:sp>
        <p:nvSpPr>
          <p:cNvPr id="18437" name="Rectangle 5"/>
          <p:cNvSpPr>
            <a:spLocks noGrp="1" noChangeArrowheads="1"/>
          </p:cNvSpPr>
          <p:nvPr>
            <p:ph type="body" idx="1"/>
          </p:nvPr>
        </p:nvSpPr>
        <p:spPr>
          <a:noFill/>
        </p:spPr>
        <p:txBody>
          <a:bodyPr/>
          <a:lstStyle/>
          <a:p>
            <a:pPr>
              <a:buFont typeface="Monotype Sorts" pitchFamily="2" charset="2"/>
              <a:buNone/>
            </a:pPr>
            <a:r>
              <a:rPr lang="en-US" sz="3000" smtClean="0"/>
              <a:t>   When land and building are purchased together, the land cost and the building cost are placed in </a:t>
            </a:r>
            <a:r>
              <a:rPr lang="en-US" sz="3000" u="sng" smtClean="0"/>
              <a:t>separate</a:t>
            </a:r>
            <a:r>
              <a:rPr lang="en-US" sz="3000" smtClean="0"/>
              <a:t> accounts.</a:t>
            </a:r>
            <a:endParaRPr lang="en-US" smtClean="0"/>
          </a:p>
          <a:p>
            <a:pPr>
              <a:buFont typeface="Monotype Sorts" pitchFamily="2" charset="2"/>
              <a:buNone/>
            </a:pPr>
            <a:r>
              <a:rPr lang="en-US" sz="3000" smtClean="0">
                <a:solidFill>
                  <a:srgbClr val="00FF00"/>
                </a:solidFill>
              </a:rPr>
              <a:t>	</a:t>
            </a:r>
            <a:r>
              <a:rPr lang="en-US" sz="3000" b="1" smtClean="0">
                <a:solidFill>
                  <a:schemeClr val="tx2"/>
                </a:solidFill>
              </a:rPr>
              <a:t>The total cost of the purchase is separated on the basis of relative market values.</a:t>
            </a:r>
          </a:p>
        </p:txBody>
      </p:sp>
      <p:graphicFrame>
        <p:nvGraphicFramePr>
          <p:cNvPr id="23559" name="Object 6"/>
          <p:cNvGraphicFramePr>
            <a:graphicFrameLocks/>
          </p:cNvGraphicFramePr>
          <p:nvPr/>
        </p:nvGraphicFramePr>
        <p:xfrm>
          <a:off x="3886200" y="4364038"/>
          <a:ext cx="2362200" cy="1571625"/>
        </p:xfrm>
        <a:graphic>
          <a:graphicData uri="http://schemas.openxmlformats.org/presentationml/2006/ole">
            <mc:AlternateContent xmlns:mc="http://schemas.openxmlformats.org/markup-compatibility/2006">
              <mc:Choice xmlns:v="urn:schemas-microsoft-com:vml" Requires="v">
                <p:oleObj spid="_x0000_s23561" name="Clip" r:id="rId4" imgW="3655915" imgH="2442823" progId="">
                  <p:embed/>
                </p:oleObj>
              </mc:Choice>
              <mc:Fallback>
                <p:oleObj name="Clip" r:id="rId4" imgW="3655915" imgH="2442823"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364038"/>
                        <a:ext cx="23622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A3DCC550-FDAA-4FAD-9D1F-AC36F082122D}" type="slidenum">
              <a:rPr lang="en-US" sz="1600" smtClean="0">
                <a:solidFill>
                  <a:schemeClr val="tx1"/>
                </a:solidFill>
              </a:rPr>
              <a:pPr/>
              <a:t>80</a:t>
            </a:fld>
            <a:endParaRPr lang="en-US" sz="1600" smtClean="0"/>
          </a:p>
        </p:txBody>
      </p:sp>
      <p:sp>
        <p:nvSpPr>
          <p:cNvPr id="97283"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4"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3652" name="Rectangle 1028"/>
          <p:cNvSpPr>
            <a:spLocks noGrp="1" noChangeArrowheads="1"/>
          </p:cNvSpPr>
          <p:nvPr>
            <p:ph type="title"/>
          </p:nvPr>
        </p:nvSpPr>
        <p:spPr>
          <a:xfrm>
            <a:off x="685800" y="228600"/>
            <a:ext cx="7772400" cy="1143000"/>
          </a:xfrm>
        </p:spPr>
        <p:txBody>
          <a:bodyPr/>
          <a:lstStyle/>
          <a:p>
            <a:pPr>
              <a:defRPr/>
            </a:pPr>
            <a:r>
              <a:rPr lang="en-US" smtClean="0">
                <a:solidFill>
                  <a:srgbClr val="6600CC"/>
                </a:solidFill>
              </a:rPr>
              <a:t>Intangible Assets with IDENTIFIABLE Useful Lives</a:t>
            </a:r>
            <a:endParaRPr lang="en-US" smtClean="0"/>
          </a:p>
        </p:txBody>
      </p:sp>
      <p:sp>
        <p:nvSpPr>
          <p:cNvPr id="283653" name="Rectangle 1029"/>
          <p:cNvSpPr>
            <a:spLocks noGrp="1" noChangeArrowheads="1"/>
          </p:cNvSpPr>
          <p:nvPr>
            <p:ph type="body" idx="1"/>
          </p:nvPr>
        </p:nvSpPr>
        <p:spPr>
          <a:xfrm>
            <a:off x="304800" y="1905000"/>
            <a:ext cx="8686800" cy="3581400"/>
          </a:xfrm>
          <a:noFill/>
        </p:spPr>
        <p:txBody>
          <a:bodyPr/>
          <a:lstStyle/>
          <a:p>
            <a:pPr>
              <a:lnSpc>
                <a:spcPct val="85000"/>
              </a:lnSpc>
            </a:pPr>
            <a:r>
              <a:rPr lang="en-US" sz="3100" b="1" i="1" smtClean="0">
                <a:solidFill>
                  <a:srgbClr val="FF3300"/>
                </a:solidFill>
              </a:rPr>
              <a:t>Amortize</a:t>
            </a:r>
            <a:r>
              <a:rPr lang="en-US" sz="3100" b="1" i="1" smtClean="0">
                <a:solidFill>
                  <a:schemeClr val="tx2"/>
                </a:solidFill>
              </a:rPr>
              <a:t> (write-off) </a:t>
            </a:r>
            <a:r>
              <a:rPr lang="en-US" sz="3100" smtClean="0"/>
              <a:t>over the shorter of their useful life or legal life.</a:t>
            </a:r>
          </a:p>
          <a:p>
            <a:pPr>
              <a:lnSpc>
                <a:spcPct val="85000"/>
              </a:lnSpc>
              <a:buFont typeface="Monotype Sorts" pitchFamily="2" charset="2"/>
              <a:buNone/>
            </a:pPr>
            <a:endParaRPr lang="en-US" sz="3100" smtClean="0"/>
          </a:p>
          <a:p>
            <a:pPr>
              <a:lnSpc>
                <a:spcPct val="85000"/>
              </a:lnSpc>
            </a:pPr>
            <a:r>
              <a:rPr lang="en-US" sz="3100" smtClean="0">
                <a:solidFill>
                  <a:srgbClr val="FF3300"/>
                </a:solidFill>
              </a:rPr>
              <a:t>Normally the straight-line method is used</a:t>
            </a:r>
            <a:r>
              <a:rPr lang="en-US" sz="3100" smtClean="0"/>
              <a:t> and the asset is </a:t>
            </a:r>
            <a:r>
              <a:rPr lang="en-US" sz="3100" smtClean="0">
                <a:solidFill>
                  <a:srgbClr val="6600CC"/>
                </a:solidFill>
              </a:rPr>
              <a:t>reported </a:t>
            </a:r>
            <a:r>
              <a:rPr lang="en-US" sz="3100" smtClean="0"/>
              <a:t>on the balance sheet </a:t>
            </a:r>
            <a:r>
              <a:rPr lang="en-US" sz="3100" smtClean="0">
                <a:solidFill>
                  <a:srgbClr val="6600CC"/>
                </a:solidFill>
              </a:rPr>
              <a:t>at book value without a related accumulated amortization account.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3653">
                                            <p:txEl>
                                              <p:pRg st="0" end="0"/>
                                            </p:txEl>
                                          </p:spTgt>
                                        </p:tgtEl>
                                        <p:attrNameLst>
                                          <p:attrName>style.visibility</p:attrName>
                                        </p:attrNameLst>
                                      </p:cBhvr>
                                      <p:to>
                                        <p:strVal val="visible"/>
                                      </p:to>
                                    </p:set>
                                    <p:animEffect transition="in" filter="wipe(left)">
                                      <p:cBhvr>
                                        <p:cTn id="7" dur="500"/>
                                        <p:tgtEl>
                                          <p:spTgt spid="283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53">
                                            <p:txEl>
                                              <p:pRg st="2" end="2"/>
                                            </p:txEl>
                                          </p:spTgt>
                                        </p:tgtEl>
                                        <p:attrNameLst>
                                          <p:attrName>style.visibility</p:attrName>
                                        </p:attrNameLst>
                                      </p:cBhvr>
                                      <p:to>
                                        <p:strVal val="visible"/>
                                      </p:to>
                                    </p:set>
                                    <p:animEffect transition="in" filter="wipe(left)">
                                      <p:cBhvr>
                                        <p:cTn id="12" dur="500"/>
                                        <p:tgtEl>
                                          <p:spTgt spid="283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0D85E5FE-164C-4460-A0D5-A4557EF540E6}" type="slidenum">
              <a:rPr lang="en-US" sz="1600" smtClean="0">
                <a:solidFill>
                  <a:schemeClr val="tx1"/>
                </a:solidFill>
              </a:rPr>
              <a:pPr/>
              <a:t>81</a:t>
            </a:fld>
            <a:endParaRPr lang="en-US" sz="1600" smtClean="0"/>
          </a:p>
        </p:txBody>
      </p:sp>
      <p:sp>
        <p:nvSpPr>
          <p:cNvPr id="98307"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8308"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5700" name="Rectangle 1028"/>
          <p:cNvSpPr>
            <a:spLocks noGrp="1" noChangeArrowheads="1"/>
          </p:cNvSpPr>
          <p:nvPr>
            <p:ph type="title"/>
          </p:nvPr>
        </p:nvSpPr>
        <p:spPr/>
        <p:txBody>
          <a:bodyPr/>
          <a:lstStyle/>
          <a:p>
            <a:pPr>
              <a:defRPr/>
            </a:pPr>
            <a:r>
              <a:rPr lang="en-US" smtClean="0"/>
              <a:t>Intangible Assets: Patents</a:t>
            </a:r>
          </a:p>
        </p:txBody>
      </p:sp>
      <p:sp>
        <p:nvSpPr>
          <p:cNvPr id="285701" name="Rectangle 1029"/>
          <p:cNvSpPr>
            <a:spLocks noGrp="1" noChangeArrowheads="1"/>
          </p:cNvSpPr>
          <p:nvPr>
            <p:ph type="body" idx="1"/>
          </p:nvPr>
        </p:nvSpPr>
        <p:spPr>
          <a:xfrm>
            <a:off x="685800" y="1219200"/>
            <a:ext cx="7772400" cy="2895600"/>
          </a:xfrm>
          <a:noFill/>
        </p:spPr>
        <p:txBody>
          <a:bodyPr/>
          <a:lstStyle/>
          <a:p>
            <a:pPr>
              <a:spcBef>
                <a:spcPct val="55000"/>
              </a:spcBef>
            </a:pPr>
            <a:r>
              <a:rPr lang="en-US" smtClean="0"/>
              <a:t>A patent is an exclusive right granted by the federal government to sell or manufacture an invention.</a:t>
            </a:r>
          </a:p>
          <a:p>
            <a:pPr>
              <a:spcBef>
                <a:spcPct val="55000"/>
              </a:spcBef>
            </a:pPr>
            <a:r>
              <a:rPr lang="en-US" smtClean="0"/>
              <a:t>A patent is amortized over the shorter of its useful life or 17-year legal life.</a:t>
            </a:r>
          </a:p>
        </p:txBody>
      </p:sp>
      <p:graphicFrame>
        <p:nvGraphicFramePr>
          <p:cNvPr id="98311" name="Object 1030"/>
          <p:cNvGraphicFramePr>
            <a:graphicFrameLocks/>
          </p:cNvGraphicFramePr>
          <p:nvPr/>
        </p:nvGraphicFramePr>
        <p:xfrm>
          <a:off x="2209800" y="4191000"/>
          <a:ext cx="4662488" cy="1712913"/>
        </p:xfrm>
        <a:graphic>
          <a:graphicData uri="http://schemas.openxmlformats.org/presentationml/2006/ole">
            <mc:AlternateContent xmlns:mc="http://schemas.openxmlformats.org/markup-compatibility/2006">
              <mc:Choice xmlns:v="urn:schemas-microsoft-com:vml" Requires="v">
                <p:oleObj spid="_x0000_s98313" name="Clip" r:id="rId4" imgW="4625340" imgH="1706880" progId="">
                  <p:embed/>
                </p:oleObj>
              </mc:Choice>
              <mc:Fallback>
                <p:oleObj name="Clip" r:id="rId4" imgW="4625340" imgH="1706880"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91000"/>
                        <a:ext cx="46624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animEffect transition="in" filter="wipe(left)">
                                      <p:cBhvr>
                                        <p:cTn id="7" dur="500"/>
                                        <p:tgtEl>
                                          <p:spTgt spid="285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701">
                                            <p:txEl>
                                              <p:pRg st="1" end="1"/>
                                            </p:txEl>
                                          </p:spTgt>
                                        </p:tgtEl>
                                        <p:attrNameLst>
                                          <p:attrName>style.visibility</p:attrName>
                                        </p:attrNameLst>
                                      </p:cBhvr>
                                      <p:to>
                                        <p:strVal val="visible"/>
                                      </p:to>
                                    </p:set>
                                    <p:animEffect transition="in" filter="wipe(left)">
                                      <p:cBhvr>
                                        <p:cTn id="12" dur="500"/>
                                        <p:tgtEl>
                                          <p:spTgt spid="285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C2D6D60-C816-4DFA-AFBF-070200571D0C}" type="slidenum">
              <a:rPr lang="en-US" sz="1600" smtClean="0">
                <a:solidFill>
                  <a:schemeClr val="tx1"/>
                </a:solidFill>
              </a:rPr>
              <a:pPr/>
              <a:t>82</a:t>
            </a:fld>
            <a:endParaRPr lang="en-US" sz="1600" smtClean="0"/>
          </a:p>
        </p:txBody>
      </p:sp>
      <p:sp>
        <p:nvSpPr>
          <p:cNvPr id="993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93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1300" name="Rectangle 4"/>
          <p:cNvSpPr>
            <a:spLocks noGrp="1" noChangeArrowheads="1"/>
          </p:cNvSpPr>
          <p:nvPr>
            <p:ph type="title"/>
          </p:nvPr>
        </p:nvSpPr>
        <p:spPr>
          <a:xfrm>
            <a:off x="685800" y="228600"/>
            <a:ext cx="7772400" cy="1143000"/>
          </a:xfrm>
        </p:spPr>
        <p:txBody>
          <a:bodyPr/>
          <a:lstStyle/>
          <a:p>
            <a:pPr>
              <a:defRPr/>
            </a:pPr>
            <a:r>
              <a:rPr lang="en-US" smtClean="0">
                <a:solidFill>
                  <a:srgbClr val="6600CC"/>
                </a:solidFill>
              </a:rPr>
              <a:t>Intangible Assets with IDENTIFIABLE Useful Lives</a:t>
            </a:r>
            <a:endParaRPr lang="en-US" smtClean="0"/>
          </a:p>
        </p:txBody>
      </p:sp>
      <p:sp>
        <p:nvSpPr>
          <p:cNvPr id="311301" name="Rectangle 5"/>
          <p:cNvSpPr>
            <a:spLocks noGrp="1" noChangeArrowheads="1"/>
          </p:cNvSpPr>
          <p:nvPr>
            <p:ph type="body" idx="1"/>
          </p:nvPr>
        </p:nvSpPr>
        <p:spPr>
          <a:xfrm>
            <a:off x="152400" y="1562100"/>
            <a:ext cx="8839200" cy="1714500"/>
          </a:xfrm>
          <a:noFill/>
        </p:spPr>
        <p:txBody>
          <a:bodyPr/>
          <a:lstStyle/>
          <a:p>
            <a:pPr>
              <a:lnSpc>
                <a:spcPct val="85000"/>
              </a:lnSpc>
              <a:buFont typeface="Monotype Sorts" pitchFamily="2" charset="2"/>
              <a:buNone/>
            </a:pPr>
            <a:r>
              <a:rPr lang="en-US" sz="2400" smtClean="0"/>
              <a:t>Example: </a:t>
            </a:r>
            <a:r>
              <a:rPr lang="en-US" sz="2300" smtClean="0"/>
              <a:t>(1) A patent is purchased from a company for </a:t>
            </a:r>
            <a:r>
              <a:rPr lang="en-US" sz="2300" smtClean="0">
                <a:solidFill>
                  <a:srgbClr val="FF3300"/>
                </a:solidFill>
              </a:rPr>
              <a:t>$20,000</a:t>
            </a:r>
            <a:r>
              <a:rPr lang="en-US" sz="2300" smtClean="0"/>
              <a:t>.  (2) When purchased, there were 15 years remaining of the 17 year legal life, but management estimates that new technology will make this patent obsolete in 4 years.</a:t>
            </a:r>
            <a:r>
              <a:rPr lang="en-US" sz="2400" smtClean="0"/>
              <a:t> ($20,000/4</a:t>
            </a:r>
            <a:r>
              <a:rPr lang="en-US" sz="2400" smtClean="0">
                <a:solidFill>
                  <a:srgbClr val="FF3300"/>
                </a:solidFill>
              </a:rPr>
              <a:t>=$5,000</a:t>
            </a:r>
            <a:r>
              <a:rPr lang="en-US" sz="2400" smtClean="0"/>
              <a:t>)</a:t>
            </a:r>
          </a:p>
        </p:txBody>
      </p:sp>
      <p:graphicFrame>
        <p:nvGraphicFramePr>
          <p:cNvPr id="311302" name="Object 6"/>
          <p:cNvGraphicFramePr>
            <a:graphicFrameLocks noChangeAspect="1"/>
          </p:cNvGraphicFramePr>
          <p:nvPr/>
        </p:nvGraphicFramePr>
        <p:xfrm>
          <a:off x="228600" y="3124200"/>
          <a:ext cx="8686800" cy="2344738"/>
        </p:xfrm>
        <a:graphic>
          <a:graphicData uri="http://schemas.openxmlformats.org/presentationml/2006/ole">
            <mc:AlternateContent xmlns:mc="http://schemas.openxmlformats.org/markup-compatibility/2006">
              <mc:Choice xmlns:v="urn:schemas-microsoft-com:vml" Requires="v">
                <p:oleObj spid="_x0000_s99355" name="Worksheet" r:id="rId5" imgW="5904000" imgH="1598760" progId="Excel.Sheet.8">
                  <p:embed/>
                </p:oleObj>
              </mc:Choice>
              <mc:Fallback>
                <p:oleObj name="Worksheet" r:id="rId5" imgW="5904000" imgH="1598760" progId="Excel.Sheet.8">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124200"/>
                        <a:ext cx="86868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03" name="Text Box 7"/>
          <p:cNvSpPr txBox="1">
            <a:spLocks noChangeArrowheads="1"/>
          </p:cNvSpPr>
          <p:nvPr/>
        </p:nvSpPr>
        <p:spPr bwMode="auto">
          <a:xfrm>
            <a:off x="228600" y="5486400"/>
            <a:ext cx="8610600" cy="854075"/>
          </a:xfrm>
          <a:prstGeom prst="rect">
            <a:avLst/>
          </a:prstGeom>
          <a:solidFill>
            <a:srgbClr val="F3F6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t>Patent		20,000		      Amortization Expense   5,000</a:t>
            </a:r>
          </a:p>
          <a:p>
            <a:pPr>
              <a:spcBef>
                <a:spcPct val="50000"/>
              </a:spcBef>
            </a:pPr>
            <a:r>
              <a:rPr lang="en-US"/>
              <a:t>       Cash		20000	             Patent			      5000</a:t>
            </a:r>
          </a:p>
        </p:txBody>
      </p:sp>
      <p:sp>
        <p:nvSpPr>
          <p:cNvPr id="99337" name="Line 8"/>
          <p:cNvSpPr>
            <a:spLocks noChangeShapeType="1"/>
          </p:cNvSpPr>
          <p:nvPr/>
        </p:nvSpPr>
        <p:spPr bwMode="auto">
          <a:xfrm>
            <a:off x="228600" y="5486400"/>
            <a:ext cx="365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a:off x="228600" y="6324600"/>
            <a:ext cx="365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9" name="Line 11"/>
          <p:cNvSpPr>
            <a:spLocks noChangeShapeType="1"/>
          </p:cNvSpPr>
          <p:nvPr/>
        </p:nvSpPr>
        <p:spPr bwMode="auto">
          <a:xfrm>
            <a:off x="2286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0" name="Line 12"/>
          <p:cNvSpPr>
            <a:spLocks noChangeShapeType="1"/>
          </p:cNvSpPr>
          <p:nvPr/>
        </p:nvSpPr>
        <p:spPr bwMode="auto">
          <a:xfrm>
            <a:off x="20574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1" name="Line 13"/>
          <p:cNvSpPr>
            <a:spLocks noChangeShapeType="1"/>
          </p:cNvSpPr>
          <p:nvPr/>
        </p:nvSpPr>
        <p:spPr bwMode="auto">
          <a:xfrm>
            <a:off x="29718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2" name="Line 14"/>
          <p:cNvSpPr>
            <a:spLocks noChangeShapeType="1"/>
          </p:cNvSpPr>
          <p:nvPr/>
        </p:nvSpPr>
        <p:spPr bwMode="auto">
          <a:xfrm>
            <a:off x="38862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3" name="Line 15"/>
          <p:cNvSpPr>
            <a:spLocks noChangeShapeType="1"/>
          </p:cNvSpPr>
          <p:nvPr/>
        </p:nvSpPr>
        <p:spPr bwMode="auto">
          <a:xfrm>
            <a:off x="228600" y="5943600"/>
            <a:ext cx="365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4" name="Line 16"/>
          <p:cNvSpPr>
            <a:spLocks noChangeShapeType="1"/>
          </p:cNvSpPr>
          <p:nvPr/>
        </p:nvSpPr>
        <p:spPr bwMode="auto">
          <a:xfrm>
            <a:off x="4343400" y="5486400"/>
            <a:ext cx="449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5" name="Line 17"/>
          <p:cNvSpPr>
            <a:spLocks noChangeShapeType="1"/>
          </p:cNvSpPr>
          <p:nvPr/>
        </p:nvSpPr>
        <p:spPr bwMode="auto">
          <a:xfrm>
            <a:off x="4343400" y="6324600"/>
            <a:ext cx="449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6" name="Line 18"/>
          <p:cNvSpPr>
            <a:spLocks noChangeShapeType="1"/>
          </p:cNvSpPr>
          <p:nvPr/>
        </p:nvSpPr>
        <p:spPr bwMode="auto">
          <a:xfrm>
            <a:off x="4343400" y="5943600"/>
            <a:ext cx="449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7" name="Line 19"/>
          <p:cNvSpPr>
            <a:spLocks noChangeShapeType="1"/>
          </p:cNvSpPr>
          <p:nvPr/>
        </p:nvSpPr>
        <p:spPr bwMode="auto">
          <a:xfrm>
            <a:off x="71628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8" name="Line 20"/>
          <p:cNvSpPr>
            <a:spLocks noChangeShapeType="1"/>
          </p:cNvSpPr>
          <p:nvPr/>
        </p:nvSpPr>
        <p:spPr bwMode="auto">
          <a:xfrm>
            <a:off x="80010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9" name="Line 21"/>
          <p:cNvSpPr>
            <a:spLocks noChangeShapeType="1"/>
          </p:cNvSpPr>
          <p:nvPr/>
        </p:nvSpPr>
        <p:spPr bwMode="auto">
          <a:xfrm>
            <a:off x="88392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0" name="Line 22"/>
          <p:cNvSpPr>
            <a:spLocks noChangeShapeType="1"/>
          </p:cNvSpPr>
          <p:nvPr/>
        </p:nvSpPr>
        <p:spPr bwMode="auto">
          <a:xfrm>
            <a:off x="4343400" y="548640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Text Box 23"/>
          <p:cNvSpPr txBox="1">
            <a:spLocks noChangeArrowheads="1"/>
          </p:cNvSpPr>
          <p:nvPr/>
        </p:nvSpPr>
        <p:spPr bwMode="auto">
          <a:xfrm>
            <a:off x="3962400" y="5486400"/>
            <a:ext cx="304800" cy="8540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a:t>  </a:t>
            </a:r>
          </a:p>
          <a:p>
            <a:pPr>
              <a:spcBef>
                <a:spcPct val="50000"/>
              </a:spcBef>
            </a:pPr>
            <a:endParaRPr lang="en-US"/>
          </a:p>
        </p:txBody>
      </p:sp>
      <p:sp>
        <p:nvSpPr>
          <p:cNvPr id="311320" name="Line 24"/>
          <p:cNvSpPr>
            <a:spLocks noChangeShapeType="1"/>
          </p:cNvSpPr>
          <p:nvPr/>
        </p:nvSpPr>
        <p:spPr bwMode="auto">
          <a:xfrm flipH="1">
            <a:off x="2057400" y="1905000"/>
            <a:ext cx="5410200" cy="2590800"/>
          </a:xfrm>
          <a:prstGeom prst="line">
            <a:avLst/>
          </a:prstGeom>
          <a:noFill/>
          <a:ln w="38100">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1321" name="Line 25"/>
          <p:cNvSpPr>
            <a:spLocks noChangeShapeType="1"/>
          </p:cNvSpPr>
          <p:nvPr/>
        </p:nvSpPr>
        <p:spPr bwMode="auto">
          <a:xfrm flipH="1">
            <a:off x="6400800" y="2819400"/>
            <a:ext cx="1066800" cy="1905000"/>
          </a:xfrm>
          <a:prstGeom prst="line">
            <a:avLst/>
          </a:prstGeom>
          <a:noFill/>
          <a:ln w="38100">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1301">
                                            <p:txEl>
                                              <p:pRg st="0" end="0"/>
                                            </p:txEl>
                                          </p:spTgt>
                                        </p:tgtEl>
                                        <p:attrNameLst>
                                          <p:attrName>style.visibility</p:attrName>
                                        </p:attrNameLst>
                                      </p:cBhvr>
                                      <p:to>
                                        <p:strVal val="visible"/>
                                      </p:to>
                                    </p:set>
                                    <p:animEffect transition="in" filter="wipe(left)">
                                      <p:cBhvr>
                                        <p:cTn id="7" dur="500"/>
                                        <p:tgtEl>
                                          <p:spTgt spid="311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11302"/>
                                        </p:tgtEl>
                                        <p:attrNameLst>
                                          <p:attrName>style.visibility</p:attrName>
                                        </p:attrNameLst>
                                      </p:cBhvr>
                                      <p:to>
                                        <p:strVal val="visible"/>
                                      </p:to>
                                    </p:se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11320"/>
                                        </p:tgtEl>
                                        <p:attrNameLst>
                                          <p:attrName>style.visibility</p:attrName>
                                        </p:attrNameLst>
                                      </p:cBhvr>
                                      <p:to>
                                        <p:strVal val="visible"/>
                                      </p:to>
                                    </p:set>
                                    <p:animEffect transition="in" filter="wipe(up)">
                                      <p:cBhvr>
                                        <p:cTn id="15" dur="500"/>
                                        <p:tgtEl>
                                          <p:spTgt spid="311320"/>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11321"/>
                                        </p:tgtEl>
                                        <p:attrNameLst>
                                          <p:attrName>style.visibility</p:attrName>
                                        </p:attrNameLst>
                                      </p:cBhvr>
                                      <p:to>
                                        <p:strVal val="visible"/>
                                      </p:to>
                                    </p:set>
                                    <p:animEffect transition="in" filter="wipe(up)">
                                      <p:cBhvr>
                                        <p:cTn id="19" dur="500"/>
                                        <p:tgtEl>
                                          <p:spTgt spid="3113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11303">
                                            <p:txEl>
                                              <p:charRg st="4294967295" end="4294967295"/>
                                            </p:txEl>
                                          </p:spTgt>
                                        </p:tgtEl>
                                        <p:attrNameLst>
                                          <p:attrName>style.visibility</p:attrName>
                                        </p:attrNameLst>
                                      </p:cBhvr>
                                      <p:to>
                                        <p:strVal val="visible"/>
                                      </p:to>
                                    </p:set>
                                    <p:anim calcmode="lin" valueType="num">
                                      <p:cBhvr additive="base">
                                        <p:cTn id="24" dur="500" fill="hold"/>
                                        <p:tgtEl>
                                          <p:spTgt spid="31130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1303">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build="p" autoUpdateAnimBg="0" advAuto="0"/>
      <p:bldP spid="311303" grpId="0" autoUpdateAnimBg="0"/>
      <p:bldP spid="311320" grpId="0" animBg="1"/>
      <p:bldP spid="31132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21369BE-755C-4F7F-8780-E4364BB861AB}" type="slidenum">
              <a:rPr lang="en-US" sz="1600" smtClean="0">
                <a:solidFill>
                  <a:schemeClr val="tx1"/>
                </a:solidFill>
              </a:rPr>
              <a:pPr/>
              <a:t>83</a:t>
            </a:fld>
            <a:endParaRPr lang="en-US" sz="1600" smtClean="0"/>
          </a:p>
        </p:txBody>
      </p:sp>
      <p:sp>
        <p:nvSpPr>
          <p:cNvPr id="1003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03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3524" name="Rectangle 4"/>
          <p:cNvSpPr>
            <a:spLocks noGrp="1" noChangeArrowheads="1"/>
          </p:cNvSpPr>
          <p:nvPr>
            <p:ph type="title"/>
          </p:nvPr>
        </p:nvSpPr>
        <p:spPr>
          <a:xfrm>
            <a:off x="2152650" y="350838"/>
            <a:ext cx="4705350" cy="669925"/>
          </a:xfrm>
          <a:ln w="38100" cap="flat" cmpd="dbl">
            <a:solidFill>
              <a:schemeClr val="accent2"/>
            </a:solidFill>
          </a:ln>
        </p:spPr>
        <p:txBody>
          <a:bodyPr/>
          <a:lstStyle/>
          <a:p>
            <a:pPr>
              <a:defRPr/>
            </a:pPr>
            <a:r>
              <a:rPr lang="en-US" sz="4000" smtClean="0">
                <a:solidFill>
                  <a:srgbClr val="1204C6"/>
                </a:solidFill>
                <a:latin typeface="Arial Rounded MT Bold" pitchFamily="34" charset="0"/>
              </a:rPr>
              <a:t>Chapter 9</a:t>
            </a:r>
            <a:endParaRPr lang="en-US" sz="4000" b="0" smtClean="0"/>
          </a:p>
        </p:txBody>
      </p:sp>
      <p:graphicFrame>
        <p:nvGraphicFramePr>
          <p:cNvPr id="363525" name="Object 5"/>
          <p:cNvGraphicFramePr>
            <a:graphicFrameLocks noChangeAspect="1"/>
          </p:cNvGraphicFramePr>
          <p:nvPr/>
        </p:nvGraphicFramePr>
        <p:xfrm>
          <a:off x="3505200" y="1600200"/>
          <a:ext cx="2033588" cy="3390900"/>
        </p:xfrm>
        <a:graphic>
          <a:graphicData uri="http://schemas.openxmlformats.org/presentationml/2006/ole">
            <mc:AlternateContent xmlns:mc="http://schemas.openxmlformats.org/markup-compatibility/2006">
              <mc:Choice xmlns:v="urn:schemas-microsoft-com:vml" Requires="v">
                <p:oleObj spid="_x0000_s100361" name="Clip" r:id="rId5" imgW="2033588" imgH="3390900" progId="">
                  <p:embed/>
                </p:oleObj>
              </mc:Choice>
              <mc:Fallback>
                <p:oleObj name="Clip" r:id="rId5" imgW="2033588" imgH="33909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600200"/>
                        <a:ext cx="2033588"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3526" name="Text Box 6"/>
          <p:cNvSpPr txBox="1">
            <a:spLocks noChangeArrowheads="1"/>
          </p:cNvSpPr>
          <p:nvPr/>
        </p:nvSpPr>
        <p:spPr bwMode="auto">
          <a:xfrm>
            <a:off x="3505200" y="51054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spcBef>
                <a:spcPct val="50000"/>
              </a:spcBef>
            </a:pPr>
            <a:r>
              <a:rPr lang="en-US" sz="3200" b="0">
                <a:solidFill>
                  <a:srgbClr val="1204C6"/>
                </a:solidFill>
                <a:latin typeface="Arial Rounded MT Bold" pitchFamily="34" charset="0"/>
              </a:rPr>
              <a:t>The End</a:t>
            </a:r>
            <a:endParaRPr lang="en-US" b="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363525"/>
                                        </p:tgtEl>
                                        <p:attrNameLst>
                                          <p:attrName>style.visibility</p:attrName>
                                        </p:attrNameLst>
                                      </p:cBhvr>
                                      <p:to>
                                        <p:strVal val="visible"/>
                                      </p:to>
                                    </p:set>
                                    <p:anim calcmode="lin" valueType="num">
                                      <p:cBhvr>
                                        <p:cTn id="7" dur="5000" fill="hold"/>
                                        <p:tgtEl>
                                          <p:spTgt spid="363525"/>
                                        </p:tgtEl>
                                        <p:attrNameLst>
                                          <p:attrName>ppt_w</p:attrName>
                                        </p:attrNameLst>
                                      </p:cBhvr>
                                      <p:tavLst>
                                        <p:tav tm="0" fmla="#ppt_w*sin(2.5*pi*$)">
                                          <p:val>
                                            <p:fltVal val="0"/>
                                          </p:val>
                                        </p:tav>
                                        <p:tav tm="100000">
                                          <p:val>
                                            <p:fltVal val="1"/>
                                          </p:val>
                                        </p:tav>
                                      </p:tavLst>
                                    </p:anim>
                                    <p:anim calcmode="lin" valueType="num">
                                      <p:cBhvr>
                                        <p:cTn id="8" dur="5000" fill="hold"/>
                                        <p:tgtEl>
                                          <p:spTgt spid="36352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363526"/>
                                        </p:tgtEl>
                                        <p:attrNameLst>
                                          <p:attrName>style.visibility</p:attrName>
                                        </p:attrNameLst>
                                      </p:cBhvr>
                                      <p:to>
                                        <p:strVal val="visible"/>
                                      </p:to>
                                    </p:set>
                                    <p:anim calcmode="lin" valueType="num">
                                      <p:cBhvr additive="base">
                                        <p:cTn id="12" dur="500" fill="hold"/>
                                        <p:tgtEl>
                                          <p:spTgt spid="363526"/>
                                        </p:tgtEl>
                                        <p:attrNameLst>
                                          <p:attrName>ppt_x</p:attrName>
                                        </p:attrNameLst>
                                      </p:cBhvr>
                                      <p:tavLst>
                                        <p:tav tm="0">
                                          <p:val>
                                            <p:strVal val="0-#ppt_w/2"/>
                                          </p:val>
                                        </p:tav>
                                        <p:tav tm="100000">
                                          <p:val>
                                            <p:strVal val="#ppt_x"/>
                                          </p:val>
                                        </p:tav>
                                      </p:tavLst>
                                    </p:anim>
                                    <p:anim calcmode="lin" valueType="num">
                                      <p:cBhvr additive="base">
                                        <p:cTn id="13" dur="500" fill="hold"/>
                                        <p:tgtEl>
                                          <p:spTgt spid="3635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BF42BA61-845E-42C4-BC97-037D74EF4C71}" type="slidenum">
              <a:rPr lang="en-US" sz="1600" smtClean="0">
                <a:solidFill>
                  <a:schemeClr val="tx1"/>
                </a:solidFill>
              </a:rPr>
              <a:pPr/>
              <a:t>84</a:t>
            </a:fld>
            <a:endParaRPr lang="en-US" sz="1600" smtClean="0"/>
          </a:p>
        </p:txBody>
      </p:sp>
      <p:sp>
        <p:nvSpPr>
          <p:cNvPr id="101379"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80"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7748" name="Rectangle 1028"/>
          <p:cNvSpPr>
            <a:spLocks noGrp="1" noChangeArrowheads="1"/>
          </p:cNvSpPr>
          <p:nvPr>
            <p:ph type="title"/>
          </p:nvPr>
        </p:nvSpPr>
        <p:spPr/>
        <p:txBody>
          <a:bodyPr/>
          <a:lstStyle/>
          <a:p>
            <a:pPr>
              <a:defRPr/>
            </a:pPr>
            <a:r>
              <a:rPr lang="en-US" smtClean="0"/>
              <a:t>Intangible Assets:</a:t>
            </a:r>
            <a:r>
              <a:rPr lang="en-US" smtClean="0">
                <a:solidFill>
                  <a:schemeClr val="accent2"/>
                </a:solidFill>
              </a:rPr>
              <a:t> </a:t>
            </a:r>
            <a:r>
              <a:rPr lang="en-US" smtClean="0">
                <a:solidFill>
                  <a:srgbClr val="FF3300"/>
                </a:solidFill>
              </a:rPr>
              <a:t>Goodwill</a:t>
            </a:r>
          </a:p>
        </p:txBody>
      </p:sp>
      <p:sp>
        <p:nvSpPr>
          <p:cNvPr id="287749" name="Rectangle 1029"/>
          <p:cNvSpPr>
            <a:spLocks noGrp="1" noChangeArrowheads="1"/>
          </p:cNvSpPr>
          <p:nvPr>
            <p:ph type="body" idx="1"/>
          </p:nvPr>
        </p:nvSpPr>
        <p:spPr>
          <a:xfrm>
            <a:off x="228600" y="1295400"/>
            <a:ext cx="8534400" cy="4419600"/>
          </a:xfrm>
        </p:spPr>
        <p:txBody>
          <a:bodyPr/>
          <a:lstStyle/>
          <a:p>
            <a:pPr>
              <a:spcBef>
                <a:spcPct val="55000"/>
              </a:spcBef>
              <a:defRPr/>
            </a:pPr>
            <a:r>
              <a:rPr lang="en-US" sz="2800" smtClean="0">
                <a:solidFill>
                  <a:srgbClr val="3365FB"/>
                </a:solidFill>
              </a:rPr>
              <a:t>Goodwill is the added value</a:t>
            </a:r>
            <a:r>
              <a:rPr lang="en-US" sz="2800" smtClean="0"/>
              <a:t> of a business that is attributable to favorable factors such as a good reputation, location, and superior products.</a:t>
            </a:r>
          </a:p>
          <a:p>
            <a:pPr>
              <a:spcBef>
                <a:spcPct val="55000"/>
              </a:spcBef>
              <a:defRPr/>
            </a:pPr>
            <a:r>
              <a:rPr lang="en-US" sz="2800" smtClean="0">
                <a:solidFill>
                  <a:srgbClr val="FF3300"/>
                </a:solidFill>
              </a:rPr>
              <a:t>Goodwill must be </a:t>
            </a:r>
            <a:r>
              <a:rPr lang="en-US" sz="2800" b="1" smtClean="0">
                <a:solidFill>
                  <a:srgbClr val="FF3300"/>
                </a:solidFill>
                <a:effectLst>
                  <a:outerShdw blurRad="38100" dist="38100" dir="2700000" algn="tl">
                    <a:srgbClr val="C0C0C0"/>
                  </a:outerShdw>
                </a:effectLst>
              </a:rPr>
              <a:t>PURCHASED</a:t>
            </a:r>
            <a:r>
              <a:rPr lang="en-US" sz="2800" smtClean="0"/>
              <a:t> by acquiring an existing business at a cost that is higher than the Fair Market Value of its physical assets (minus any liabilities assumed by the buying company).</a:t>
            </a:r>
          </a:p>
          <a:p>
            <a:pPr>
              <a:spcBef>
                <a:spcPct val="55000"/>
              </a:spcBef>
              <a:defRPr/>
            </a:pPr>
            <a:r>
              <a:rPr lang="en-US" sz="2800" smtClean="0">
                <a:solidFill>
                  <a:srgbClr val="FF3300"/>
                </a:solidFill>
              </a:rPr>
              <a:t>Goodwill has an INDEFINITE useful life, so it must be tested for IMPAIRMENT each year.</a:t>
            </a:r>
            <a:r>
              <a:rPr lang="en-US" sz="2800" smtClean="0"/>
              <a:t>    </a:t>
            </a:r>
          </a:p>
          <a:p>
            <a:pPr>
              <a:spcBef>
                <a:spcPct val="55000"/>
              </a:spcBef>
              <a:buFont typeface="Monotype Sorts" pitchFamily="2" charset="2"/>
              <a:buNone/>
              <a:defRPr/>
            </a:pPr>
            <a:endParaRPr lang="en-US" smtClean="0"/>
          </a:p>
        </p:txBody>
      </p:sp>
      <p:sp>
        <p:nvSpPr>
          <p:cNvPr id="101383" name="Line 1030"/>
          <p:cNvSpPr>
            <a:spLocks noChangeShapeType="1"/>
          </p:cNvSpPr>
          <p:nvPr/>
        </p:nvSpPr>
        <p:spPr bwMode="auto">
          <a:xfrm>
            <a:off x="228600" y="1143000"/>
            <a:ext cx="85344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49">
                                            <p:txEl>
                                              <p:pRg st="0" end="0"/>
                                            </p:txEl>
                                          </p:spTgt>
                                        </p:tgtEl>
                                        <p:attrNameLst>
                                          <p:attrName>style.visibility</p:attrName>
                                        </p:attrNameLst>
                                      </p:cBhvr>
                                      <p:to>
                                        <p:strVal val="visible"/>
                                      </p:to>
                                    </p:set>
                                    <p:animEffect transition="in" filter="wipe(left)">
                                      <p:cBhvr>
                                        <p:cTn id="7" dur="500"/>
                                        <p:tgtEl>
                                          <p:spTgt spid="287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49">
                                            <p:txEl>
                                              <p:pRg st="1" end="1"/>
                                            </p:txEl>
                                          </p:spTgt>
                                        </p:tgtEl>
                                        <p:attrNameLst>
                                          <p:attrName>style.visibility</p:attrName>
                                        </p:attrNameLst>
                                      </p:cBhvr>
                                      <p:to>
                                        <p:strVal val="visible"/>
                                      </p:to>
                                    </p:set>
                                    <p:animEffect transition="in" filter="wipe(left)">
                                      <p:cBhvr>
                                        <p:cTn id="12" dur="500"/>
                                        <p:tgtEl>
                                          <p:spTgt spid="287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7749">
                                            <p:txEl>
                                              <p:pRg st="2" end="2"/>
                                            </p:txEl>
                                          </p:spTgt>
                                        </p:tgtEl>
                                        <p:attrNameLst>
                                          <p:attrName>style.visibility</p:attrName>
                                        </p:attrNameLst>
                                      </p:cBhvr>
                                      <p:to>
                                        <p:strVal val="visible"/>
                                      </p:to>
                                    </p:set>
                                    <p:animEffect transition="in" filter="wipe(left)">
                                      <p:cBhvr>
                                        <p:cTn id="17" dur="500"/>
                                        <p:tgtEl>
                                          <p:spTgt spid="287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914B926-A1E4-4689-9978-6CE1585863EC}" type="slidenum">
              <a:rPr lang="en-US" sz="1600" smtClean="0">
                <a:solidFill>
                  <a:schemeClr val="tx1"/>
                </a:solidFill>
              </a:rPr>
              <a:pPr/>
              <a:t>85</a:t>
            </a:fld>
            <a:endParaRPr lang="en-US" sz="1600" smtClean="0"/>
          </a:p>
        </p:txBody>
      </p:sp>
      <p:sp>
        <p:nvSpPr>
          <p:cNvPr id="1024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3348" name="Rectangle 4"/>
          <p:cNvSpPr>
            <a:spLocks noGrp="1" noChangeArrowheads="1"/>
          </p:cNvSpPr>
          <p:nvPr>
            <p:ph type="title"/>
          </p:nvPr>
        </p:nvSpPr>
        <p:spPr>
          <a:xfrm>
            <a:off x="1066800" y="228600"/>
            <a:ext cx="7391400" cy="1143000"/>
          </a:xfrm>
        </p:spPr>
        <p:txBody>
          <a:bodyPr/>
          <a:lstStyle/>
          <a:p>
            <a:pPr>
              <a:defRPr/>
            </a:pPr>
            <a:r>
              <a:rPr lang="en-US" smtClean="0">
                <a:solidFill>
                  <a:srgbClr val="6600CC"/>
                </a:solidFill>
              </a:rPr>
              <a:t>Intangible Assets with </a:t>
            </a:r>
            <a:r>
              <a:rPr lang="en-US" smtClean="0">
                <a:solidFill>
                  <a:schemeClr val="tx1"/>
                </a:solidFill>
              </a:rPr>
              <a:t>INDEFINITE</a:t>
            </a:r>
            <a:r>
              <a:rPr lang="en-US" smtClean="0">
                <a:solidFill>
                  <a:schemeClr val="accent2"/>
                </a:solidFill>
              </a:rPr>
              <a:t> </a:t>
            </a:r>
            <a:r>
              <a:rPr lang="en-US" smtClean="0">
                <a:solidFill>
                  <a:srgbClr val="6600CC"/>
                </a:solidFill>
              </a:rPr>
              <a:t>Useful Lives</a:t>
            </a:r>
            <a:endParaRPr lang="en-US" smtClean="0"/>
          </a:p>
        </p:txBody>
      </p:sp>
      <p:sp>
        <p:nvSpPr>
          <p:cNvPr id="313349" name="Rectangle 5"/>
          <p:cNvSpPr>
            <a:spLocks noGrp="1" noChangeArrowheads="1"/>
          </p:cNvSpPr>
          <p:nvPr>
            <p:ph type="body" idx="1"/>
          </p:nvPr>
        </p:nvSpPr>
        <p:spPr>
          <a:xfrm>
            <a:off x="304800" y="1905000"/>
            <a:ext cx="8686800" cy="3581400"/>
          </a:xfrm>
          <a:noFill/>
        </p:spPr>
        <p:txBody>
          <a:bodyPr/>
          <a:lstStyle/>
          <a:p>
            <a:pPr>
              <a:lnSpc>
                <a:spcPct val="85000"/>
              </a:lnSpc>
            </a:pPr>
            <a:r>
              <a:rPr lang="en-US" sz="2800" b="1" i="1" smtClean="0">
                <a:solidFill>
                  <a:srgbClr val="FF3300"/>
                </a:solidFill>
              </a:rPr>
              <a:t>Must be tested for IMPAIRMENT each year.</a:t>
            </a:r>
          </a:p>
          <a:p>
            <a:pPr>
              <a:lnSpc>
                <a:spcPct val="85000"/>
              </a:lnSpc>
              <a:buFont typeface="Monotype Sorts" pitchFamily="2" charset="2"/>
              <a:buNone/>
            </a:pPr>
            <a:r>
              <a:rPr lang="en-US" sz="2800" smtClean="0"/>
              <a:t>    If the fair market value of the intangible asset is less than its book value, the value has been IMPAIRED (reduced).</a:t>
            </a:r>
          </a:p>
          <a:p>
            <a:pPr>
              <a:lnSpc>
                <a:spcPct val="85000"/>
              </a:lnSpc>
              <a:buFont typeface="Monotype Sorts" pitchFamily="2" charset="2"/>
              <a:buNone/>
            </a:pPr>
            <a:endParaRPr lang="en-US" sz="2800" smtClean="0"/>
          </a:p>
          <a:p>
            <a:pPr>
              <a:lnSpc>
                <a:spcPct val="85000"/>
              </a:lnSpc>
            </a:pPr>
            <a:r>
              <a:rPr lang="en-US" sz="2800" smtClean="0"/>
              <a:t>To reduce the intangible asset to its new lower fair value an IMPAIRMENT LOSS is recorded and reported on the Income Statement.  The intangible asset is reduced by the same amount.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3349">
                                            <p:txEl>
                                              <p:pRg st="0" end="0"/>
                                            </p:txEl>
                                          </p:spTgt>
                                        </p:tgtEl>
                                        <p:attrNameLst>
                                          <p:attrName>style.visibility</p:attrName>
                                        </p:attrNameLst>
                                      </p:cBhvr>
                                      <p:to>
                                        <p:strVal val="visible"/>
                                      </p:to>
                                    </p:set>
                                    <p:animEffect transition="in" filter="wipe(left)">
                                      <p:cBhvr>
                                        <p:cTn id="7" dur="500"/>
                                        <p:tgtEl>
                                          <p:spTgt spid="313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3349">
                                            <p:txEl>
                                              <p:pRg st="1" end="1"/>
                                            </p:txEl>
                                          </p:spTgt>
                                        </p:tgtEl>
                                        <p:attrNameLst>
                                          <p:attrName>style.visibility</p:attrName>
                                        </p:attrNameLst>
                                      </p:cBhvr>
                                      <p:to>
                                        <p:strVal val="visible"/>
                                      </p:to>
                                    </p:set>
                                    <p:animEffect transition="in" filter="wipe(left)">
                                      <p:cBhvr>
                                        <p:cTn id="12" dur="500"/>
                                        <p:tgtEl>
                                          <p:spTgt spid="313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3349">
                                            <p:txEl>
                                              <p:pRg st="3" end="3"/>
                                            </p:txEl>
                                          </p:spTgt>
                                        </p:tgtEl>
                                        <p:attrNameLst>
                                          <p:attrName>style.visibility</p:attrName>
                                        </p:attrNameLst>
                                      </p:cBhvr>
                                      <p:to>
                                        <p:strVal val="visible"/>
                                      </p:to>
                                    </p:set>
                                    <p:animEffect transition="in" filter="wipe(left)">
                                      <p:cBhvr>
                                        <p:cTn id="17" dur="500"/>
                                        <p:tgtEl>
                                          <p:spTgt spid="313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2DD21652-5680-4BE6-A9C2-7954A26C410E}" type="slidenum">
              <a:rPr lang="en-US" sz="1600" smtClean="0">
                <a:solidFill>
                  <a:schemeClr val="tx1"/>
                </a:solidFill>
              </a:rPr>
              <a:pPr/>
              <a:t>86</a:t>
            </a:fld>
            <a:endParaRPr lang="en-US" sz="1600" smtClean="0"/>
          </a:p>
        </p:txBody>
      </p:sp>
      <p:sp>
        <p:nvSpPr>
          <p:cNvPr id="1034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9796" name="Rectangle 4"/>
          <p:cNvSpPr>
            <a:spLocks noGrp="1" noChangeArrowheads="1"/>
          </p:cNvSpPr>
          <p:nvPr>
            <p:ph type="title"/>
          </p:nvPr>
        </p:nvSpPr>
        <p:spPr>
          <a:xfrm>
            <a:off x="304800" y="228600"/>
            <a:ext cx="8458200" cy="685800"/>
          </a:xfrm>
        </p:spPr>
        <p:txBody>
          <a:bodyPr/>
          <a:lstStyle/>
          <a:p>
            <a:pPr>
              <a:defRPr/>
            </a:pPr>
            <a:r>
              <a:rPr lang="en-US" smtClean="0"/>
              <a:t>Intangible Assets:</a:t>
            </a:r>
            <a:r>
              <a:rPr lang="en-US" smtClean="0">
                <a:solidFill>
                  <a:schemeClr val="accent2"/>
                </a:solidFill>
              </a:rPr>
              <a:t> </a:t>
            </a:r>
            <a:r>
              <a:rPr lang="en-US" smtClean="0">
                <a:solidFill>
                  <a:srgbClr val="FF3300"/>
                </a:solidFill>
              </a:rPr>
              <a:t>Goodwill </a:t>
            </a:r>
            <a:r>
              <a:rPr lang="en-US" sz="2400" smtClean="0">
                <a:solidFill>
                  <a:srgbClr val="FF3300"/>
                </a:solidFill>
              </a:rPr>
              <a:t>(Example)</a:t>
            </a:r>
            <a:endParaRPr lang="en-US" smtClean="0">
              <a:solidFill>
                <a:srgbClr val="FF3300"/>
              </a:solidFill>
            </a:endParaRPr>
          </a:p>
        </p:txBody>
      </p:sp>
      <p:sp>
        <p:nvSpPr>
          <p:cNvPr id="289797" name="Rectangle 5"/>
          <p:cNvSpPr>
            <a:spLocks noGrp="1" noChangeArrowheads="1"/>
          </p:cNvSpPr>
          <p:nvPr>
            <p:ph type="body" idx="1"/>
          </p:nvPr>
        </p:nvSpPr>
        <p:spPr>
          <a:xfrm>
            <a:off x="228600" y="990600"/>
            <a:ext cx="8686800" cy="4648200"/>
          </a:xfrm>
          <a:noFill/>
        </p:spPr>
        <p:txBody>
          <a:bodyPr/>
          <a:lstStyle/>
          <a:p>
            <a:pPr>
              <a:lnSpc>
                <a:spcPct val="90000"/>
              </a:lnSpc>
              <a:spcBef>
                <a:spcPct val="0"/>
              </a:spcBef>
              <a:buFont typeface="Monotype Sorts" pitchFamily="2" charset="2"/>
              <a:buNone/>
            </a:pPr>
            <a:r>
              <a:rPr lang="en-US" smtClean="0"/>
              <a:t>Winona Co. purchased Rushford Co. by </a:t>
            </a:r>
            <a:r>
              <a:rPr lang="en-US" smtClean="0">
                <a:solidFill>
                  <a:srgbClr val="3365FB"/>
                </a:solidFill>
              </a:rPr>
              <a:t>paying $1,500</a:t>
            </a:r>
            <a:r>
              <a:rPr lang="en-US" smtClean="0"/>
              <a:t> cash for all of its assets, but also </a:t>
            </a:r>
            <a:r>
              <a:rPr lang="en-US" smtClean="0">
                <a:solidFill>
                  <a:srgbClr val="3365FB"/>
                </a:solidFill>
              </a:rPr>
              <a:t>agreeing to assume its liabilities</a:t>
            </a:r>
            <a:r>
              <a:rPr lang="en-US" smtClean="0"/>
              <a:t>.</a:t>
            </a:r>
          </a:p>
          <a:p>
            <a:pPr>
              <a:lnSpc>
                <a:spcPct val="90000"/>
              </a:lnSpc>
              <a:spcBef>
                <a:spcPct val="0"/>
              </a:spcBef>
              <a:buFont typeface="Monotype Sorts" pitchFamily="2" charset="2"/>
              <a:buNone/>
            </a:pPr>
            <a:endParaRPr lang="en-US" sz="2800" smtClean="0"/>
          </a:p>
          <a:p>
            <a:pPr>
              <a:lnSpc>
                <a:spcPct val="90000"/>
              </a:lnSpc>
              <a:spcBef>
                <a:spcPct val="0"/>
              </a:spcBef>
              <a:buFont typeface="Monotype Sorts" pitchFamily="2" charset="2"/>
              <a:buNone/>
            </a:pPr>
            <a:r>
              <a:rPr lang="en-US" sz="2800" smtClean="0"/>
              <a:t>Individual company balance sheets before purchase:</a:t>
            </a:r>
          </a:p>
          <a:p>
            <a:pPr>
              <a:lnSpc>
                <a:spcPct val="90000"/>
              </a:lnSpc>
              <a:spcBef>
                <a:spcPct val="0"/>
              </a:spcBef>
              <a:buFont typeface="Monotype Sorts" pitchFamily="2" charset="2"/>
              <a:buNone/>
            </a:pPr>
            <a:r>
              <a:rPr lang="en-US" sz="2800" smtClean="0"/>
              <a:t>          </a:t>
            </a:r>
            <a:r>
              <a:rPr lang="en-US" sz="2800" smtClean="0">
                <a:solidFill>
                  <a:srgbClr val="3365FB"/>
                </a:solidFill>
              </a:rPr>
              <a:t>Rushford Co.</a:t>
            </a:r>
            <a:r>
              <a:rPr lang="en-US" sz="2800" smtClean="0"/>
              <a:t>		        </a:t>
            </a:r>
            <a:r>
              <a:rPr lang="en-US" sz="2800" smtClean="0">
                <a:solidFill>
                  <a:srgbClr val="FF3300"/>
                </a:solidFill>
              </a:rPr>
              <a:t>Winona Co.</a:t>
            </a:r>
          </a:p>
          <a:p>
            <a:pPr>
              <a:lnSpc>
                <a:spcPct val="90000"/>
              </a:lnSpc>
              <a:spcBef>
                <a:spcPct val="0"/>
              </a:spcBef>
              <a:buFont typeface="Monotype Sorts" pitchFamily="2" charset="2"/>
              <a:buNone/>
            </a:pPr>
            <a:r>
              <a:rPr lang="en-US" sz="2400" b="1" smtClean="0"/>
              <a:t>Assets:              Liab.-A/P 200  Assets:            Liab</a:t>
            </a:r>
            <a:r>
              <a:rPr lang="en-US" sz="2000" b="1" smtClean="0"/>
              <a:t>.-A/P  </a:t>
            </a:r>
            <a:r>
              <a:rPr lang="en-US" sz="2400" b="1" smtClean="0"/>
              <a:t>1000</a:t>
            </a:r>
          </a:p>
          <a:p>
            <a:pPr>
              <a:lnSpc>
                <a:spcPct val="90000"/>
              </a:lnSpc>
              <a:spcBef>
                <a:spcPct val="0"/>
              </a:spcBef>
              <a:buFont typeface="Monotype Sorts" pitchFamily="2" charset="2"/>
              <a:buNone/>
            </a:pPr>
            <a:r>
              <a:rPr lang="en-US" sz="2400" b="1" smtClean="0"/>
              <a:t>Eq.,net     1000  C.Cap.     500    Cash    2000	 C.Cap.    3000</a:t>
            </a:r>
          </a:p>
          <a:p>
            <a:pPr>
              <a:lnSpc>
                <a:spcPct val="90000"/>
              </a:lnSpc>
              <a:spcBef>
                <a:spcPct val="0"/>
              </a:spcBef>
              <a:buFont typeface="Monotype Sorts" pitchFamily="2" charset="2"/>
              <a:buNone/>
            </a:pPr>
            <a:r>
              <a:rPr lang="en-US" sz="2400" b="1" smtClean="0"/>
              <a:t>			     Ret.Earn  300    Eq.,net 7000  Ret.Earn 5000</a:t>
            </a:r>
          </a:p>
          <a:p>
            <a:pPr>
              <a:lnSpc>
                <a:spcPct val="90000"/>
              </a:lnSpc>
              <a:spcBef>
                <a:spcPct val="0"/>
              </a:spcBef>
              <a:buFont typeface="Monotype Sorts" pitchFamily="2" charset="2"/>
              <a:buNone/>
            </a:pPr>
            <a:r>
              <a:rPr lang="en-US" sz="2400" b="1" smtClean="0"/>
              <a:t>T. Assets 1000  T. L&amp;Eq.1000 T.Assets 9000  T. L&amp;Eq. 9000</a:t>
            </a:r>
          </a:p>
          <a:p>
            <a:pPr>
              <a:lnSpc>
                <a:spcPct val="90000"/>
              </a:lnSpc>
              <a:spcBef>
                <a:spcPct val="0"/>
              </a:spcBef>
              <a:buFont typeface="Monotype Sorts" pitchFamily="2" charset="2"/>
              <a:buNone/>
            </a:pPr>
            <a:endParaRPr lang="en-US" sz="2400" b="1" smtClean="0"/>
          </a:p>
          <a:p>
            <a:pPr>
              <a:lnSpc>
                <a:spcPct val="90000"/>
              </a:lnSpc>
              <a:spcBef>
                <a:spcPct val="0"/>
              </a:spcBef>
              <a:buFont typeface="Monotype Sorts" pitchFamily="2" charset="2"/>
              <a:buNone/>
            </a:pPr>
            <a:r>
              <a:rPr lang="en-US" sz="2400" b="1" smtClean="0"/>
              <a:t>An appraiser says the </a:t>
            </a:r>
            <a:r>
              <a:rPr lang="en-US" sz="2400" b="1" smtClean="0">
                <a:solidFill>
                  <a:srgbClr val="3365FB"/>
                </a:solidFill>
              </a:rPr>
              <a:t>Fair Market Value</a:t>
            </a:r>
            <a:r>
              <a:rPr lang="en-US" sz="2400" b="1" smtClean="0"/>
              <a:t> of Rushford’s </a:t>
            </a:r>
            <a:r>
              <a:rPr lang="en-US" sz="2400" b="1" smtClean="0">
                <a:solidFill>
                  <a:srgbClr val="3365FB"/>
                </a:solidFill>
              </a:rPr>
              <a:t>assets is </a:t>
            </a:r>
            <a:r>
              <a:rPr lang="en-US" sz="2400" b="1" smtClean="0">
                <a:solidFill>
                  <a:srgbClr val="FF3300"/>
                </a:solidFill>
              </a:rPr>
              <a:t>$1,300</a:t>
            </a:r>
            <a:r>
              <a:rPr lang="en-US" sz="2400" b="1" smtClean="0"/>
              <a:t>. </a:t>
            </a:r>
            <a:endParaRPr lang="en-US" smtClean="0"/>
          </a:p>
        </p:txBody>
      </p:sp>
      <p:sp>
        <p:nvSpPr>
          <p:cNvPr id="103431" name="Line 6"/>
          <p:cNvSpPr>
            <a:spLocks noChangeShapeType="1"/>
          </p:cNvSpPr>
          <p:nvPr/>
        </p:nvSpPr>
        <p:spPr bwMode="auto">
          <a:xfrm>
            <a:off x="1676400" y="44958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2" name="Line 7"/>
          <p:cNvSpPr>
            <a:spLocks noChangeShapeType="1"/>
          </p:cNvSpPr>
          <p:nvPr/>
        </p:nvSpPr>
        <p:spPr bwMode="auto">
          <a:xfrm>
            <a:off x="3810000" y="44958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8"/>
          <p:cNvSpPr>
            <a:spLocks noChangeShapeType="1"/>
          </p:cNvSpPr>
          <p:nvPr/>
        </p:nvSpPr>
        <p:spPr bwMode="auto">
          <a:xfrm>
            <a:off x="2514600" y="3505200"/>
            <a:ext cx="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9"/>
          <p:cNvSpPr>
            <a:spLocks noChangeShapeType="1"/>
          </p:cNvSpPr>
          <p:nvPr/>
        </p:nvSpPr>
        <p:spPr bwMode="auto">
          <a:xfrm>
            <a:off x="4572000" y="32004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0"/>
          <p:cNvSpPr>
            <a:spLocks noChangeShapeType="1"/>
          </p:cNvSpPr>
          <p:nvPr/>
        </p:nvSpPr>
        <p:spPr bwMode="auto">
          <a:xfrm>
            <a:off x="8077200" y="44958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6" name="Line 11"/>
          <p:cNvSpPr>
            <a:spLocks noChangeShapeType="1"/>
          </p:cNvSpPr>
          <p:nvPr/>
        </p:nvSpPr>
        <p:spPr bwMode="auto">
          <a:xfrm>
            <a:off x="5867400" y="44958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7" name="Line 12"/>
          <p:cNvSpPr>
            <a:spLocks noChangeShapeType="1"/>
          </p:cNvSpPr>
          <p:nvPr/>
        </p:nvSpPr>
        <p:spPr bwMode="auto">
          <a:xfrm>
            <a:off x="0" y="9144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8" name="Line 13"/>
          <p:cNvSpPr>
            <a:spLocks noChangeShapeType="1"/>
          </p:cNvSpPr>
          <p:nvPr/>
        </p:nvSpPr>
        <p:spPr bwMode="auto">
          <a:xfrm>
            <a:off x="304800" y="2514600"/>
            <a:ext cx="8534400"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9" name="Line 14"/>
          <p:cNvSpPr>
            <a:spLocks noChangeShapeType="1"/>
          </p:cNvSpPr>
          <p:nvPr/>
        </p:nvSpPr>
        <p:spPr bwMode="auto">
          <a:xfrm>
            <a:off x="304800" y="5029200"/>
            <a:ext cx="8610600"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0" name="Line 15"/>
          <p:cNvSpPr>
            <a:spLocks noChangeShapeType="1"/>
          </p:cNvSpPr>
          <p:nvPr/>
        </p:nvSpPr>
        <p:spPr bwMode="auto">
          <a:xfrm>
            <a:off x="6705600" y="3505200"/>
            <a:ext cx="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1" name="Line 16"/>
          <p:cNvSpPr>
            <a:spLocks noChangeShapeType="1"/>
          </p:cNvSpPr>
          <p:nvPr/>
        </p:nvSpPr>
        <p:spPr bwMode="auto">
          <a:xfrm>
            <a:off x="1143000" y="3505200"/>
            <a:ext cx="2362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2" name="Line 17"/>
          <p:cNvSpPr>
            <a:spLocks noChangeShapeType="1"/>
          </p:cNvSpPr>
          <p:nvPr/>
        </p:nvSpPr>
        <p:spPr bwMode="auto">
          <a:xfrm>
            <a:off x="5562600" y="3505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9797"/>
                                        </p:tgtEl>
                                        <p:attrNameLst>
                                          <p:attrName>style.visibility</p:attrName>
                                        </p:attrNameLst>
                                      </p:cBhvr>
                                      <p:to>
                                        <p:strVal val="visible"/>
                                      </p:to>
                                    </p:set>
                                    <p:animEffect transition="in" filter="wipe(left)">
                                      <p:cBhvr>
                                        <p:cTn id="7" dur="500"/>
                                        <p:tgtEl>
                                          <p:spTgt spid="28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2B79C11-3559-400B-BCF8-5D9BCBB572AC}" type="slidenum">
              <a:rPr lang="en-US" sz="1600" smtClean="0">
                <a:solidFill>
                  <a:schemeClr val="tx1"/>
                </a:solidFill>
              </a:rPr>
              <a:pPr/>
              <a:t>87</a:t>
            </a:fld>
            <a:endParaRPr lang="en-US" sz="1600" smtClean="0"/>
          </a:p>
        </p:txBody>
      </p:sp>
      <p:sp>
        <p:nvSpPr>
          <p:cNvPr id="1044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44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3892" name="Rectangle 4"/>
          <p:cNvSpPr>
            <a:spLocks noGrp="1" noChangeArrowheads="1"/>
          </p:cNvSpPr>
          <p:nvPr>
            <p:ph type="title"/>
          </p:nvPr>
        </p:nvSpPr>
        <p:spPr>
          <a:xfrm>
            <a:off x="304800" y="228600"/>
            <a:ext cx="8534400" cy="914400"/>
          </a:xfrm>
        </p:spPr>
        <p:txBody>
          <a:bodyPr/>
          <a:lstStyle/>
          <a:p>
            <a:pPr>
              <a:defRPr/>
            </a:pPr>
            <a:r>
              <a:rPr lang="en-US" smtClean="0"/>
              <a:t>Intangible Assets:</a:t>
            </a:r>
            <a:r>
              <a:rPr lang="en-US" smtClean="0">
                <a:solidFill>
                  <a:schemeClr val="accent2"/>
                </a:solidFill>
              </a:rPr>
              <a:t> </a:t>
            </a:r>
            <a:r>
              <a:rPr lang="en-US" smtClean="0">
                <a:solidFill>
                  <a:srgbClr val="FF3300"/>
                </a:solidFill>
              </a:rPr>
              <a:t>Goodwill </a:t>
            </a:r>
            <a:r>
              <a:rPr lang="en-US" sz="2800" smtClean="0">
                <a:solidFill>
                  <a:srgbClr val="FF3300"/>
                </a:solidFill>
              </a:rPr>
              <a:t>(example)</a:t>
            </a:r>
            <a:endParaRPr lang="en-US" smtClean="0">
              <a:solidFill>
                <a:srgbClr val="FF3300"/>
              </a:solidFill>
            </a:endParaRPr>
          </a:p>
        </p:txBody>
      </p:sp>
      <p:sp>
        <p:nvSpPr>
          <p:cNvPr id="104454" name="Line 5"/>
          <p:cNvSpPr>
            <a:spLocks noChangeShapeType="1"/>
          </p:cNvSpPr>
          <p:nvPr/>
        </p:nvSpPr>
        <p:spPr bwMode="auto">
          <a:xfrm>
            <a:off x="228600" y="1143000"/>
            <a:ext cx="85344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5" name="Text Box 6"/>
          <p:cNvSpPr txBox="1">
            <a:spLocks noChangeArrowheads="1"/>
          </p:cNvSpPr>
          <p:nvPr/>
        </p:nvSpPr>
        <p:spPr bwMode="auto">
          <a:xfrm>
            <a:off x="304800" y="2286000"/>
            <a:ext cx="4572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800">
                <a:solidFill>
                  <a:schemeClr val="tx1"/>
                </a:solidFill>
              </a:rPr>
              <a:t>Cash Paid</a:t>
            </a:r>
          </a:p>
          <a:p>
            <a:pPr>
              <a:spcBef>
                <a:spcPct val="50000"/>
              </a:spcBef>
            </a:pPr>
            <a:r>
              <a:rPr lang="en-US" sz="2800">
                <a:solidFill>
                  <a:schemeClr val="tx1"/>
                </a:solidFill>
              </a:rPr>
              <a:t>+ Liab. Assumed</a:t>
            </a:r>
          </a:p>
          <a:p>
            <a:pPr>
              <a:spcBef>
                <a:spcPct val="50000"/>
              </a:spcBef>
            </a:pPr>
            <a:r>
              <a:rPr lang="en-US" sz="2800">
                <a:solidFill>
                  <a:schemeClr val="tx1"/>
                </a:solidFill>
              </a:rPr>
              <a:t>= Total cost</a:t>
            </a:r>
          </a:p>
          <a:p>
            <a:pPr>
              <a:spcBef>
                <a:spcPct val="50000"/>
              </a:spcBef>
            </a:pPr>
            <a:r>
              <a:rPr lang="en-US" sz="2800">
                <a:solidFill>
                  <a:schemeClr val="tx1"/>
                </a:solidFill>
              </a:rPr>
              <a:t>- FMV of Assets Acquired</a:t>
            </a:r>
          </a:p>
          <a:p>
            <a:pPr>
              <a:spcBef>
                <a:spcPct val="50000"/>
              </a:spcBef>
            </a:pPr>
            <a:r>
              <a:rPr lang="en-US" sz="2800">
                <a:solidFill>
                  <a:schemeClr val="tx1"/>
                </a:solidFill>
              </a:rPr>
              <a:t>= Goodwill purchased</a:t>
            </a:r>
          </a:p>
        </p:txBody>
      </p:sp>
      <p:sp>
        <p:nvSpPr>
          <p:cNvPr id="104456" name="Text Box 7"/>
          <p:cNvSpPr txBox="1">
            <a:spLocks noChangeArrowheads="1"/>
          </p:cNvSpPr>
          <p:nvPr/>
        </p:nvSpPr>
        <p:spPr bwMode="auto">
          <a:xfrm>
            <a:off x="228600" y="12192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spcBef>
                <a:spcPct val="50000"/>
              </a:spcBef>
            </a:pPr>
            <a:r>
              <a:rPr lang="en-US" sz="3200">
                <a:solidFill>
                  <a:srgbClr val="3365FB"/>
                </a:solidFill>
              </a:rPr>
              <a:t>Calculation of Goodwill</a:t>
            </a:r>
            <a:endParaRPr lang="en-US">
              <a:solidFill>
                <a:schemeClr val="tx1"/>
              </a:solidFill>
            </a:endParaRPr>
          </a:p>
        </p:txBody>
      </p:sp>
      <p:sp>
        <p:nvSpPr>
          <p:cNvPr id="104457" name="Line 8"/>
          <p:cNvSpPr>
            <a:spLocks noChangeShapeType="1"/>
          </p:cNvSpPr>
          <p:nvPr/>
        </p:nvSpPr>
        <p:spPr bwMode="auto">
          <a:xfrm>
            <a:off x="228600" y="1828800"/>
            <a:ext cx="8534400"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3897" name="Text Box 9"/>
          <p:cNvSpPr txBox="1">
            <a:spLocks noChangeArrowheads="1"/>
          </p:cNvSpPr>
          <p:nvPr/>
        </p:nvSpPr>
        <p:spPr bwMode="auto">
          <a:xfrm>
            <a:off x="4800600" y="2286000"/>
            <a:ext cx="3276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spcBef>
                <a:spcPct val="50000"/>
              </a:spcBef>
            </a:pPr>
            <a:r>
              <a:rPr lang="en-US" sz="2800">
                <a:solidFill>
                  <a:srgbClr val="3365FB"/>
                </a:solidFill>
              </a:rPr>
              <a:t>$1,500</a:t>
            </a:r>
          </a:p>
          <a:p>
            <a:pPr>
              <a:spcBef>
                <a:spcPct val="50000"/>
              </a:spcBef>
            </a:pPr>
            <a:r>
              <a:rPr lang="en-US" sz="2800">
                <a:solidFill>
                  <a:srgbClr val="3365FB"/>
                </a:solidFill>
              </a:rPr>
              <a:t>     200</a:t>
            </a:r>
          </a:p>
          <a:p>
            <a:pPr>
              <a:spcBef>
                <a:spcPct val="50000"/>
              </a:spcBef>
            </a:pPr>
            <a:r>
              <a:rPr lang="en-US" sz="2800">
                <a:solidFill>
                  <a:srgbClr val="3365FB"/>
                </a:solidFill>
              </a:rPr>
              <a:t>  1,700</a:t>
            </a:r>
          </a:p>
          <a:p>
            <a:pPr>
              <a:spcBef>
                <a:spcPct val="50000"/>
              </a:spcBef>
            </a:pPr>
            <a:r>
              <a:rPr lang="en-US" sz="2800">
                <a:solidFill>
                  <a:srgbClr val="3365FB"/>
                </a:solidFill>
              </a:rPr>
              <a:t>  1,300</a:t>
            </a:r>
            <a:endParaRPr lang="en-US" sz="2800">
              <a:solidFill>
                <a:schemeClr val="tx1"/>
              </a:solidFill>
            </a:endParaRPr>
          </a:p>
          <a:p>
            <a:pPr>
              <a:spcBef>
                <a:spcPct val="50000"/>
              </a:spcBef>
            </a:pPr>
            <a:r>
              <a:rPr lang="en-US" sz="2800">
                <a:solidFill>
                  <a:srgbClr val="FF3300"/>
                </a:solidFill>
              </a:rPr>
              <a:t>$   400</a:t>
            </a:r>
          </a:p>
        </p:txBody>
      </p:sp>
      <p:sp>
        <p:nvSpPr>
          <p:cNvPr id="104459" name="Line 10"/>
          <p:cNvSpPr>
            <a:spLocks noChangeShapeType="1"/>
          </p:cNvSpPr>
          <p:nvPr/>
        </p:nvSpPr>
        <p:spPr bwMode="auto">
          <a:xfrm>
            <a:off x="4800600" y="35052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0" name="Line 11"/>
          <p:cNvSpPr>
            <a:spLocks noChangeShapeType="1"/>
          </p:cNvSpPr>
          <p:nvPr/>
        </p:nvSpPr>
        <p:spPr bwMode="auto">
          <a:xfrm>
            <a:off x="4800600" y="48006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4461" name="Object 12"/>
          <p:cNvGraphicFramePr>
            <a:graphicFrameLocks noChangeAspect="1"/>
          </p:cNvGraphicFramePr>
          <p:nvPr/>
        </p:nvGraphicFramePr>
        <p:xfrm>
          <a:off x="6477000" y="2514600"/>
          <a:ext cx="2346325" cy="2597150"/>
        </p:xfrm>
        <a:graphic>
          <a:graphicData uri="http://schemas.openxmlformats.org/presentationml/2006/ole">
            <mc:AlternateContent xmlns:mc="http://schemas.openxmlformats.org/markup-compatibility/2006">
              <mc:Choice xmlns:v="urn:schemas-microsoft-com:vml" Requires="v">
                <p:oleObj spid="_x0000_s104463" name="Clip" r:id="rId4" imgW="3717925" imgH="3352800" progId="">
                  <p:embed/>
                </p:oleObj>
              </mc:Choice>
              <mc:Fallback>
                <p:oleObj name="Clip" r:id="rId4" imgW="3717925" imgH="3352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514600"/>
                        <a:ext cx="2346325" cy="259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3897">
                                            <p:txEl>
                                              <p:pRg st="0" end="0"/>
                                            </p:txEl>
                                          </p:spTgt>
                                        </p:tgtEl>
                                        <p:attrNameLst>
                                          <p:attrName>style.visibility</p:attrName>
                                        </p:attrNameLst>
                                      </p:cBhvr>
                                      <p:to>
                                        <p:strVal val="visible"/>
                                      </p:to>
                                    </p:set>
                                    <p:anim calcmode="lin" valueType="num">
                                      <p:cBhvr additive="base">
                                        <p:cTn id="7" dur="500" fill="hold"/>
                                        <p:tgtEl>
                                          <p:spTgt spid="2938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3897">
                                            <p:txEl>
                                              <p:pRg st="1" end="1"/>
                                            </p:txEl>
                                          </p:spTgt>
                                        </p:tgtEl>
                                        <p:attrNameLst>
                                          <p:attrName>style.visibility</p:attrName>
                                        </p:attrNameLst>
                                      </p:cBhvr>
                                      <p:to>
                                        <p:strVal val="visible"/>
                                      </p:to>
                                    </p:set>
                                    <p:anim calcmode="lin" valueType="num">
                                      <p:cBhvr additive="base">
                                        <p:cTn id="13" dur="500" fill="hold"/>
                                        <p:tgtEl>
                                          <p:spTgt spid="2938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3897">
                                            <p:txEl>
                                              <p:pRg st="2" end="2"/>
                                            </p:txEl>
                                          </p:spTgt>
                                        </p:tgtEl>
                                        <p:attrNameLst>
                                          <p:attrName>style.visibility</p:attrName>
                                        </p:attrNameLst>
                                      </p:cBhvr>
                                      <p:to>
                                        <p:strVal val="visible"/>
                                      </p:to>
                                    </p:set>
                                    <p:anim calcmode="lin" valueType="num">
                                      <p:cBhvr additive="base">
                                        <p:cTn id="19" dur="500" fill="hold"/>
                                        <p:tgtEl>
                                          <p:spTgt spid="2938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38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3897">
                                            <p:txEl>
                                              <p:pRg st="3" end="3"/>
                                            </p:txEl>
                                          </p:spTgt>
                                        </p:tgtEl>
                                        <p:attrNameLst>
                                          <p:attrName>style.visibility</p:attrName>
                                        </p:attrNameLst>
                                      </p:cBhvr>
                                      <p:to>
                                        <p:strVal val="visible"/>
                                      </p:to>
                                    </p:set>
                                    <p:anim calcmode="lin" valueType="num">
                                      <p:cBhvr additive="base">
                                        <p:cTn id="25" dur="500" fill="hold"/>
                                        <p:tgtEl>
                                          <p:spTgt spid="2938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38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3897">
                                            <p:txEl>
                                              <p:pRg st="4" end="4"/>
                                            </p:txEl>
                                          </p:spTgt>
                                        </p:tgtEl>
                                        <p:attrNameLst>
                                          <p:attrName>style.visibility</p:attrName>
                                        </p:attrNameLst>
                                      </p:cBhvr>
                                      <p:to>
                                        <p:strVal val="visible"/>
                                      </p:to>
                                    </p:set>
                                    <p:anim calcmode="lin" valueType="num">
                                      <p:cBhvr additive="base">
                                        <p:cTn id="31" dur="500" fill="hold"/>
                                        <p:tgtEl>
                                          <p:spTgt spid="29389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389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B92FAB81-5FB4-481A-AAD6-83B29A04A82D}" type="slidenum">
              <a:rPr lang="en-US" sz="1600" smtClean="0">
                <a:solidFill>
                  <a:schemeClr val="tx1"/>
                </a:solidFill>
              </a:rPr>
              <a:pPr/>
              <a:t>88</a:t>
            </a:fld>
            <a:endParaRPr lang="en-US" sz="1600" smtClean="0"/>
          </a:p>
        </p:txBody>
      </p:sp>
      <p:sp>
        <p:nvSpPr>
          <p:cNvPr id="105475" name="Rectangle 3"/>
          <p:cNvSpPr>
            <a:spLocks noChangeArrowheads="1"/>
          </p:cNvSpPr>
          <p:nvPr/>
        </p:nvSpPr>
        <p:spPr bwMode="auto">
          <a:xfrm>
            <a:off x="5486400" y="3352800"/>
            <a:ext cx="3298825" cy="2165350"/>
          </a:xfrm>
          <a:prstGeom prst="rect">
            <a:avLst/>
          </a:prstGeom>
          <a:solidFill>
            <a:srgbClr val="CCECFF"/>
          </a:solidFill>
          <a:ln w="25400">
            <a:solidFill>
              <a:schemeClr val="tx1"/>
            </a:solidFill>
            <a:miter lim="800000"/>
            <a:headEnd/>
            <a:tailEnd/>
          </a:ln>
        </p:spPr>
        <p:txBody>
          <a:bodyPr lIns="90488" tIns="44450" rIns="90488" bIns="44450">
            <a:spAutoFit/>
          </a:bodyPr>
          <a:lstStyle/>
          <a:p>
            <a:pPr algn="ctr">
              <a:lnSpc>
                <a:spcPct val="90000"/>
              </a:lnSpc>
              <a:spcBef>
                <a:spcPct val="40000"/>
              </a:spcBef>
            </a:pPr>
            <a:r>
              <a:rPr lang="en-US" sz="2800" b="0">
                <a:solidFill>
                  <a:srgbClr val="FF3300"/>
                </a:solidFill>
              </a:rPr>
              <a:t>Stockholders’</a:t>
            </a:r>
          </a:p>
          <a:p>
            <a:pPr algn="ctr">
              <a:lnSpc>
                <a:spcPct val="90000"/>
              </a:lnSpc>
              <a:spcBef>
                <a:spcPct val="40000"/>
              </a:spcBef>
            </a:pPr>
            <a:r>
              <a:rPr lang="en-US" sz="2800" b="0">
                <a:solidFill>
                  <a:srgbClr val="FF3300"/>
                </a:solidFill>
              </a:rPr>
              <a:t>Equity</a:t>
            </a:r>
          </a:p>
          <a:p>
            <a:pPr algn="ctr">
              <a:lnSpc>
                <a:spcPct val="90000"/>
              </a:lnSpc>
              <a:spcBef>
                <a:spcPct val="40000"/>
              </a:spcBef>
            </a:pPr>
            <a:r>
              <a:rPr lang="en-US" sz="2800" b="0">
                <a:solidFill>
                  <a:srgbClr val="FF3300"/>
                </a:solidFill>
              </a:rPr>
              <a:t>For </a:t>
            </a:r>
          </a:p>
          <a:p>
            <a:pPr algn="ctr">
              <a:lnSpc>
                <a:spcPct val="90000"/>
              </a:lnSpc>
              <a:spcBef>
                <a:spcPct val="40000"/>
              </a:spcBef>
            </a:pPr>
            <a:r>
              <a:rPr lang="en-US" sz="2800" b="0">
                <a:solidFill>
                  <a:srgbClr val="FF3300"/>
                </a:solidFill>
              </a:rPr>
              <a:t>Corporations</a:t>
            </a:r>
            <a:endParaRPr lang="en-US" sz="2400" b="0">
              <a:solidFill>
                <a:schemeClr val="tx1"/>
              </a:solidFill>
            </a:endParaRPr>
          </a:p>
        </p:txBody>
      </p:sp>
      <p:graphicFrame>
        <p:nvGraphicFramePr>
          <p:cNvPr id="105476" name="Object 4"/>
          <p:cNvGraphicFramePr>
            <a:graphicFrameLocks/>
          </p:cNvGraphicFramePr>
          <p:nvPr/>
        </p:nvGraphicFramePr>
        <p:xfrm>
          <a:off x="714375" y="1592263"/>
          <a:ext cx="7837488" cy="1371600"/>
        </p:xfrm>
        <a:graphic>
          <a:graphicData uri="http://schemas.openxmlformats.org/presentationml/2006/ole">
            <mc:AlternateContent xmlns:mc="http://schemas.openxmlformats.org/markup-compatibility/2006">
              <mc:Choice xmlns:v="urn:schemas-microsoft-com:vml" Requires="v">
                <p:oleObj spid="_x0000_s105484" name="WordArt 2.0" r:id="rId4" imgW="14670360" imgH="2538360" progId="">
                  <p:embed/>
                </p:oleObj>
              </mc:Choice>
              <mc:Fallback>
                <p:oleObj name="WordArt 2.0" r:id="rId4" imgW="14670360" imgH="2538360"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592263"/>
                        <a:ext cx="78374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3" name="Object 5"/>
          <p:cNvGraphicFramePr>
            <a:graphicFrameLocks/>
          </p:cNvGraphicFramePr>
          <p:nvPr/>
        </p:nvGraphicFramePr>
        <p:xfrm>
          <a:off x="4495800" y="3276600"/>
          <a:ext cx="1873250" cy="2016125"/>
        </p:xfrm>
        <a:graphic>
          <a:graphicData uri="http://schemas.openxmlformats.org/presentationml/2006/ole">
            <mc:AlternateContent xmlns:mc="http://schemas.openxmlformats.org/markup-compatibility/2006">
              <mc:Choice xmlns:v="urn:schemas-microsoft-com:vml" Requires="v">
                <p:oleObj spid="_x0000_s105485" name="Clip" r:id="rId6" imgW="3991680" imgH="4289760" progId="">
                  <p:embed/>
                </p:oleObj>
              </mc:Choice>
              <mc:Fallback>
                <p:oleObj name="Clip" r:id="rId6" imgW="3991680" imgH="4289760" progId="">
                  <p:embed/>
                  <p:pic>
                    <p:nvPicPr>
                      <p:cNvPr id="0" name="Pictur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276600"/>
                        <a:ext cx="18732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5478" name="Group 6"/>
          <p:cNvGrpSpPr>
            <a:grpSpLocks/>
          </p:cNvGrpSpPr>
          <p:nvPr/>
        </p:nvGrpSpPr>
        <p:grpSpPr bwMode="auto">
          <a:xfrm>
            <a:off x="3505200" y="2514600"/>
            <a:ext cx="2895600" cy="838200"/>
            <a:chOff x="2289" y="1661"/>
            <a:chExt cx="1930" cy="609"/>
          </a:xfrm>
        </p:grpSpPr>
        <p:sp>
          <p:nvSpPr>
            <p:cNvPr id="105480" name="Freeform 7"/>
            <p:cNvSpPr>
              <a:spLocks/>
            </p:cNvSpPr>
            <p:nvPr/>
          </p:nvSpPr>
          <p:spPr bwMode="auto">
            <a:xfrm>
              <a:off x="2289" y="1676"/>
              <a:ext cx="1927" cy="594"/>
            </a:xfrm>
            <a:custGeom>
              <a:avLst/>
              <a:gdLst>
                <a:gd name="T0" fmla="*/ 11 w 1927"/>
                <a:gd name="T1" fmla="*/ 58 h 594"/>
                <a:gd name="T2" fmla="*/ 157 w 1927"/>
                <a:gd name="T3" fmla="*/ 29 h 594"/>
                <a:gd name="T4" fmla="*/ 256 w 1927"/>
                <a:gd name="T5" fmla="*/ 16 h 594"/>
                <a:gd name="T6" fmla="*/ 362 w 1927"/>
                <a:gd name="T7" fmla="*/ 5 h 594"/>
                <a:gd name="T8" fmla="*/ 472 w 1927"/>
                <a:gd name="T9" fmla="*/ 2 h 594"/>
                <a:gd name="T10" fmla="*/ 588 w 1927"/>
                <a:gd name="T11" fmla="*/ 3 h 594"/>
                <a:gd name="T12" fmla="*/ 723 w 1927"/>
                <a:gd name="T13" fmla="*/ 7 h 594"/>
                <a:gd name="T14" fmla="*/ 899 w 1927"/>
                <a:gd name="T15" fmla="*/ 23 h 594"/>
                <a:gd name="T16" fmla="*/ 1055 w 1927"/>
                <a:gd name="T17" fmla="*/ 44 h 594"/>
                <a:gd name="T18" fmla="*/ 1189 w 1927"/>
                <a:gd name="T19" fmla="*/ 70 h 594"/>
                <a:gd name="T20" fmla="*/ 1320 w 1927"/>
                <a:gd name="T21" fmla="*/ 102 h 594"/>
                <a:gd name="T22" fmla="*/ 1432 w 1927"/>
                <a:gd name="T23" fmla="*/ 138 h 594"/>
                <a:gd name="T24" fmla="*/ 1528 w 1927"/>
                <a:gd name="T25" fmla="*/ 180 h 594"/>
                <a:gd name="T26" fmla="*/ 1613 w 1927"/>
                <a:gd name="T27" fmla="*/ 240 h 594"/>
                <a:gd name="T28" fmla="*/ 1666 w 1927"/>
                <a:gd name="T29" fmla="*/ 298 h 594"/>
                <a:gd name="T30" fmla="*/ 1692 w 1927"/>
                <a:gd name="T31" fmla="*/ 331 h 594"/>
                <a:gd name="T32" fmla="*/ 1918 w 1927"/>
                <a:gd name="T33" fmla="*/ 270 h 594"/>
                <a:gd name="T34" fmla="*/ 1868 w 1927"/>
                <a:gd name="T35" fmla="*/ 320 h 594"/>
                <a:gd name="T36" fmla="*/ 1831 w 1927"/>
                <a:gd name="T37" fmla="*/ 371 h 594"/>
                <a:gd name="T38" fmla="*/ 1802 w 1927"/>
                <a:gd name="T39" fmla="*/ 425 h 594"/>
                <a:gd name="T40" fmla="*/ 1785 w 1927"/>
                <a:gd name="T41" fmla="*/ 480 h 594"/>
                <a:gd name="T42" fmla="*/ 1786 w 1927"/>
                <a:gd name="T43" fmla="*/ 553 h 594"/>
                <a:gd name="T44" fmla="*/ 1736 w 1927"/>
                <a:gd name="T45" fmla="*/ 578 h 594"/>
                <a:gd name="T46" fmla="*/ 1653 w 1927"/>
                <a:gd name="T47" fmla="*/ 551 h 594"/>
                <a:gd name="T48" fmla="*/ 1579 w 1927"/>
                <a:gd name="T49" fmla="*/ 534 h 594"/>
                <a:gd name="T50" fmla="*/ 1499 w 1927"/>
                <a:gd name="T51" fmla="*/ 524 h 594"/>
                <a:gd name="T52" fmla="*/ 1420 w 1927"/>
                <a:gd name="T53" fmla="*/ 519 h 594"/>
                <a:gd name="T54" fmla="*/ 1325 w 1927"/>
                <a:gd name="T55" fmla="*/ 516 h 594"/>
                <a:gd name="T56" fmla="*/ 1263 w 1927"/>
                <a:gd name="T57" fmla="*/ 485 h 594"/>
                <a:gd name="T58" fmla="*/ 1455 w 1927"/>
                <a:gd name="T59" fmla="*/ 404 h 594"/>
                <a:gd name="T60" fmla="*/ 1380 w 1927"/>
                <a:gd name="T61" fmla="*/ 337 h 594"/>
                <a:gd name="T62" fmla="*/ 1292 w 1927"/>
                <a:gd name="T63" fmla="*/ 281 h 594"/>
                <a:gd name="T64" fmla="*/ 1211 w 1927"/>
                <a:gd name="T65" fmla="*/ 235 h 594"/>
                <a:gd name="T66" fmla="*/ 1104 w 1927"/>
                <a:gd name="T67" fmla="*/ 189 h 594"/>
                <a:gd name="T68" fmla="*/ 993 w 1927"/>
                <a:gd name="T69" fmla="*/ 153 h 594"/>
                <a:gd name="T70" fmla="*/ 883 w 1927"/>
                <a:gd name="T71" fmla="*/ 126 h 594"/>
                <a:gd name="T72" fmla="*/ 750 w 1927"/>
                <a:gd name="T73" fmla="*/ 98 h 594"/>
                <a:gd name="T74" fmla="*/ 615 w 1927"/>
                <a:gd name="T75" fmla="*/ 78 h 594"/>
                <a:gd name="T76" fmla="*/ 455 w 1927"/>
                <a:gd name="T77" fmla="*/ 57 h 594"/>
                <a:gd name="T78" fmla="*/ 325 w 1927"/>
                <a:gd name="T79" fmla="*/ 53 h 594"/>
                <a:gd name="T80" fmla="*/ 230 w 1927"/>
                <a:gd name="T81" fmla="*/ 52 h 594"/>
                <a:gd name="T82" fmla="*/ 142 w 1927"/>
                <a:gd name="T83" fmla="*/ 62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7"/>
                <a:gd name="T127" fmla="*/ 0 h 594"/>
                <a:gd name="T128" fmla="*/ 1927 w 1927"/>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7" h="594">
                  <a:moveTo>
                    <a:pt x="0" y="81"/>
                  </a:moveTo>
                  <a:lnTo>
                    <a:pt x="11" y="58"/>
                  </a:lnTo>
                  <a:lnTo>
                    <a:pt x="103" y="42"/>
                  </a:lnTo>
                  <a:lnTo>
                    <a:pt x="157" y="29"/>
                  </a:lnTo>
                  <a:lnTo>
                    <a:pt x="210" y="23"/>
                  </a:lnTo>
                  <a:lnTo>
                    <a:pt x="256" y="16"/>
                  </a:lnTo>
                  <a:lnTo>
                    <a:pt x="311" y="11"/>
                  </a:lnTo>
                  <a:lnTo>
                    <a:pt x="362" y="5"/>
                  </a:lnTo>
                  <a:lnTo>
                    <a:pt x="421" y="4"/>
                  </a:lnTo>
                  <a:lnTo>
                    <a:pt x="472" y="2"/>
                  </a:lnTo>
                  <a:lnTo>
                    <a:pt x="521" y="0"/>
                  </a:lnTo>
                  <a:lnTo>
                    <a:pt x="588" y="3"/>
                  </a:lnTo>
                  <a:lnTo>
                    <a:pt x="650" y="7"/>
                  </a:lnTo>
                  <a:lnTo>
                    <a:pt x="723" y="7"/>
                  </a:lnTo>
                  <a:lnTo>
                    <a:pt x="822" y="14"/>
                  </a:lnTo>
                  <a:lnTo>
                    <a:pt x="899" y="23"/>
                  </a:lnTo>
                  <a:lnTo>
                    <a:pt x="965" y="33"/>
                  </a:lnTo>
                  <a:lnTo>
                    <a:pt x="1055" y="44"/>
                  </a:lnTo>
                  <a:lnTo>
                    <a:pt x="1123" y="56"/>
                  </a:lnTo>
                  <a:lnTo>
                    <a:pt x="1189" y="70"/>
                  </a:lnTo>
                  <a:lnTo>
                    <a:pt x="1254" y="85"/>
                  </a:lnTo>
                  <a:lnTo>
                    <a:pt x="1320" y="102"/>
                  </a:lnTo>
                  <a:lnTo>
                    <a:pt x="1376" y="119"/>
                  </a:lnTo>
                  <a:lnTo>
                    <a:pt x="1432" y="138"/>
                  </a:lnTo>
                  <a:lnTo>
                    <a:pt x="1482" y="160"/>
                  </a:lnTo>
                  <a:lnTo>
                    <a:pt x="1528" y="180"/>
                  </a:lnTo>
                  <a:lnTo>
                    <a:pt x="1574" y="210"/>
                  </a:lnTo>
                  <a:lnTo>
                    <a:pt x="1613" y="240"/>
                  </a:lnTo>
                  <a:lnTo>
                    <a:pt x="1641" y="265"/>
                  </a:lnTo>
                  <a:lnTo>
                    <a:pt x="1666" y="298"/>
                  </a:lnTo>
                  <a:lnTo>
                    <a:pt x="1687" y="320"/>
                  </a:lnTo>
                  <a:lnTo>
                    <a:pt x="1692" y="331"/>
                  </a:lnTo>
                  <a:lnTo>
                    <a:pt x="1926" y="244"/>
                  </a:lnTo>
                  <a:lnTo>
                    <a:pt x="1918" y="270"/>
                  </a:lnTo>
                  <a:lnTo>
                    <a:pt x="1891" y="295"/>
                  </a:lnTo>
                  <a:lnTo>
                    <a:pt x="1868" y="320"/>
                  </a:lnTo>
                  <a:lnTo>
                    <a:pt x="1852" y="345"/>
                  </a:lnTo>
                  <a:lnTo>
                    <a:pt x="1831" y="371"/>
                  </a:lnTo>
                  <a:lnTo>
                    <a:pt x="1813" y="400"/>
                  </a:lnTo>
                  <a:lnTo>
                    <a:pt x="1802" y="425"/>
                  </a:lnTo>
                  <a:lnTo>
                    <a:pt x="1793" y="451"/>
                  </a:lnTo>
                  <a:lnTo>
                    <a:pt x="1785" y="480"/>
                  </a:lnTo>
                  <a:lnTo>
                    <a:pt x="1781" y="516"/>
                  </a:lnTo>
                  <a:lnTo>
                    <a:pt x="1786" y="553"/>
                  </a:lnTo>
                  <a:lnTo>
                    <a:pt x="1773" y="593"/>
                  </a:lnTo>
                  <a:lnTo>
                    <a:pt x="1736" y="578"/>
                  </a:lnTo>
                  <a:lnTo>
                    <a:pt x="1698" y="566"/>
                  </a:lnTo>
                  <a:lnTo>
                    <a:pt x="1653" y="551"/>
                  </a:lnTo>
                  <a:lnTo>
                    <a:pt x="1608" y="542"/>
                  </a:lnTo>
                  <a:lnTo>
                    <a:pt x="1579" y="534"/>
                  </a:lnTo>
                  <a:lnTo>
                    <a:pt x="1548" y="530"/>
                  </a:lnTo>
                  <a:lnTo>
                    <a:pt x="1499" y="524"/>
                  </a:lnTo>
                  <a:lnTo>
                    <a:pt x="1460" y="521"/>
                  </a:lnTo>
                  <a:lnTo>
                    <a:pt x="1420" y="519"/>
                  </a:lnTo>
                  <a:lnTo>
                    <a:pt x="1375" y="520"/>
                  </a:lnTo>
                  <a:lnTo>
                    <a:pt x="1325" y="516"/>
                  </a:lnTo>
                  <a:lnTo>
                    <a:pt x="1249" y="524"/>
                  </a:lnTo>
                  <a:lnTo>
                    <a:pt x="1263" y="485"/>
                  </a:lnTo>
                  <a:lnTo>
                    <a:pt x="1464" y="419"/>
                  </a:lnTo>
                  <a:lnTo>
                    <a:pt x="1455" y="404"/>
                  </a:lnTo>
                  <a:lnTo>
                    <a:pt x="1416" y="368"/>
                  </a:lnTo>
                  <a:lnTo>
                    <a:pt x="1380" y="337"/>
                  </a:lnTo>
                  <a:lnTo>
                    <a:pt x="1329" y="302"/>
                  </a:lnTo>
                  <a:lnTo>
                    <a:pt x="1292" y="281"/>
                  </a:lnTo>
                  <a:lnTo>
                    <a:pt x="1260" y="262"/>
                  </a:lnTo>
                  <a:lnTo>
                    <a:pt x="1211" y="235"/>
                  </a:lnTo>
                  <a:lnTo>
                    <a:pt x="1163" y="210"/>
                  </a:lnTo>
                  <a:lnTo>
                    <a:pt x="1104" y="189"/>
                  </a:lnTo>
                  <a:lnTo>
                    <a:pt x="1055" y="169"/>
                  </a:lnTo>
                  <a:lnTo>
                    <a:pt x="993" y="153"/>
                  </a:lnTo>
                  <a:lnTo>
                    <a:pt x="933" y="134"/>
                  </a:lnTo>
                  <a:lnTo>
                    <a:pt x="883" y="126"/>
                  </a:lnTo>
                  <a:lnTo>
                    <a:pt x="818" y="109"/>
                  </a:lnTo>
                  <a:lnTo>
                    <a:pt x="750" y="98"/>
                  </a:lnTo>
                  <a:lnTo>
                    <a:pt x="686" y="88"/>
                  </a:lnTo>
                  <a:lnTo>
                    <a:pt x="615" y="78"/>
                  </a:lnTo>
                  <a:lnTo>
                    <a:pt x="536" y="67"/>
                  </a:lnTo>
                  <a:lnTo>
                    <a:pt x="455" y="57"/>
                  </a:lnTo>
                  <a:lnTo>
                    <a:pt x="379" y="55"/>
                  </a:lnTo>
                  <a:lnTo>
                    <a:pt x="325" y="53"/>
                  </a:lnTo>
                  <a:lnTo>
                    <a:pt x="271" y="52"/>
                  </a:lnTo>
                  <a:lnTo>
                    <a:pt x="230" y="52"/>
                  </a:lnTo>
                  <a:lnTo>
                    <a:pt x="183" y="54"/>
                  </a:lnTo>
                  <a:lnTo>
                    <a:pt x="142" y="62"/>
                  </a:lnTo>
                  <a:lnTo>
                    <a:pt x="0" y="81"/>
                  </a:lnTo>
                </a:path>
              </a:pathLst>
            </a:custGeom>
            <a:solidFill>
              <a:srgbClr val="CC3300"/>
            </a:solidFill>
            <a:ln w="12700" cap="rnd">
              <a:solidFill>
                <a:schemeClr val="tx1"/>
              </a:solidFill>
              <a:round/>
              <a:headEnd/>
              <a:tailEnd/>
            </a:ln>
          </p:spPr>
          <p:txBody>
            <a:bodyPr/>
            <a:lstStyle/>
            <a:p>
              <a:endParaRPr lang="en-US"/>
            </a:p>
          </p:txBody>
        </p:sp>
        <p:sp>
          <p:nvSpPr>
            <p:cNvPr id="105481" name="Freeform 8"/>
            <p:cNvSpPr>
              <a:spLocks/>
            </p:cNvSpPr>
            <p:nvPr/>
          </p:nvSpPr>
          <p:spPr bwMode="auto">
            <a:xfrm>
              <a:off x="2299" y="1661"/>
              <a:ext cx="1920" cy="568"/>
            </a:xfrm>
            <a:custGeom>
              <a:avLst/>
              <a:gdLst>
                <a:gd name="T0" fmla="*/ 110 w 1920"/>
                <a:gd name="T1" fmla="*/ 41 h 568"/>
                <a:gd name="T2" fmla="*/ 205 w 1920"/>
                <a:gd name="T3" fmla="*/ 27 h 568"/>
                <a:gd name="T4" fmla="*/ 304 w 1920"/>
                <a:gd name="T5" fmla="*/ 11 h 568"/>
                <a:gd name="T6" fmla="*/ 420 w 1920"/>
                <a:gd name="T7" fmla="*/ 4 h 568"/>
                <a:gd name="T8" fmla="*/ 516 w 1920"/>
                <a:gd name="T9" fmla="*/ 1 h 568"/>
                <a:gd name="T10" fmla="*/ 647 w 1920"/>
                <a:gd name="T11" fmla="*/ 2 h 568"/>
                <a:gd name="T12" fmla="*/ 819 w 1920"/>
                <a:gd name="T13" fmla="*/ 13 h 568"/>
                <a:gd name="T14" fmla="*/ 961 w 1920"/>
                <a:gd name="T15" fmla="*/ 30 h 568"/>
                <a:gd name="T16" fmla="*/ 1120 w 1920"/>
                <a:gd name="T17" fmla="*/ 53 h 568"/>
                <a:gd name="T18" fmla="*/ 1253 w 1920"/>
                <a:gd name="T19" fmla="*/ 79 h 568"/>
                <a:gd name="T20" fmla="*/ 1374 w 1920"/>
                <a:gd name="T21" fmla="*/ 115 h 568"/>
                <a:gd name="T22" fmla="*/ 1480 w 1920"/>
                <a:gd name="T23" fmla="*/ 152 h 568"/>
                <a:gd name="T24" fmla="*/ 1572 w 1920"/>
                <a:gd name="T25" fmla="*/ 198 h 568"/>
                <a:gd name="T26" fmla="*/ 1640 w 1920"/>
                <a:gd name="T27" fmla="*/ 251 h 568"/>
                <a:gd name="T28" fmla="*/ 1692 w 1920"/>
                <a:gd name="T29" fmla="*/ 305 h 568"/>
                <a:gd name="T30" fmla="*/ 1919 w 1920"/>
                <a:gd name="T31" fmla="*/ 255 h 568"/>
                <a:gd name="T32" fmla="*/ 1871 w 1920"/>
                <a:gd name="T33" fmla="*/ 303 h 568"/>
                <a:gd name="T34" fmla="*/ 1834 w 1920"/>
                <a:gd name="T35" fmla="*/ 355 h 568"/>
                <a:gd name="T36" fmla="*/ 1807 w 1920"/>
                <a:gd name="T37" fmla="*/ 404 h 568"/>
                <a:gd name="T38" fmla="*/ 1791 w 1920"/>
                <a:gd name="T39" fmla="*/ 453 h 568"/>
                <a:gd name="T40" fmla="*/ 1783 w 1920"/>
                <a:gd name="T41" fmla="*/ 520 h 568"/>
                <a:gd name="T42" fmla="*/ 1781 w 1920"/>
                <a:gd name="T43" fmla="*/ 567 h 568"/>
                <a:gd name="T44" fmla="*/ 1706 w 1920"/>
                <a:gd name="T45" fmla="*/ 537 h 568"/>
                <a:gd name="T46" fmla="*/ 1615 w 1920"/>
                <a:gd name="T47" fmla="*/ 513 h 568"/>
                <a:gd name="T48" fmla="*/ 1555 w 1920"/>
                <a:gd name="T49" fmla="*/ 504 h 568"/>
                <a:gd name="T50" fmla="*/ 1466 w 1920"/>
                <a:gd name="T51" fmla="*/ 495 h 568"/>
                <a:gd name="T52" fmla="*/ 1379 w 1920"/>
                <a:gd name="T53" fmla="*/ 493 h 568"/>
                <a:gd name="T54" fmla="*/ 1257 w 1920"/>
                <a:gd name="T55" fmla="*/ 498 h 568"/>
                <a:gd name="T56" fmla="*/ 1460 w 1920"/>
                <a:gd name="T57" fmla="*/ 385 h 568"/>
                <a:gd name="T58" fmla="*/ 1381 w 1920"/>
                <a:gd name="T59" fmla="*/ 322 h 568"/>
                <a:gd name="T60" fmla="*/ 1294 w 1920"/>
                <a:gd name="T61" fmla="*/ 266 h 568"/>
                <a:gd name="T62" fmla="*/ 1216 w 1920"/>
                <a:gd name="T63" fmla="*/ 222 h 568"/>
                <a:gd name="T64" fmla="*/ 1104 w 1920"/>
                <a:gd name="T65" fmla="*/ 179 h 568"/>
                <a:gd name="T66" fmla="*/ 995 w 1920"/>
                <a:gd name="T67" fmla="*/ 144 h 568"/>
                <a:gd name="T68" fmla="*/ 885 w 1920"/>
                <a:gd name="T69" fmla="*/ 112 h 568"/>
                <a:gd name="T70" fmla="*/ 750 w 1920"/>
                <a:gd name="T71" fmla="*/ 92 h 568"/>
                <a:gd name="T72" fmla="*/ 612 w 1920"/>
                <a:gd name="T73" fmla="*/ 70 h 568"/>
                <a:gd name="T74" fmla="*/ 453 w 1920"/>
                <a:gd name="T75" fmla="*/ 53 h 568"/>
                <a:gd name="T76" fmla="*/ 323 w 1920"/>
                <a:gd name="T77" fmla="*/ 47 h 568"/>
                <a:gd name="T78" fmla="*/ 225 w 1920"/>
                <a:gd name="T79" fmla="*/ 46 h 568"/>
                <a:gd name="T80" fmla="*/ 138 w 1920"/>
                <a:gd name="T81" fmla="*/ 54 h 5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0"/>
                <a:gd name="T124" fmla="*/ 0 h 568"/>
                <a:gd name="T125" fmla="*/ 1920 w 1920"/>
                <a:gd name="T126" fmla="*/ 568 h 5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0" h="568">
                  <a:moveTo>
                    <a:pt x="0" y="75"/>
                  </a:moveTo>
                  <a:lnTo>
                    <a:pt x="110" y="41"/>
                  </a:lnTo>
                  <a:lnTo>
                    <a:pt x="151" y="34"/>
                  </a:lnTo>
                  <a:lnTo>
                    <a:pt x="205" y="27"/>
                  </a:lnTo>
                  <a:lnTo>
                    <a:pt x="250" y="18"/>
                  </a:lnTo>
                  <a:lnTo>
                    <a:pt x="304" y="11"/>
                  </a:lnTo>
                  <a:lnTo>
                    <a:pt x="359" y="6"/>
                  </a:lnTo>
                  <a:lnTo>
                    <a:pt x="420" y="4"/>
                  </a:lnTo>
                  <a:lnTo>
                    <a:pt x="468" y="0"/>
                  </a:lnTo>
                  <a:lnTo>
                    <a:pt x="516" y="1"/>
                  </a:lnTo>
                  <a:lnTo>
                    <a:pt x="585" y="2"/>
                  </a:lnTo>
                  <a:lnTo>
                    <a:pt x="647" y="2"/>
                  </a:lnTo>
                  <a:lnTo>
                    <a:pt x="722" y="7"/>
                  </a:lnTo>
                  <a:lnTo>
                    <a:pt x="819" y="13"/>
                  </a:lnTo>
                  <a:lnTo>
                    <a:pt x="898" y="20"/>
                  </a:lnTo>
                  <a:lnTo>
                    <a:pt x="961" y="30"/>
                  </a:lnTo>
                  <a:lnTo>
                    <a:pt x="1054" y="40"/>
                  </a:lnTo>
                  <a:lnTo>
                    <a:pt x="1120" y="53"/>
                  </a:lnTo>
                  <a:lnTo>
                    <a:pt x="1184" y="64"/>
                  </a:lnTo>
                  <a:lnTo>
                    <a:pt x="1253" y="79"/>
                  </a:lnTo>
                  <a:lnTo>
                    <a:pt x="1321" y="98"/>
                  </a:lnTo>
                  <a:lnTo>
                    <a:pt x="1374" y="115"/>
                  </a:lnTo>
                  <a:lnTo>
                    <a:pt x="1429" y="129"/>
                  </a:lnTo>
                  <a:lnTo>
                    <a:pt x="1480" y="152"/>
                  </a:lnTo>
                  <a:lnTo>
                    <a:pt x="1530" y="171"/>
                  </a:lnTo>
                  <a:lnTo>
                    <a:pt x="1572" y="198"/>
                  </a:lnTo>
                  <a:lnTo>
                    <a:pt x="1616" y="228"/>
                  </a:lnTo>
                  <a:lnTo>
                    <a:pt x="1640" y="251"/>
                  </a:lnTo>
                  <a:lnTo>
                    <a:pt x="1668" y="282"/>
                  </a:lnTo>
                  <a:lnTo>
                    <a:pt x="1692" y="305"/>
                  </a:lnTo>
                  <a:lnTo>
                    <a:pt x="1715" y="334"/>
                  </a:lnTo>
                  <a:lnTo>
                    <a:pt x="1919" y="255"/>
                  </a:lnTo>
                  <a:lnTo>
                    <a:pt x="1893" y="281"/>
                  </a:lnTo>
                  <a:lnTo>
                    <a:pt x="1871" y="303"/>
                  </a:lnTo>
                  <a:lnTo>
                    <a:pt x="1854" y="328"/>
                  </a:lnTo>
                  <a:lnTo>
                    <a:pt x="1834" y="355"/>
                  </a:lnTo>
                  <a:lnTo>
                    <a:pt x="1821" y="381"/>
                  </a:lnTo>
                  <a:lnTo>
                    <a:pt x="1807" y="404"/>
                  </a:lnTo>
                  <a:lnTo>
                    <a:pt x="1799" y="431"/>
                  </a:lnTo>
                  <a:lnTo>
                    <a:pt x="1791" y="453"/>
                  </a:lnTo>
                  <a:lnTo>
                    <a:pt x="1786" y="490"/>
                  </a:lnTo>
                  <a:lnTo>
                    <a:pt x="1783" y="520"/>
                  </a:lnTo>
                  <a:lnTo>
                    <a:pt x="1783" y="540"/>
                  </a:lnTo>
                  <a:lnTo>
                    <a:pt x="1781" y="567"/>
                  </a:lnTo>
                  <a:lnTo>
                    <a:pt x="1741" y="551"/>
                  </a:lnTo>
                  <a:lnTo>
                    <a:pt x="1706" y="537"/>
                  </a:lnTo>
                  <a:lnTo>
                    <a:pt x="1654" y="525"/>
                  </a:lnTo>
                  <a:lnTo>
                    <a:pt x="1615" y="513"/>
                  </a:lnTo>
                  <a:lnTo>
                    <a:pt x="1586" y="507"/>
                  </a:lnTo>
                  <a:lnTo>
                    <a:pt x="1555" y="504"/>
                  </a:lnTo>
                  <a:lnTo>
                    <a:pt x="1507" y="498"/>
                  </a:lnTo>
                  <a:lnTo>
                    <a:pt x="1466" y="495"/>
                  </a:lnTo>
                  <a:lnTo>
                    <a:pt x="1429" y="493"/>
                  </a:lnTo>
                  <a:lnTo>
                    <a:pt x="1379" y="493"/>
                  </a:lnTo>
                  <a:lnTo>
                    <a:pt x="1331" y="494"/>
                  </a:lnTo>
                  <a:lnTo>
                    <a:pt x="1257" y="498"/>
                  </a:lnTo>
                  <a:lnTo>
                    <a:pt x="1498" y="414"/>
                  </a:lnTo>
                  <a:lnTo>
                    <a:pt x="1460" y="385"/>
                  </a:lnTo>
                  <a:lnTo>
                    <a:pt x="1419" y="350"/>
                  </a:lnTo>
                  <a:lnTo>
                    <a:pt x="1381" y="322"/>
                  </a:lnTo>
                  <a:lnTo>
                    <a:pt x="1331" y="285"/>
                  </a:lnTo>
                  <a:lnTo>
                    <a:pt x="1294" y="266"/>
                  </a:lnTo>
                  <a:lnTo>
                    <a:pt x="1263" y="247"/>
                  </a:lnTo>
                  <a:lnTo>
                    <a:pt x="1216" y="222"/>
                  </a:lnTo>
                  <a:lnTo>
                    <a:pt x="1163" y="198"/>
                  </a:lnTo>
                  <a:lnTo>
                    <a:pt x="1104" y="179"/>
                  </a:lnTo>
                  <a:lnTo>
                    <a:pt x="1053" y="161"/>
                  </a:lnTo>
                  <a:lnTo>
                    <a:pt x="995" y="144"/>
                  </a:lnTo>
                  <a:lnTo>
                    <a:pt x="934" y="126"/>
                  </a:lnTo>
                  <a:lnTo>
                    <a:pt x="885" y="112"/>
                  </a:lnTo>
                  <a:lnTo>
                    <a:pt x="817" y="102"/>
                  </a:lnTo>
                  <a:lnTo>
                    <a:pt x="750" y="92"/>
                  </a:lnTo>
                  <a:lnTo>
                    <a:pt x="684" y="84"/>
                  </a:lnTo>
                  <a:lnTo>
                    <a:pt x="612" y="70"/>
                  </a:lnTo>
                  <a:lnTo>
                    <a:pt x="535" y="62"/>
                  </a:lnTo>
                  <a:lnTo>
                    <a:pt x="453" y="53"/>
                  </a:lnTo>
                  <a:lnTo>
                    <a:pt x="378" y="49"/>
                  </a:lnTo>
                  <a:lnTo>
                    <a:pt x="323" y="47"/>
                  </a:lnTo>
                  <a:lnTo>
                    <a:pt x="269" y="45"/>
                  </a:lnTo>
                  <a:lnTo>
                    <a:pt x="225" y="46"/>
                  </a:lnTo>
                  <a:lnTo>
                    <a:pt x="180" y="48"/>
                  </a:lnTo>
                  <a:lnTo>
                    <a:pt x="138" y="54"/>
                  </a:lnTo>
                  <a:lnTo>
                    <a:pt x="0" y="75"/>
                  </a:lnTo>
                </a:path>
              </a:pathLst>
            </a:custGeom>
            <a:solidFill>
              <a:srgbClr val="CC3300"/>
            </a:solidFill>
            <a:ln w="12700" cap="rnd">
              <a:solidFill>
                <a:schemeClr val="tx1"/>
              </a:solidFill>
              <a:round/>
              <a:headEnd/>
              <a:tailEnd/>
            </a:ln>
          </p:spPr>
          <p:txBody>
            <a:bodyPr/>
            <a:lstStyle/>
            <a:p>
              <a:endParaRPr lang="en-US"/>
            </a:p>
          </p:txBody>
        </p:sp>
      </p:grpSp>
      <p:sp>
        <p:nvSpPr>
          <p:cNvPr id="365577" name="Rectangle 9"/>
          <p:cNvSpPr>
            <a:spLocks noGrp="1" noChangeArrowheads="1"/>
          </p:cNvSpPr>
          <p:nvPr>
            <p:ph type="title" idx="4294967295"/>
          </p:nvPr>
        </p:nvSpPr>
        <p:spPr/>
        <p:txBody>
          <a:bodyPr lIns="91440" tIns="45720" rIns="91440" bIns="45720"/>
          <a:lstStyle/>
          <a:p>
            <a:pPr eaLnBrk="1" hangingPunct="1">
              <a:defRPr/>
            </a:pPr>
            <a:r>
              <a:rPr lang="en-US" smtClean="0"/>
              <a:t>Let’s Take a Quick Look at a Chapter 11</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73413"/>
                                        </p:tgtEl>
                                        <p:attrNameLst>
                                          <p:attrName>style.visibility</p:attrName>
                                        </p:attrNameLst>
                                      </p:cBhvr>
                                      <p:to>
                                        <p:strVal val="visible"/>
                                      </p:to>
                                    </p:set>
                                    <p:anim calcmode="lin" valueType="num">
                                      <p:cBhvr additive="base">
                                        <p:cTn id="7" dur="3000" fill="hold"/>
                                        <p:tgtEl>
                                          <p:spTgt spid="273413"/>
                                        </p:tgtEl>
                                        <p:attrNameLst>
                                          <p:attrName>ppt_x</p:attrName>
                                        </p:attrNameLst>
                                      </p:cBhvr>
                                      <p:tavLst>
                                        <p:tav tm="0">
                                          <p:val>
                                            <p:strVal val="0-#ppt_w/2"/>
                                          </p:val>
                                        </p:tav>
                                        <p:tav tm="100000">
                                          <p:val>
                                            <p:strVal val="#ppt_x"/>
                                          </p:val>
                                        </p:tav>
                                      </p:tavLst>
                                    </p:anim>
                                    <p:anim calcmode="lin" valueType="num">
                                      <p:cBhvr additive="base">
                                        <p:cTn id="8" dur="3000" fill="hold"/>
                                        <p:tgtEl>
                                          <p:spTgt spid="273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7B069809-63D4-46EB-AC98-CCEA29F265E9}" type="slidenum">
              <a:rPr lang="en-US" sz="1600" smtClean="0">
                <a:solidFill>
                  <a:schemeClr val="tx1"/>
                </a:solidFill>
              </a:rPr>
              <a:pPr/>
              <a:t>89</a:t>
            </a:fld>
            <a:endParaRPr lang="en-US" sz="1600" smtClean="0"/>
          </a:p>
        </p:txBody>
      </p:sp>
      <p:sp>
        <p:nvSpPr>
          <p:cNvPr id="1064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7620" name="Rectangle 4"/>
          <p:cNvSpPr>
            <a:spLocks noGrp="1" noChangeArrowheads="1"/>
          </p:cNvSpPr>
          <p:nvPr>
            <p:ph type="title"/>
          </p:nvPr>
        </p:nvSpPr>
        <p:spPr/>
        <p:txBody>
          <a:bodyPr anchor="ctr"/>
          <a:lstStyle/>
          <a:p>
            <a:pPr>
              <a:defRPr/>
            </a:pPr>
            <a:r>
              <a:rPr lang="en-US" smtClean="0"/>
              <a:t>Corporations</a:t>
            </a:r>
          </a:p>
        </p:txBody>
      </p:sp>
      <p:sp>
        <p:nvSpPr>
          <p:cNvPr id="367621" name="Rectangle 5"/>
          <p:cNvSpPr>
            <a:spLocks noGrp="1" noChangeArrowheads="1"/>
          </p:cNvSpPr>
          <p:nvPr>
            <p:ph type="body" idx="1"/>
          </p:nvPr>
        </p:nvSpPr>
        <p:spPr>
          <a:xfrm>
            <a:off x="838200" y="1828800"/>
            <a:ext cx="7772400" cy="4457700"/>
          </a:xfrm>
          <a:noFill/>
        </p:spPr>
        <p:txBody>
          <a:bodyPr/>
          <a:lstStyle/>
          <a:p>
            <a:r>
              <a:rPr lang="en-US" smtClean="0"/>
              <a:t>A corporation is a popular form of business because . . . </a:t>
            </a:r>
          </a:p>
          <a:p>
            <a:pPr lvl="1">
              <a:buFont typeface="Monotype Sorts" pitchFamily="2" charset="2"/>
              <a:buChar char="Ê"/>
            </a:pPr>
            <a:r>
              <a:rPr lang="en-US" smtClean="0"/>
              <a:t>It is simple for individuals to </a:t>
            </a:r>
            <a:r>
              <a:rPr lang="en-US" b="1" smtClean="0">
                <a:solidFill>
                  <a:schemeClr val="hlink"/>
                </a:solidFill>
              </a:rPr>
              <a:t>purchase</a:t>
            </a:r>
            <a:r>
              <a:rPr lang="en-US" smtClean="0"/>
              <a:t> small amounts of stock.</a:t>
            </a:r>
          </a:p>
          <a:p>
            <a:pPr lvl="1">
              <a:buFont typeface="Monotype Sorts" pitchFamily="2" charset="2"/>
              <a:buChar char="Ë"/>
            </a:pPr>
            <a:r>
              <a:rPr lang="en-US" smtClean="0"/>
              <a:t>It allows for an easy </a:t>
            </a:r>
            <a:r>
              <a:rPr lang="en-US" b="1" smtClean="0">
                <a:solidFill>
                  <a:srgbClr val="FF0000"/>
                </a:solidFill>
              </a:rPr>
              <a:t>transfer of ownership</a:t>
            </a:r>
            <a:r>
              <a:rPr lang="en-US" b="1" smtClean="0">
                <a:solidFill>
                  <a:schemeClr val="hlink"/>
                </a:solidFill>
              </a:rPr>
              <a:t> </a:t>
            </a:r>
            <a:r>
              <a:rPr lang="en-US" smtClean="0"/>
              <a:t>through established markets, like the New York Stock Exchange.</a:t>
            </a:r>
          </a:p>
          <a:p>
            <a:pPr lvl="1">
              <a:buFont typeface="Monotype Sorts" pitchFamily="2" charset="2"/>
              <a:buChar char="Ì"/>
            </a:pPr>
            <a:r>
              <a:rPr lang="en-US" smtClean="0"/>
              <a:t>It provides stockholders with </a:t>
            </a:r>
            <a:r>
              <a:rPr lang="en-US" b="1" smtClean="0">
                <a:solidFill>
                  <a:srgbClr val="FF0000"/>
                </a:solidFill>
              </a:rPr>
              <a:t>limited liability</a:t>
            </a:r>
            <a:r>
              <a:rPr lang="en-US" smtClean="0"/>
              <a:t>.</a:t>
            </a:r>
          </a:p>
        </p:txBody>
      </p:sp>
      <p:graphicFrame>
        <p:nvGraphicFramePr>
          <p:cNvPr id="106503" name="Object 6">
            <a:hlinkClick r:id="" action="ppaction://ole?verb=0"/>
          </p:cNvPr>
          <p:cNvGraphicFramePr>
            <a:graphicFrameLocks/>
          </p:cNvGraphicFramePr>
          <p:nvPr/>
        </p:nvGraphicFramePr>
        <p:xfrm>
          <a:off x="457200" y="381000"/>
          <a:ext cx="2493963" cy="1277938"/>
        </p:xfrm>
        <a:graphic>
          <a:graphicData uri="http://schemas.openxmlformats.org/presentationml/2006/ole">
            <mc:AlternateContent xmlns:mc="http://schemas.openxmlformats.org/markup-compatibility/2006">
              <mc:Choice xmlns:v="urn:schemas-microsoft-com:vml" Requires="v">
                <p:oleObj spid="_x0000_s106505" name="Clip" r:id="rId4" imgW="4625340" imgH="2375916" progId="">
                  <p:embed/>
                </p:oleObj>
              </mc:Choice>
              <mc:Fallback>
                <p:oleObj name="Clip" r:id="rId4" imgW="4625340" imgH="2375916"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2493963"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7621">
                                            <p:txEl>
                                              <p:pRg st="0" end="0"/>
                                            </p:txEl>
                                          </p:spTgt>
                                        </p:tgtEl>
                                        <p:attrNameLst>
                                          <p:attrName>style.visibility</p:attrName>
                                        </p:attrNameLst>
                                      </p:cBhvr>
                                      <p:to>
                                        <p:strVal val="visible"/>
                                      </p:to>
                                    </p:set>
                                    <p:anim calcmode="lin" valueType="num">
                                      <p:cBhvr additive="base">
                                        <p:cTn id="7" dur="500" fill="hold"/>
                                        <p:tgtEl>
                                          <p:spTgt spid="3676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7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7621">
                                            <p:txEl>
                                              <p:pRg st="1" end="1"/>
                                            </p:txEl>
                                          </p:spTgt>
                                        </p:tgtEl>
                                        <p:attrNameLst>
                                          <p:attrName>style.visibility</p:attrName>
                                        </p:attrNameLst>
                                      </p:cBhvr>
                                      <p:to>
                                        <p:strVal val="visible"/>
                                      </p:to>
                                    </p:set>
                                    <p:anim calcmode="lin" valueType="num">
                                      <p:cBhvr additive="base">
                                        <p:cTn id="13" dur="500" fill="hold"/>
                                        <p:tgtEl>
                                          <p:spTgt spid="3676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762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7621">
                                            <p:txEl>
                                              <p:pRg st="2" end="2"/>
                                            </p:txEl>
                                          </p:spTgt>
                                        </p:tgtEl>
                                        <p:attrNameLst>
                                          <p:attrName>style.visibility</p:attrName>
                                        </p:attrNameLst>
                                      </p:cBhvr>
                                      <p:to>
                                        <p:strVal val="visible"/>
                                      </p:to>
                                    </p:set>
                                    <p:anim calcmode="lin" valueType="num">
                                      <p:cBhvr additive="base">
                                        <p:cTn id="19" dur="500" fill="hold"/>
                                        <p:tgtEl>
                                          <p:spTgt spid="3676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762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67621">
                                            <p:txEl>
                                              <p:pRg st="3" end="3"/>
                                            </p:txEl>
                                          </p:spTgt>
                                        </p:tgtEl>
                                        <p:attrNameLst>
                                          <p:attrName>style.visibility</p:attrName>
                                        </p:attrNameLst>
                                      </p:cBhvr>
                                      <p:to>
                                        <p:strVal val="visible"/>
                                      </p:to>
                                    </p:set>
                                    <p:anim calcmode="lin" valueType="num">
                                      <p:cBhvr additive="base">
                                        <p:cTn id="25" dur="500" fill="hold"/>
                                        <p:tgtEl>
                                          <p:spTgt spid="3676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762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6AE8C2C0-3FCC-450B-94D3-0DB4BFE5401A}" type="slidenum">
              <a:rPr lang="en-US" sz="1600" smtClean="0">
                <a:solidFill>
                  <a:schemeClr val="tx1"/>
                </a:solidFill>
              </a:rPr>
              <a:pPr/>
              <a:t>9</a:t>
            </a:fld>
            <a:endParaRPr lang="en-US" sz="1600" smtClean="0"/>
          </a:p>
        </p:txBody>
      </p:sp>
      <p:sp>
        <p:nvSpPr>
          <p:cNvPr id="2457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1" name="Rectangle 4"/>
          <p:cNvSpPr>
            <a:spLocks noGrp="1" noChangeArrowheads="1"/>
          </p:cNvSpPr>
          <p:nvPr>
            <p:ph type="body" idx="1"/>
          </p:nvPr>
        </p:nvSpPr>
        <p:spPr>
          <a:xfrm>
            <a:off x="0" y="1485900"/>
            <a:ext cx="8839200" cy="4533900"/>
          </a:xfrm>
          <a:noFill/>
        </p:spPr>
        <p:txBody>
          <a:bodyPr/>
          <a:lstStyle/>
          <a:p>
            <a:pPr>
              <a:buFont typeface="Monotype Sorts" pitchFamily="2" charset="2"/>
              <a:buNone/>
            </a:pPr>
            <a:r>
              <a:rPr lang="en-US" smtClean="0">
                <a:solidFill>
                  <a:srgbClr val="00FF00"/>
                </a:solidFill>
              </a:rPr>
              <a:t>   </a:t>
            </a:r>
            <a:r>
              <a:rPr lang="en-US" smtClean="0">
                <a:solidFill>
                  <a:schemeClr val="tx2"/>
                </a:solidFill>
              </a:rPr>
              <a:t>Example:  </a:t>
            </a:r>
            <a:r>
              <a:rPr lang="en-US" smtClean="0"/>
              <a:t>On March 1, Arco Co. purchased</a:t>
            </a:r>
            <a:br>
              <a:rPr lang="en-US" smtClean="0"/>
            </a:br>
            <a:r>
              <a:rPr lang="en-US" smtClean="0"/>
              <a:t>land and building for $100,000 cash.  The appraised value of the building was $90,000 and the land was appraised at $30,000.</a:t>
            </a:r>
          </a:p>
          <a:p>
            <a:pPr>
              <a:lnSpc>
                <a:spcPct val="90000"/>
              </a:lnSpc>
              <a:spcBef>
                <a:spcPct val="15000"/>
              </a:spcBef>
              <a:buFont typeface="Monotype Sorts" pitchFamily="2" charset="2"/>
              <a:buNone/>
            </a:pPr>
            <a:r>
              <a:rPr lang="en-US" smtClean="0"/>
              <a:t>   </a:t>
            </a:r>
            <a:r>
              <a:rPr lang="en-US" b="1" smtClean="0"/>
              <a:t>How much of the $100,000</a:t>
            </a:r>
          </a:p>
          <a:p>
            <a:pPr>
              <a:lnSpc>
                <a:spcPct val="90000"/>
              </a:lnSpc>
              <a:spcBef>
                <a:spcPct val="15000"/>
              </a:spcBef>
              <a:buFont typeface="Monotype Sorts" pitchFamily="2" charset="2"/>
              <a:buNone/>
            </a:pPr>
            <a:r>
              <a:rPr lang="en-US" b="1" smtClean="0"/>
              <a:t>   purchase price will be </a:t>
            </a:r>
          </a:p>
          <a:p>
            <a:pPr>
              <a:lnSpc>
                <a:spcPct val="90000"/>
              </a:lnSpc>
              <a:spcBef>
                <a:spcPct val="15000"/>
              </a:spcBef>
              <a:buFont typeface="Monotype Sorts" pitchFamily="2" charset="2"/>
              <a:buNone/>
            </a:pPr>
            <a:r>
              <a:rPr lang="en-US" b="1" smtClean="0"/>
              <a:t>   allocated to each account?</a:t>
            </a:r>
          </a:p>
          <a:p>
            <a:pPr>
              <a:lnSpc>
                <a:spcPct val="90000"/>
              </a:lnSpc>
              <a:spcBef>
                <a:spcPct val="15000"/>
              </a:spcBef>
              <a:buFont typeface="Monotype Sorts" pitchFamily="2" charset="2"/>
              <a:buNone/>
            </a:pPr>
            <a:r>
              <a:rPr lang="en-US" b="1" smtClean="0"/>
              <a:t>	Land = ?     Building = ?</a:t>
            </a:r>
          </a:p>
        </p:txBody>
      </p:sp>
      <p:sp>
        <p:nvSpPr>
          <p:cNvPr id="24582" name="Rectangle 5"/>
          <p:cNvSpPr>
            <a:spLocks noChangeArrowheads="1"/>
          </p:cNvSpPr>
          <p:nvPr/>
        </p:nvSpPr>
        <p:spPr bwMode="auto">
          <a:xfrm>
            <a:off x="4913313" y="5653088"/>
            <a:ext cx="20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6" name="Rectangle 6"/>
          <p:cNvSpPr>
            <a:spLocks noGrp="1" noChangeArrowheads="1"/>
          </p:cNvSpPr>
          <p:nvPr>
            <p:ph type="title"/>
          </p:nvPr>
        </p:nvSpPr>
        <p:spPr/>
        <p:txBody>
          <a:bodyPr/>
          <a:lstStyle/>
          <a:p>
            <a:pPr>
              <a:defRPr/>
            </a:pPr>
            <a:r>
              <a:rPr lang="en-US" sz="4000" smtClean="0"/>
              <a:t>Basket Purchases of Assets </a:t>
            </a:r>
          </a:p>
        </p:txBody>
      </p:sp>
      <p:graphicFrame>
        <p:nvGraphicFramePr>
          <p:cNvPr id="24584" name="Object 7"/>
          <p:cNvGraphicFramePr>
            <a:graphicFrameLocks/>
          </p:cNvGraphicFramePr>
          <p:nvPr/>
        </p:nvGraphicFramePr>
        <p:xfrm>
          <a:off x="6019800" y="3886200"/>
          <a:ext cx="2362200" cy="1571625"/>
        </p:xfrm>
        <a:graphic>
          <a:graphicData uri="http://schemas.openxmlformats.org/presentationml/2006/ole">
            <mc:AlternateContent xmlns:mc="http://schemas.openxmlformats.org/markup-compatibility/2006">
              <mc:Choice xmlns:v="urn:schemas-microsoft-com:vml" Requires="v">
                <p:oleObj spid="_x0000_s24586" name="Clip" r:id="rId4" imgW="3655915" imgH="2442823" progId="">
                  <p:embed/>
                </p:oleObj>
              </mc:Choice>
              <mc:Fallback>
                <p:oleObj name="Clip" r:id="rId4" imgW="3655915" imgH="2442823"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86200"/>
                        <a:ext cx="23622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F45FC74B-0BA3-47DE-AF56-4F8A03FACD88}" type="slidenum">
              <a:rPr lang="en-US" sz="1600" smtClean="0">
                <a:solidFill>
                  <a:schemeClr val="tx1"/>
                </a:solidFill>
              </a:rPr>
              <a:pPr/>
              <a:t>90</a:t>
            </a:fld>
            <a:endParaRPr lang="en-US" sz="1600" smtClean="0"/>
          </a:p>
        </p:txBody>
      </p:sp>
      <p:sp>
        <p:nvSpPr>
          <p:cNvPr id="1075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9668" name="Rectangle 4"/>
          <p:cNvSpPr>
            <a:spLocks noGrp="1" noChangeArrowheads="1"/>
          </p:cNvSpPr>
          <p:nvPr>
            <p:ph type="title"/>
          </p:nvPr>
        </p:nvSpPr>
        <p:spPr/>
        <p:txBody>
          <a:bodyPr anchor="ctr"/>
          <a:lstStyle/>
          <a:p>
            <a:pPr>
              <a:defRPr/>
            </a:pPr>
            <a:r>
              <a:rPr lang="en-US" smtClean="0"/>
              <a:t>Corporations</a:t>
            </a:r>
          </a:p>
        </p:txBody>
      </p:sp>
      <p:sp>
        <p:nvSpPr>
          <p:cNvPr id="369669" name="Rectangle 5"/>
          <p:cNvSpPr>
            <a:spLocks noGrp="1" noChangeArrowheads="1"/>
          </p:cNvSpPr>
          <p:nvPr>
            <p:ph type="body" idx="1"/>
          </p:nvPr>
        </p:nvSpPr>
        <p:spPr>
          <a:xfrm>
            <a:off x="838200" y="1066800"/>
            <a:ext cx="7772400" cy="4114800"/>
          </a:xfrm>
          <a:noFill/>
        </p:spPr>
        <p:txBody>
          <a:bodyPr/>
          <a:lstStyle/>
          <a:p>
            <a:r>
              <a:rPr lang="en-US" smtClean="0"/>
              <a:t>Because a corporation is a </a:t>
            </a:r>
            <a:r>
              <a:rPr lang="en-US" smtClean="0">
                <a:solidFill>
                  <a:schemeClr val="hlink"/>
                </a:solidFill>
              </a:rPr>
              <a:t>separate legal entity</a:t>
            </a:r>
            <a:r>
              <a:rPr lang="en-US" smtClean="0"/>
              <a:t>, it can . . . </a:t>
            </a:r>
          </a:p>
          <a:p>
            <a:pPr lvl="1"/>
            <a:r>
              <a:rPr lang="en-US" smtClean="0"/>
              <a:t>Own assets.</a:t>
            </a:r>
          </a:p>
          <a:p>
            <a:pPr lvl="1"/>
            <a:r>
              <a:rPr lang="en-US" smtClean="0"/>
              <a:t>Incur liabilities.</a:t>
            </a:r>
          </a:p>
          <a:p>
            <a:pPr lvl="1"/>
            <a:r>
              <a:rPr lang="en-US" smtClean="0"/>
              <a:t>Sue and be sued.</a:t>
            </a:r>
          </a:p>
          <a:p>
            <a:pPr lvl="1"/>
            <a:r>
              <a:rPr lang="en-US" smtClean="0"/>
              <a:t>Enter into contracts independent of the stockholder owners.</a:t>
            </a:r>
          </a:p>
          <a:p>
            <a:pPr>
              <a:spcBef>
                <a:spcPct val="50000"/>
              </a:spcBef>
            </a:pPr>
            <a:r>
              <a:rPr lang="en-US" smtClean="0"/>
              <a:t>Many Americans own stock through a mutual fund or pension program.</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9">
                                            <p:txEl>
                                              <p:pRg st="0" end="0"/>
                                            </p:txEl>
                                          </p:spTgt>
                                        </p:tgtEl>
                                        <p:attrNameLst>
                                          <p:attrName>style.visibility</p:attrName>
                                        </p:attrNameLst>
                                      </p:cBhvr>
                                      <p:to>
                                        <p:strVal val="visible"/>
                                      </p:to>
                                    </p:set>
                                    <p:anim calcmode="lin" valueType="num">
                                      <p:cBhvr additive="base">
                                        <p:cTn id="7" dur="500" fill="hold"/>
                                        <p:tgtEl>
                                          <p:spTgt spid="3696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9669">
                                            <p:txEl>
                                              <p:pRg st="1" end="1"/>
                                            </p:txEl>
                                          </p:spTgt>
                                        </p:tgtEl>
                                        <p:attrNameLst>
                                          <p:attrName>style.visibility</p:attrName>
                                        </p:attrNameLst>
                                      </p:cBhvr>
                                      <p:to>
                                        <p:strVal val="visible"/>
                                      </p:to>
                                    </p:set>
                                    <p:anim calcmode="lin" valueType="num">
                                      <p:cBhvr additive="base">
                                        <p:cTn id="11" dur="500" fill="hold"/>
                                        <p:tgtEl>
                                          <p:spTgt spid="36966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966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9669">
                                            <p:txEl>
                                              <p:pRg st="2" end="2"/>
                                            </p:txEl>
                                          </p:spTgt>
                                        </p:tgtEl>
                                        <p:attrNameLst>
                                          <p:attrName>style.visibility</p:attrName>
                                        </p:attrNameLst>
                                      </p:cBhvr>
                                      <p:to>
                                        <p:strVal val="visible"/>
                                      </p:to>
                                    </p:set>
                                    <p:anim calcmode="lin" valueType="num">
                                      <p:cBhvr additive="base">
                                        <p:cTn id="15" dur="500" fill="hold"/>
                                        <p:tgtEl>
                                          <p:spTgt spid="36966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966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69669">
                                            <p:txEl>
                                              <p:pRg st="3" end="3"/>
                                            </p:txEl>
                                          </p:spTgt>
                                        </p:tgtEl>
                                        <p:attrNameLst>
                                          <p:attrName>style.visibility</p:attrName>
                                        </p:attrNameLst>
                                      </p:cBhvr>
                                      <p:to>
                                        <p:strVal val="visible"/>
                                      </p:to>
                                    </p:set>
                                    <p:anim calcmode="lin" valueType="num">
                                      <p:cBhvr additive="base">
                                        <p:cTn id="19" dur="500" fill="hold"/>
                                        <p:tgtEl>
                                          <p:spTgt spid="36966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9669">
                                            <p:txEl>
                                              <p:pRg st="4" end="4"/>
                                            </p:txEl>
                                          </p:spTgt>
                                        </p:tgtEl>
                                        <p:attrNameLst>
                                          <p:attrName>style.visibility</p:attrName>
                                        </p:attrNameLst>
                                      </p:cBhvr>
                                      <p:to>
                                        <p:strVal val="visible"/>
                                      </p:to>
                                    </p:set>
                                    <p:anim calcmode="lin" valueType="num">
                                      <p:cBhvr additive="base">
                                        <p:cTn id="23" dur="500" fill="hold"/>
                                        <p:tgtEl>
                                          <p:spTgt spid="36966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966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9669">
                                            <p:txEl>
                                              <p:pRg st="5" end="5"/>
                                            </p:txEl>
                                          </p:spTgt>
                                        </p:tgtEl>
                                        <p:attrNameLst>
                                          <p:attrName>style.visibility</p:attrName>
                                        </p:attrNameLst>
                                      </p:cBhvr>
                                      <p:to>
                                        <p:strVal val="visible"/>
                                      </p:to>
                                    </p:set>
                                    <p:anim calcmode="lin" valueType="num">
                                      <p:cBhvr additive="base">
                                        <p:cTn id="29" dur="500" fill="hold"/>
                                        <p:tgtEl>
                                          <p:spTgt spid="36966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96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A1D89FB7-C8A7-4B08-996D-BCBFE2590D30}" type="slidenum">
              <a:rPr lang="en-US" sz="1600" smtClean="0">
                <a:solidFill>
                  <a:schemeClr val="tx1"/>
                </a:solidFill>
              </a:rPr>
              <a:pPr/>
              <a:t>91</a:t>
            </a:fld>
            <a:endParaRPr lang="en-US" sz="1600" smtClean="0"/>
          </a:p>
        </p:txBody>
      </p:sp>
      <p:sp>
        <p:nvSpPr>
          <p:cNvPr id="1085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1716" name="Rectangle 4"/>
          <p:cNvSpPr>
            <a:spLocks noGrp="1" noChangeArrowheads="1"/>
          </p:cNvSpPr>
          <p:nvPr>
            <p:ph type="title"/>
          </p:nvPr>
        </p:nvSpPr>
        <p:spPr/>
        <p:txBody>
          <a:bodyPr anchor="ctr"/>
          <a:lstStyle/>
          <a:p>
            <a:pPr>
              <a:defRPr/>
            </a:pPr>
            <a:r>
              <a:rPr lang="en-US" smtClean="0"/>
              <a:t>Ownership of a Corporation</a:t>
            </a:r>
          </a:p>
        </p:txBody>
      </p:sp>
      <p:sp>
        <p:nvSpPr>
          <p:cNvPr id="371717" name="Rectangle 5"/>
          <p:cNvSpPr>
            <a:spLocks noGrp="1" noChangeArrowheads="1"/>
          </p:cNvSpPr>
          <p:nvPr>
            <p:ph type="body" idx="1"/>
          </p:nvPr>
        </p:nvSpPr>
        <p:spPr>
          <a:xfrm>
            <a:off x="838200" y="1562100"/>
            <a:ext cx="8077200" cy="4114800"/>
          </a:xfrm>
          <a:noFill/>
        </p:spPr>
        <p:txBody>
          <a:bodyPr/>
          <a:lstStyle/>
          <a:p>
            <a:r>
              <a:rPr lang="en-US" smtClean="0"/>
              <a:t>Owners of </a:t>
            </a:r>
            <a:r>
              <a:rPr lang="en-US" smtClean="0">
                <a:solidFill>
                  <a:schemeClr val="bg2"/>
                </a:solidFill>
              </a:rPr>
              <a:t>common stock</a:t>
            </a:r>
            <a:r>
              <a:rPr lang="en-US" smtClean="0"/>
              <a:t> generally receive the following rights:</a:t>
            </a:r>
          </a:p>
          <a:p>
            <a:pPr lvl="1"/>
            <a:r>
              <a:rPr lang="en-US" smtClean="0"/>
              <a:t>Voting (in person or by </a:t>
            </a:r>
            <a:r>
              <a:rPr lang="en-US" b="1" smtClean="0">
                <a:solidFill>
                  <a:schemeClr val="hlink"/>
                </a:solidFill>
              </a:rPr>
              <a:t>proxy</a:t>
            </a:r>
            <a:r>
              <a:rPr lang="en-US" smtClean="0"/>
              <a:t>).</a:t>
            </a:r>
          </a:p>
          <a:p>
            <a:pPr lvl="1"/>
            <a:r>
              <a:rPr lang="en-US" smtClean="0"/>
              <a:t>Distributions of profits </a:t>
            </a:r>
            <a:r>
              <a:rPr lang="en-US" sz="2400" smtClean="0"/>
              <a:t>(in the form of</a:t>
            </a:r>
            <a:r>
              <a:rPr lang="en-US" sz="2400" b="1" smtClean="0"/>
              <a:t> Dividends).</a:t>
            </a:r>
            <a:endParaRPr lang="en-US" sz="2400" smtClean="0"/>
          </a:p>
          <a:p>
            <a:pPr lvl="1"/>
            <a:r>
              <a:rPr lang="en-US" smtClean="0"/>
              <a:t>Distributions of assets in a liquidation.</a:t>
            </a:r>
          </a:p>
          <a:p>
            <a:pPr lvl="1"/>
            <a:r>
              <a:rPr lang="en-US" smtClean="0"/>
              <a:t>Offers to purchase shares of a new stock issue (</a:t>
            </a:r>
            <a:r>
              <a:rPr lang="en-US" b="1" smtClean="0">
                <a:solidFill>
                  <a:schemeClr val="hlink"/>
                </a:solidFill>
              </a:rPr>
              <a:t>pro rata basis</a:t>
            </a:r>
            <a:r>
              <a:rPr lang="en-US" smtClean="0"/>
              <a:t>).</a:t>
            </a:r>
          </a:p>
        </p:txBody>
      </p:sp>
      <p:graphicFrame>
        <p:nvGraphicFramePr>
          <p:cNvPr id="108551" name="Object 6">
            <a:hlinkClick r:id="" action="ppaction://ole?verb=0"/>
          </p:cNvPr>
          <p:cNvGraphicFramePr>
            <a:graphicFrameLocks/>
          </p:cNvGraphicFramePr>
          <p:nvPr/>
        </p:nvGraphicFramePr>
        <p:xfrm>
          <a:off x="5888038" y="4724400"/>
          <a:ext cx="2530475" cy="1582738"/>
        </p:xfrm>
        <a:graphic>
          <a:graphicData uri="http://schemas.openxmlformats.org/presentationml/2006/ole">
            <mc:AlternateContent xmlns:mc="http://schemas.openxmlformats.org/markup-compatibility/2006">
              <mc:Choice xmlns:v="urn:schemas-microsoft-com:vml" Requires="v">
                <p:oleObj spid="_x0000_s108553" name="Clip" r:id="rId4" imgW="4047448" imgH="2534013" progId="">
                  <p:embed/>
                </p:oleObj>
              </mc:Choice>
              <mc:Fallback>
                <p:oleObj name="Clip" r:id="rId4" imgW="4047448" imgH="2534013"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038" y="4724400"/>
                        <a:ext cx="2530475"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17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17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17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17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C44D8A7F-EAA5-42B9-A317-39CD3EB48357}" type="slidenum">
              <a:rPr lang="en-US" sz="1600" smtClean="0">
                <a:solidFill>
                  <a:schemeClr val="tx1"/>
                </a:solidFill>
              </a:rPr>
              <a:pPr/>
              <a:t>92</a:t>
            </a:fld>
            <a:endParaRPr lang="en-US" sz="1600" smtClean="0"/>
          </a:p>
        </p:txBody>
      </p:sp>
      <p:sp>
        <p:nvSpPr>
          <p:cNvPr id="1095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95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3764" name="Rectangle 4"/>
          <p:cNvSpPr>
            <a:spLocks noGrp="1" noChangeArrowheads="1"/>
          </p:cNvSpPr>
          <p:nvPr>
            <p:ph type="title"/>
          </p:nvPr>
        </p:nvSpPr>
        <p:spPr/>
        <p:txBody>
          <a:bodyPr anchor="ctr"/>
          <a:lstStyle/>
          <a:p>
            <a:pPr>
              <a:defRPr/>
            </a:pPr>
            <a:r>
              <a:rPr lang="en-US" smtClean="0"/>
              <a:t>Creating a Corporation</a:t>
            </a:r>
          </a:p>
        </p:txBody>
      </p:sp>
      <p:sp>
        <p:nvSpPr>
          <p:cNvPr id="373765" name="Rectangle 5"/>
          <p:cNvSpPr>
            <a:spLocks noGrp="1" noChangeArrowheads="1"/>
          </p:cNvSpPr>
          <p:nvPr>
            <p:ph type="body" idx="1"/>
          </p:nvPr>
        </p:nvSpPr>
        <p:spPr>
          <a:xfrm>
            <a:off x="838200" y="1562100"/>
            <a:ext cx="7772400" cy="4114800"/>
          </a:xfrm>
          <a:noFill/>
        </p:spPr>
        <p:txBody>
          <a:bodyPr/>
          <a:lstStyle/>
          <a:p>
            <a:r>
              <a:rPr lang="en-US" smtClean="0"/>
              <a:t>State laws govern the creation of corporations.</a:t>
            </a:r>
          </a:p>
          <a:p>
            <a:r>
              <a:rPr lang="en-US" smtClean="0"/>
              <a:t>An application for a </a:t>
            </a:r>
            <a:r>
              <a:rPr lang="en-US" smtClean="0">
                <a:solidFill>
                  <a:schemeClr val="hlink"/>
                </a:solidFill>
              </a:rPr>
              <a:t>charter</a:t>
            </a:r>
            <a:r>
              <a:rPr lang="en-US" smtClean="0"/>
              <a:t> (or articles of incorporation) must include the corporation’s name and purpose, kinds and amounts of capital (common) stock authorized, and other detailed information.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5">
                                            <p:txEl>
                                              <p:pRg st="0" end="0"/>
                                            </p:txEl>
                                          </p:spTgt>
                                        </p:tgtEl>
                                        <p:attrNameLst>
                                          <p:attrName>style.visibility</p:attrName>
                                        </p:attrNameLst>
                                      </p:cBhvr>
                                      <p:to>
                                        <p:strVal val="visible"/>
                                      </p:to>
                                    </p:set>
                                    <p:anim calcmode="lin" valueType="num">
                                      <p:cBhvr additive="base">
                                        <p:cTn id="7" dur="500" fill="hold"/>
                                        <p:tgtEl>
                                          <p:spTgt spid="3737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5">
                                            <p:txEl>
                                              <p:pRg st="1" end="1"/>
                                            </p:txEl>
                                          </p:spTgt>
                                        </p:tgtEl>
                                        <p:attrNameLst>
                                          <p:attrName>style.visibility</p:attrName>
                                        </p:attrNameLst>
                                      </p:cBhvr>
                                      <p:to>
                                        <p:strVal val="visible"/>
                                      </p:to>
                                    </p:set>
                                    <p:anim calcmode="lin" valueType="num">
                                      <p:cBhvr additive="base">
                                        <p:cTn id="13" dur="500" fill="hold"/>
                                        <p:tgtEl>
                                          <p:spTgt spid="3737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417C6E44-D7A8-41EC-8102-208C926AE650}" type="slidenum">
              <a:rPr lang="en-US" sz="1600" smtClean="0">
                <a:solidFill>
                  <a:schemeClr val="tx1"/>
                </a:solidFill>
              </a:rPr>
              <a:pPr/>
              <a:t>93</a:t>
            </a:fld>
            <a:endParaRPr lang="en-US" sz="1600" smtClean="0"/>
          </a:p>
        </p:txBody>
      </p:sp>
      <p:sp>
        <p:nvSpPr>
          <p:cNvPr id="1105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05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5812" name="Rectangle 4"/>
          <p:cNvSpPr>
            <a:spLocks noGrp="1" noChangeArrowheads="1"/>
          </p:cNvSpPr>
          <p:nvPr>
            <p:ph type="title"/>
          </p:nvPr>
        </p:nvSpPr>
        <p:spPr/>
        <p:txBody>
          <a:bodyPr anchor="ctr"/>
          <a:lstStyle/>
          <a:p>
            <a:pPr>
              <a:defRPr/>
            </a:pPr>
            <a:r>
              <a:rPr lang="en-US" smtClean="0"/>
              <a:t>Creating a Corporation</a:t>
            </a:r>
          </a:p>
        </p:txBody>
      </p:sp>
      <p:sp>
        <p:nvSpPr>
          <p:cNvPr id="110598" name="Rectangle 5"/>
          <p:cNvSpPr>
            <a:spLocks noGrp="1" noChangeArrowheads="1"/>
          </p:cNvSpPr>
          <p:nvPr>
            <p:ph type="body" sz="half" idx="1"/>
          </p:nvPr>
        </p:nvSpPr>
        <p:spPr>
          <a:xfrm>
            <a:off x="685800" y="1600200"/>
            <a:ext cx="4191000" cy="4114800"/>
          </a:xfrm>
          <a:noFill/>
        </p:spPr>
        <p:txBody>
          <a:bodyPr/>
          <a:lstStyle/>
          <a:p>
            <a:pPr>
              <a:buFont typeface="Monotype Sorts" pitchFamily="2" charset="2"/>
              <a:buNone/>
            </a:pPr>
            <a:r>
              <a:rPr lang="en-US" sz="3600" smtClean="0"/>
              <a:t>   Once the state issues a charter, the stockholders elect a </a:t>
            </a:r>
            <a:r>
              <a:rPr lang="en-US" sz="3600" smtClean="0">
                <a:solidFill>
                  <a:srgbClr val="FF0000"/>
                </a:solidFill>
              </a:rPr>
              <a:t>board of directors</a:t>
            </a:r>
            <a:r>
              <a:rPr lang="en-US" sz="3600" smtClean="0"/>
              <a:t>.</a:t>
            </a:r>
          </a:p>
        </p:txBody>
      </p:sp>
      <p:graphicFrame>
        <p:nvGraphicFramePr>
          <p:cNvPr id="110599" name="Object 6">
            <a:hlinkClick r:id="" action="ppaction://ole?verb=0"/>
          </p:cNvPr>
          <p:cNvGraphicFramePr>
            <a:graphicFrameLocks noGrp="1"/>
          </p:cNvGraphicFramePr>
          <p:nvPr>
            <p:ph type="clipArt" sz="half" idx="2"/>
          </p:nvPr>
        </p:nvGraphicFramePr>
        <p:xfrm>
          <a:off x="4970463" y="2268538"/>
          <a:ext cx="3478212" cy="2532062"/>
        </p:xfrm>
        <a:graphic>
          <a:graphicData uri="http://schemas.openxmlformats.org/presentationml/2006/ole">
            <mc:AlternateContent xmlns:mc="http://schemas.openxmlformats.org/markup-compatibility/2006">
              <mc:Choice xmlns:v="urn:schemas-microsoft-com:vml" Requires="v">
                <p:oleObj spid="_x0000_s110601" name="Clip" r:id="rId4" imgW="4625340" imgH="3372612" progId="">
                  <p:embed/>
                </p:oleObj>
              </mc:Choice>
              <mc:Fallback>
                <p:oleObj name="Clip" r:id="rId4" imgW="4625340" imgH="3372612"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463" y="2268538"/>
                        <a:ext cx="347821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D9B9E59A-D07D-4CDB-8C9F-8EDD90D0F4AD}" type="slidenum">
              <a:rPr lang="en-US" sz="1600" smtClean="0">
                <a:solidFill>
                  <a:schemeClr val="tx1"/>
                </a:solidFill>
              </a:rPr>
              <a:pPr/>
              <a:t>94</a:t>
            </a:fld>
            <a:endParaRPr lang="en-US" sz="1600" smtClean="0"/>
          </a:p>
        </p:txBody>
      </p:sp>
      <p:sp>
        <p:nvSpPr>
          <p:cNvPr id="1116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16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7860" name="Rectangle 4"/>
          <p:cNvSpPr>
            <a:spLocks noGrp="1" noChangeArrowheads="1"/>
          </p:cNvSpPr>
          <p:nvPr>
            <p:ph type="title"/>
          </p:nvPr>
        </p:nvSpPr>
        <p:spPr/>
        <p:txBody>
          <a:bodyPr anchor="ctr"/>
          <a:lstStyle/>
          <a:p>
            <a:pPr>
              <a:defRPr/>
            </a:pPr>
            <a:r>
              <a:rPr lang="en-US" smtClean="0">
                <a:solidFill>
                  <a:schemeClr val="tx1"/>
                </a:solidFill>
              </a:rPr>
              <a:t>Authorized</a:t>
            </a:r>
            <a:r>
              <a:rPr lang="en-US" smtClean="0"/>
              <a:t>, Issued, and Outstanding Capital Stock</a:t>
            </a:r>
          </a:p>
        </p:txBody>
      </p:sp>
      <p:sp>
        <p:nvSpPr>
          <p:cNvPr id="111622" name="Oval 5"/>
          <p:cNvSpPr>
            <a:spLocks noChangeArrowheads="1"/>
          </p:cNvSpPr>
          <p:nvPr/>
        </p:nvSpPr>
        <p:spPr bwMode="auto">
          <a:xfrm>
            <a:off x="2314575" y="1857375"/>
            <a:ext cx="5200650" cy="44386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1623" name="Rectangle 6"/>
          <p:cNvSpPr>
            <a:spLocks noChangeArrowheads="1"/>
          </p:cNvSpPr>
          <p:nvPr/>
        </p:nvSpPr>
        <p:spPr bwMode="auto">
          <a:xfrm>
            <a:off x="3125788" y="2820988"/>
            <a:ext cx="35782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solidFill>
                  <a:schemeClr val="tx2"/>
                </a:solidFill>
              </a:rPr>
              <a:t>The maximum number of shares of capital stock that can be sold to the public is called the </a:t>
            </a:r>
            <a:r>
              <a:rPr lang="en-US" sz="2400">
                <a:solidFill>
                  <a:schemeClr val="tx1"/>
                </a:solidFill>
              </a:rPr>
              <a:t>a</a:t>
            </a:r>
            <a:r>
              <a:rPr lang="en-US" sz="2400" i="1">
                <a:solidFill>
                  <a:schemeClr val="tx1"/>
                </a:solidFill>
              </a:rPr>
              <a:t>uthorized</a:t>
            </a:r>
            <a:r>
              <a:rPr lang="en-US" sz="2400">
                <a:solidFill>
                  <a:schemeClr val="tx2"/>
                </a:solidFill>
              </a:rPr>
              <a:t> number of shares. </a:t>
            </a:r>
          </a:p>
        </p:txBody>
      </p:sp>
      <p:sp>
        <p:nvSpPr>
          <p:cNvPr id="111624" name="AutoShape 7"/>
          <p:cNvSpPr>
            <a:spLocks noChangeArrowheads="1"/>
          </p:cNvSpPr>
          <p:nvPr/>
        </p:nvSpPr>
        <p:spPr bwMode="auto">
          <a:xfrm rot="1860000">
            <a:off x="2336800" y="2387600"/>
            <a:ext cx="933450" cy="400050"/>
          </a:xfrm>
          <a:prstGeom prst="rightArrow">
            <a:avLst>
              <a:gd name="adj1" fmla="val 50000"/>
              <a:gd name="adj2" fmla="val 116677"/>
            </a:avLst>
          </a:prstGeom>
          <a:solidFill>
            <a:schemeClr val="tx1"/>
          </a:solidFill>
          <a:ln w="57150" cmpd="thinThick">
            <a:solidFill>
              <a:srgbClr val="00279F"/>
            </a:solidFill>
            <a:miter lim="800000"/>
            <a:headEnd/>
            <a:tailEnd/>
          </a:ln>
        </p:spPr>
        <p:txBody>
          <a:bodyPr wrap="none" anchor="ctr"/>
          <a:lstStyle/>
          <a:p>
            <a:endParaRPr lang="en-US"/>
          </a:p>
        </p:txBody>
      </p:sp>
      <p:sp>
        <p:nvSpPr>
          <p:cNvPr id="111625" name="Oval 8"/>
          <p:cNvSpPr>
            <a:spLocks noChangeArrowheads="1"/>
          </p:cNvSpPr>
          <p:nvPr/>
        </p:nvSpPr>
        <p:spPr bwMode="auto">
          <a:xfrm>
            <a:off x="180975" y="1704975"/>
            <a:ext cx="2305050" cy="11620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1626" name="Rectangle 9"/>
          <p:cNvSpPr>
            <a:spLocks noChangeArrowheads="1"/>
          </p:cNvSpPr>
          <p:nvPr/>
        </p:nvSpPr>
        <p:spPr bwMode="auto">
          <a:xfrm>
            <a:off x="153988" y="1906588"/>
            <a:ext cx="2282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chemeClr val="tx2"/>
                </a:solidFill>
              </a:rPr>
              <a:t>Authorized</a:t>
            </a:r>
          </a:p>
          <a:p>
            <a:pPr algn="ctr"/>
            <a:r>
              <a:rPr lang="en-US" sz="2800">
                <a:solidFill>
                  <a:schemeClr val="tx2"/>
                </a:solidFill>
              </a:rPr>
              <a:t>Shares</a:t>
            </a:r>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14388B5D-C37C-482D-BBCC-2C4C4598C822}" type="slidenum">
              <a:rPr lang="en-US" sz="1600" smtClean="0">
                <a:solidFill>
                  <a:schemeClr val="tx1"/>
                </a:solidFill>
              </a:rPr>
              <a:pPr/>
              <a:t>95</a:t>
            </a:fld>
            <a:endParaRPr lang="en-US" sz="1600" smtClean="0"/>
          </a:p>
        </p:txBody>
      </p:sp>
      <p:sp>
        <p:nvSpPr>
          <p:cNvPr id="1126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9908" name="Rectangle 4"/>
          <p:cNvSpPr>
            <a:spLocks noGrp="1" noChangeArrowheads="1"/>
          </p:cNvSpPr>
          <p:nvPr>
            <p:ph type="title"/>
          </p:nvPr>
        </p:nvSpPr>
        <p:spPr/>
        <p:txBody>
          <a:bodyPr anchor="ctr"/>
          <a:lstStyle/>
          <a:p>
            <a:pPr>
              <a:defRPr/>
            </a:pPr>
            <a:r>
              <a:rPr lang="en-US" sz="3200" b="0" smtClean="0"/>
              <a:t>Authorized, </a:t>
            </a:r>
            <a:r>
              <a:rPr lang="en-US" sz="3200" b="0" smtClean="0">
                <a:solidFill>
                  <a:schemeClr val="tx1"/>
                </a:solidFill>
              </a:rPr>
              <a:t>Issued</a:t>
            </a:r>
            <a:r>
              <a:rPr lang="en-US" sz="3200" b="0" smtClean="0"/>
              <a:t>, and Outstanding Capital Stock</a:t>
            </a:r>
          </a:p>
        </p:txBody>
      </p:sp>
      <p:sp>
        <p:nvSpPr>
          <p:cNvPr id="112646" name="Oval 5"/>
          <p:cNvSpPr>
            <a:spLocks noChangeArrowheads="1"/>
          </p:cNvSpPr>
          <p:nvPr/>
        </p:nvSpPr>
        <p:spPr bwMode="auto">
          <a:xfrm>
            <a:off x="2543175" y="1857375"/>
            <a:ext cx="5200650" cy="44386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2647" name="Line 6"/>
          <p:cNvSpPr>
            <a:spLocks noChangeShapeType="1"/>
          </p:cNvSpPr>
          <p:nvPr/>
        </p:nvSpPr>
        <p:spPr bwMode="auto">
          <a:xfrm>
            <a:off x="4876800" y="1854200"/>
            <a:ext cx="0" cy="444500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48" name="Oval 7"/>
          <p:cNvSpPr>
            <a:spLocks noChangeArrowheads="1"/>
          </p:cNvSpPr>
          <p:nvPr/>
        </p:nvSpPr>
        <p:spPr bwMode="auto">
          <a:xfrm>
            <a:off x="533400" y="1600200"/>
            <a:ext cx="2533650" cy="11620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2649" name="Rectangle 8"/>
          <p:cNvSpPr>
            <a:spLocks noChangeArrowheads="1"/>
          </p:cNvSpPr>
          <p:nvPr/>
        </p:nvSpPr>
        <p:spPr bwMode="auto">
          <a:xfrm>
            <a:off x="685800" y="1752600"/>
            <a:ext cx="2282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chemeClr val="tx1"/>
                </a:solidFill>
              </a:rPr>
              <a:t> Authorized Shares</a:t>
            </a:r>
          </a:p>
        </p:txBody>
      </p:sp>
      <p:sp>
        <p:nvSpPr>
          <p:cNvPr id="112650" name="Rectangle 9"/>
          <p:cNvSpPr>
            <a:spLocks noChangeArrowheads="1"/>
          </p:cNvSpPr>
          <p:nvPr/>
        </p:nvSpPr>
        <p:spPr bwMode="auto">
          <a:xfrm>
            <a:off x="2973388" y="2592388"/>
            <a:ext cx="185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3600">
                <a:solidFill>
                  <a:srgbClr val="B50069"/>
                </a:solidFill>
              </a:rPr>
              <a:t>Issued shares </a:t>
            </a:r>
            <a:r>
              <a:rPr lang="en-US" sz="2400">
                <a:solidFill>
                  <a:schemeClr val="tx1"/>
                </a:solidFill>
              </a:rPr>
              <a:t>have been sold.</a:t>
            </a:r>
          </a:p>
        </p:txBody>
      </p:sp>
      <p:sp>
        <p:nvSpPr>
          <p:cNvPr id="112651" name="Rectangle 10"/>
          <p:cNvSpPr>
            <a:spLocks noChangeArrowheads="1"/>
          </p:cNvSpPr>
          <p:nvPr/>
        </p:nvSpPr>
        <p:spPr bwMode="auto">
          <a:xfrm>
            <a:off x="4802188" y="2820988"/>
            <a:ext cx="25114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3600">
                <a:solidFill>
                  <a:schemeClr val="hlink"/>
                </a:solidFill>
              </a:rPr>
              <a:t>Unissued shares</a:t>
            </a:r>
            <a:r>
              <a:rPr lang="en-US" sz="3600">
                <a:solidFill>
                  <a:schemeClr val="tx1"/>
                </a:solidFill>
              </a:rPr>
              <a:t> </a:t>
            </a:r>
            <a:r>
              <a:rPr lang="en-US" sz="2400">
                <a:solidFill>
                  <a:schemeClr val="tx1"/>
                </a:solidFill>
              </a:rPr>
              <a:t>have never been sold.</a:t>
            </a:r>
          </a:p>
        </p:txBody>
      </p:sp>
      <p:sp>
        <p:nvSpPr>
          <p:cNvPr id="112652" name="AutoShape 11"/>
          <p:cNvSpPr>
            <a:spLocks noChangeArrowheads="1"/>
          </p:cNvSpPr>
          <p:nvPr/>
        </p:nvSpPr>
        <p:spPr bwMode="auto">
          <a:xfrm rot="1800000">
            <a:off x="2009775" y="2976563"/>
            <a:ext cx="774700" cy="268287"/>
          </a:xfrm>
          <a:prstGeom prst="rightArrow">
            <a:avLst>
              <a:gd name="adj1" fmla="val 50000"/>
              <a:gd name="adj2" fmla="val 144392"/>
            </a:avLst>
          </a:prstGeom>
          <a:solidFill>
            <a:schemeClr val="tx2"/>
          </a:solidFill>
          <a:ln w="12700">
            <a:solidFill>
              <a:schemeClr val="tx1"/>
            </a:solid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3666"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71C07B22-6950-4D22-9D5B-6676FA0CB97C}" type="slidenum">
              <a:rPr lang="en-US" sz="1600" smtClean="0">
                <a:solidFill>
                  <a:schemeClr val="tx1"/>
                </a:solidFill>
              </a:rPr>
              <a:pPr/>
              <a:t>96</a:t>
            </a:fld>
            <a:endParaRPr lang="en-US" sz="1600" smtClean="0"/>
          </a:p>
        </p:txBody>
      </p:sp>
      <p:sp>
        <p:nvSpPr>
          <p:cNvPr id="1136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9" name="Oval 4"/>
          <p:cNvSpPr>
            <a:spLocks noChangeArrowheads="1"/>
          </p:cNvSpPr>
          <p:nvPr/>
        </p:nvSpPr>
        <p:spPr bwMode="auto">
          <a:xfrm>
            <a:off x="2314575" y="1857375"/>
            <a:ext cx="5200650" cy="4438650"/>
          </a:xfrm>
          <a:prstGeom prst="ellipse">
            <a:avLst/>
          </a:prstGeom>
          <a:solidFill>
            <a:schemeClr val="bg1"/>
          </a:solidFill>
          <a:ln w="57150" cmpd="thinThick">
            <a:solidFill>
              <a:schemeClr val="tx1"/>
            </a:solidFill>
            <a:round/>
            <a:headEnd/>
            <a:tailEnd/>
          </a:ln>
        </p:spPr>
        <p:txBody>
          <a:bodyPr wrap="none" anchor="ctr"/>
          <a:lstStyle/>
          <a:p>
            <a:endParaRPr lang="en-US"/>
          </a:p>
        </p:txBody>
      </p:sp>
      <p:sp>
        <p:nvSpPr>
          <p:cNvPr id="381957" name="Rectangle 5"/>
          <p:cNvSpPr>
            <a:spLocks noGrp="1" noChangeArrowheads="1"/>
          </p:cNvSpPr>
          <p:nvPr>
            <p:ph type="title"/>
          </p:nvPr>
        </p:nvSpPr>
        <p:spPr/>
        <p:txBody>
          <a:bodyPr anchor="ctr"/>
          <a:lstStyle/>
          <a:p>
            <a:pPr>
              <a:defRPr/>
            </a:pPr>
            <a:r>
              <a:rPr lang="en-US" sz="3200" b="0" smtClean="0">
                <a:solidFill>
                  <a:schemeClr val="tx1"/>
                </a:solidFill>
              </a:rPr>
              <a:t>Authorized, Issued, and Outstanding Capital Stock</a:t>
            </a:r>
          </a:p>
        </p:txBody>
      </p:sp>
      <p:sp>
        <p:nvSpPr>
          <p:cNvPr id="113671" name="Oval 6"/>
          <p:cNvSpPr>
            <a:spLocks noChangeArrowheads="1"/>
          </p:cNvSpPr>
          <p:nvPr/>
        </p:nvSpPr>
        <p:spPr bwMode="auto">
          <a:xfrm>
            <a:off x="180975" y="1704975"/>
            <a:ext cx="2305050" cy="11620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3672" name="Rectangle 7"/>
          <p:cNvSpPr>
            <a:spLocks noChangeArrowheads="1"/>
          </p:cNvSpPr>
          <p:nvPr/>
        </p:nvSpPr>
        <p:spPr bwMode="auto">
          <a:xfrm>
            <a:off x="153988" y="1906588"/>
            <a:ext cx="2282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rgbClr val="00279F"/>
                </a:solidFill>
              </a:rPr>
              <a:t>Authorized</a:t>
            </a:r>
          </a:p>
          <a:p>
            <a:pPr algn="ctr"/>
            <a:r>
              <a:rPr lang="en-US" sz="2800">
                <a:solidFill>
                  <a:srgbClr val="00279F"/>
                </a:solidFill>
              </a:rPr>
              <a:t>Shares</a:t>
            </a:r>
          </a:p>
        </p:txBody>
      </p:sp>
      <p:sp>
        <p:nvSpPr>
          <p:cNvPr id="113673" name="Rectangle 8"/>
          <p:cNvSpPr>
            <a:spLocks noChangeArrowheads="1"/>
          </p:cNvSpPr>
          <p:nvPr/>
        </p:nvSpPr>
        <p:spPr bwMode="auto">
          <a:xfrm>
            <a:off x="5183188" y="3392488"/>
            <a:ext cx="1901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chemeClr val="hlink"/>
                </a:solidFill>
              </a:rPr>
              <a:t>Unissued</a:t>
            </a:r>
          </a:p>
          <a:p>
            <a:pPr algn="ctr"/>
            <a:r>
              <a:rPr lang="en-US" sz="2800">
                <a:solidFill>
                  <a:schemeClr val="hlink"/>
                </a:solidFill>
              </a:rPr>
              <a:t>Shares</a:t>
            </a:r>
          </a:p>
        </p:txBody>
      </p:sp>
      <p:sp>
        <p:nvSpPr>
          <p:cNvPr id="113674" name="Line 9"/>
          <p:cNvSpPr>
            <a:spLocks noChangeShapeType="1"/>
          </p:cNvSpPr>
          <p:nvPr/>
        </p:nvSpPr>
        <p:spPr bwMode="auto">
          <a:xfrm>
            <a:off x="4876800" y="1854200"/>
            <a:ext cx="0" cy="444500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75" name="Line 10"/>
          <p:cNvSpPr>
            <a:spLocks noChangeShapeType="1"/>
          </p:cNvSpPr>
          <p:nvPr/>
        </p:nvSpPr>
        <p:spPr bwMode="auto">
          <a:xfrm>
            <a:off x="2387600" y="4572000"/>
            <a:ext cx="2463800"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76" name="Rectangle 11"/>
          <p:cNvSpPr>
            <a:spLocks noChangeArrowheads="1"/>
          </p:cNvSpPr>
          <p:nvPr/>
        </p:nvSpPr>
        <p:spPr bwMode="auto">
          <a:xfrm>
            <a:off x="2439988" y="3201988"/>
            <a:ext cx="2511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rgbClr val="B50069"/>
                </a:solidFill>
              </a:rPr>
              <a:t>Outstanding</a:t>
            </a:r>
          </a:p>
          <a:p>
            <a:pPr algn="ctr"/>
            <a:r>
              <a:rPr lang="en-US" sz="2800">
                <a:solidFill>
                  <a:srgbClr val="B50069"/>
                </a:solidFill>
              </a:rPr>
              <a:t>Shares</a:t>
            </a:r>
          </a:p>
        </p:txBody>
      </p:sp>
      <p:sp>
        <p:nvSpPr>
          <p:cNvPr id="113677" name="Line 12"/>
          <p:cNvSpPr>
            <a:spLocks noChangeShapeType="1"/>
          </p:cNvSpPr>
          <p:nvPr/>
        </p:nvSpPr>
        <p:spPr bwMode="auto">
          <a:xfrm flipH="1">
            <a:off x="3859213" y="1752600"/>
            <a:ext cx="1398587" cy="1300163"/>
          </a:xfrm>
          <a:prstGeom prst="line">
            <a:avLst/>
          </a:prstGeom>
          <a:noFill/>
          <a:ln w="50800">
            <a:solidFill>
              <a:srgbClr val="B5006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678" name="Rectangle 13"/>
          <p:cNvSpPr>
            <a:spLocks noChangeArrowheads="1"/>
          </p:cNvSpPr>
          <p:nvPr/>
        </p:nvSpPr>
        <p:spPr bwMode="auto">
          <a:xfrm>
            <a:off x="4994275" y="1371600"/>
            <a:ext cx="4149725" cy="463550"/>
          </a:xfrm>
          <a:prstGeom prst="rect">
            <a:avLst/>
          </a:prstGeom>
          <a:solidFill>
            <a:schemeClr val="bg1"/>
          </a:solidFill>
          <a:ln w="57150" cmpd="thinThick">
            <a:solidFill>
              <a:srgbClr val="B50069"/>
            </a:solidFill>
            <a:miter lim="800000"/>
            <a:headEnd/>
            <a:tailEnd/>
          </a:ln>
        </p:spPr>
        <p:txBody>
          <a:bodyPr lIns="90488" tIns="44450" rIns="90488" bIns="44450">
            <a:spAutoFit/>
          </a:bodyPr>
          <a:lstStyle/>
          <a:p>
            <a:pPr algn="ctr">
              <a:lnSpc>
                <a:spcPct val="95000"/>
              </a:lnSpc>
              <a:spcBef>
                <a:spcPct val="50000"/>
              </a:spcBef>
            </a:pPr>
            <a:r>
              <a:rPr lang="en-US" sz="2200">
                <a:solidFill>
                  <a:schemeClr val="tx1"/>
                </a:solidFill>
              </a:rPr>
              <a:t>owned by stockholders.</a:t>
            </a:r>
          </a:p>
        </p:txBody>
      </p:sp>
      <p:sp>
        <p:nvSpPr>
          <p:cNvPr id="113679" name="Rectangle 14"/>
          <p:cNvSpPr>
            <a:spLocks noChangeArrowheads="1"/>
          </p:cNvSpPr>
          <p:nvPr/>
        </p:nvSpPr>
        <p:spPr bwMode="auto">
          <a:xfrm>
            <a:off x="223838" y="3767138"/>
            <a:ext cx="1685925" cy="955675"/>
          </a:xfrm>
          <a:prstGeom prst="rect">
            <a:avLst/>
          </a:prstGeom>
          <a:solidFill>
            <a:schemeClr val="bg1"/>
          </a:solidFill>
          <a:ln w="12700">
            <a:solidFill>
              <a:srgbClr val="B50069"/>
            </a:solidFill>
            <a:miter lim="800000"/>
            <a:headEnd/>
            <a:tailEnd/>
          </a:ln>
        </p:spPr>
        <p:txBody>
          <a:bodyPr lIns="90488" tIns="44450" rIns="90488" bIns="44450">
            <a:spAutoFit/>
          </a:bodyPr>
          <a:lstStyle/>
          <a:p>
            <a:pPr algn="ctr"/>
            <a:r>
              <a:rPr lang="en-US" sz="2800">
                <a:solidFill>
                  <a:srgbClr val="B50069"/>
                </a:solidFill>
              </a:rPr>
              <a:t>Issued</a:t>
            </a:r>
          </a:p>
          <a:p>
            <a:pPr algn="ctr"/>
            <a:r>
              <a:rPr lang="en-US" sz="2800">
                <a:solidFill>
                  <a:srgbClr val="B50069"/>
                </a:solidFill>
              </a:rPr>
              <a:t>Shares</a:t>
            </a:r>
          </a:p>
        </p:txBody>
      </p:sp>
      <p:sp>
        <p:nvSpPr>
          <p:cNvPr id="113680" name="AutoShape 15"/>
          <p:cNvSpPr>
            <a:spLocks noChangeArrowheads="1"/>
          </p:cNvSpPr>
          <p:nvPr/>
        </p:nvSpPr>
        <p:spPr bwMode="auto">
          <a:xfrm rot="1800000">
            <a:off x="1781175" y="2976563"/>
            <a:ext cx="774700" cy="268287"/>
          </a:xfrm>
          <a:prstGeom prst="rightArrow">
            <a:avLst>
              <a:gd name="adj1" fmla="val 50000"/>
              <a:gd name="adj2" fmla="val 144392"/>
            </a:avLst>
          </a:prstGeom>
          <a:solidFill>
            <a:schemeClr val="tx1"/>
          </a:solidFill>
          <a:ln w="12700">
            <a:solidFill>
              <a:schemeClr val="tx1"/>
            </a:solid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C2C4EF45-A5C3-4B39-92A2-C77402BFCCA0}" type="slidenum">
              <a:rPr lang="en-US" sz="1600" smtClean="0">
                <a:solidFill>
                  <a:schemeClr val="tx1"/>
                </a:solidFill>
              </a:rPr>
              <a:pPr/>
              <a:t>97</a:t>
            </a:fld>
            <a:endParaRPr lang="en-US" sz="1600" smtClean="0"/>
          </a:p>
        </p:txBody>
      </p:sp>
      <p:sp>
        <p:nvSpPr>
          <p:cNvPr id="1146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46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4693" name="Oval 4"/>
          <p:cNvSpPr>
            <a:spLocks noChangeArrowheads="1"/>
          </p:cNvSpPr>
          <p:nvPr/>
        </p:nvSpPr>
        <p:spPr bwMode="auto">
          <a:xfrm>
            <a:off x="2314575" y="1857375"/>
            <a:ext cx="5200650" cy="44386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384005" name="Rectangle 5"/>
          <p:cNvSpPr>
            <a:spLocks noGrp="1" noChangeArrowheads="1"/>
          </p:cNvSpPr>
          <p:nvPr>
            <p:ph type="title"/>
          </p:nvPr>
        </p:nvSpPr>
        <p:spPr/>
        <p:txBody>
          <a:bodyPr anchor="ctr"/>
          <a:lstStyle/>
          <a:p>
            <a:pPr>
              <a:defRPr/>
            </a:pPr>
            <a:r>
              <a:rPr lang="en-US" sz="3200" b="0" smtClean="0">
                <a:solidFill>
                  <a:schemeClr val="tx1"/>
                </a:solidFill>
              </a:rPr>
              <a:t>Authorized, Issued, and Outstanding Capital Stock</a:t>
            </a:r>
          </a:p>
        </p:txBody>
      </p:sp>
      <p:sp>
        <p:nvSpPr>
          <p:cNvPr id="114695" name="Oval 6"/>
          <p:cNvSpPr>
            <a:spLocks noChangeArrowheads="1"/>
          </p:cNvSpPr>
          <p:nvPr/>
        </p:nvSpPr>
        <p:spPr bwMode="auto">
          <a:xfrm>
            <a:off x="180975" y="1704975"/>
            <a:ext cx="2305050" cy="1162050"/>
          </a:xfrm>
          <a:prstGeom prst="ellipse">
            <a:avLst/>
          </a:prstGeom>
          <a:solidFill>
            <a:schemeClr val="bg1"/>
          </a:solidFill>
          <a:ln w="57150" cmpd="thinThick">
            <a:solidFill>
              <a:srgbClr val="00279F"/>
            </a:solidFill>
            <a:round/>
            <a:headEnd/>
            <a:tailEnd/>
          </a:ln>
        </p:spPr>
        <p:txBody>
          <a:bodyPr wrap="none" anchor="ctr"/>
          <a:lstStyle/>
          <a:p>
            <a:endParaRPr lang="en-US"/>
          </a:p>
        </p:txBody>
      </p:sp>
      <p:sp>
        <p:nvSpPr>
          <p:cNvPr id="114696" name="Rectangle 7"/>
          <p:cNvSpPr>
            <a:spLocks noChangeArrowheads="1"/>
          </p:cNvSpPr>
          <p:nvPr/>
        </p:nvSpPr>
        <p:spPr bwMode="auto">
          <a:xfrm>
            <a:off x="153988" y="1906588"/>
            <a:ext cx="2282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rgbClr val="00279F"/>
                </a:solidFill>
              </a:rPr>
              <a:t>Authorized</a:t>
            </a:r>
          </a:p>
          <a:p>
            <a:pPr algn="ctr"/>
            <a:r>
              <a:rPr lang="en-US" sz="2800">
                <a:solidFill>
                  <a:srgbClr val="00279F"/>
                </a:solidFill>
              </a:rPr>
              <a:t>Shares</a:t>
            </a:r>
          </a:p>
        </p:txBody>
      </p:sp>
      <p:sp>
        <p:nvSpPr>
          <p:cNvPr id="114697" name="Line 8"/>
          <p:cNvSpPr>
            <a:spLocks noChangeShapeType="1"/>
          </p:cNvSpPr>
          <p:nvPr/>
        </p:nvSpPr>
        <p:spPr bwMode="auto">
          <a:xfrm flipV="1">
            <a:off x="1854200" y="3784600"/>
            <a:ext cx="863600" cy="508000"/>
          </a:xfrm>
          <a:prstGeom prst="line">
            <a:avLst/>
          </a:prstGeom>
          <a:noFill/>
          <a:ln w="50800">
            <a:solidFill>
              <a:srgbClr val="B5006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698" name="Rectangle 9"/>
          <p:cNvSpPr>
            <a:spLocks noChangeArrowheads="1"/>
          </p:cNvSpPr>
          <p:nvPr/>
        </p:nvSpPr>
        <p:spPr bwMode="auto">
          <a:xfrm>
            <a:off x="5183188" y="3392488"/>
            <a:ext cx="1901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chemeClr val="hlink"/>
                </a:solidFill>
              </a:rPr>
              <a:t>Unissued</a:t>
            </a:r>
          </a:p>
          <a:p>
            <a:pPr algn="ctr"/>
            <a:r>
              <a:rPr lang="en-US" sz="2800">
                <a:solidFill>
                  <a:schemeClr val="hlink"/>
                </a:solidFill>
              </a:rPr>
              <a:t>Shares</a:t>
            </a:r>
          </a:p>
        </p:txBody>
      </p:sp>
      <p:sp>
        <p:nvSpPr>
          <p:cNvPr id="114699" name="Rectangle 10"/>
          <p:cNvSpPr>
            <a:spLocks noChangeArrowheads="1"/>
          </p:cNvSpPr>
          <p:nvPr/>
        </p:nvSpPr>
        <p:spPr bwMode="auto">
          <a:xfrm>
            <a:off x="2820988" y="4725988"/>
            <a:ext cx="1901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800">
                <a:solidFill>
                  <a:srgbClr val="B50069"/>
                </a:solidFill>
              </a:rPr>
              <a:t>Treasury</a:t>
            </a:r>
          </a:p>
          <a:p>
            <a:pPr algn="ctr"/>
            <a:r>
              <a:rPr lang="en-US" sz="2800">
                <a:solidFill>
                  <a:srgbClr val="B50069"/>
                </a:solidFill>
              </a:rPr>
              <a:t>Shares</a:t>
            </a:r>
          </a:p>
        </p:txBody>
      </p:sp>
      <p:sp>
        <p:nvSpPr>
          <p:cNvPr id="114700" name="Line 11"/>
          <p:cNvSpPr>
            <a:spLocks noChangeShapeType="1"/>
          </p:cNvSpPr>
          <p:nvPr/>
        </p:nvSpPr>
        <p:spPr bwMode="auto">
          <a:xfrm>
            <a:off x="4876800" y="1854200"/>
            <a:ext cx="0" cy="444500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01" name="Line 12"/>
          <p:cNvSpPr>
            <a:spLocks noChangeShapeType="1"/>
          </p:cNvSpPr>
          <p:nvPr/>
        </p:nvSpPr>
        <p:spPr bwMode="auto">
          <a:xfrm>
            <a:off x="2387600" y="4572000"/>
            <a:ext cx="2463800"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02" name="Rectangle 13"/>
          <p:cNvSpPr>
            <a:spLocks noChangeArrowheads="1"/>
          </p:cNvSpPr>
          <p:nvPr/>
        </p:nvSpPr>
        <p:spPr bwMode="auto">
          <a:xfrm>
            <a:off x="2439988" y="3201988"/>
            <a:ext cx="2511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a:solidFill>
                  <a:srgbClr val="B50069"/>
                </a:solidFill>
              </a:rPr>
              <a:t>Outstanding</a:t>
            </a:r>
          </a:p>
          <a:p>
            <a:pPr algn="ctr"/>
            <a:r>
              <a:rPr lang="en-US" sz="2800">
                <a:solidFill>
                  <a:srgbClr val="B50069"/>
                </a:solidFill>
              </a:rPr>
              <a:t>Shares</a:t>
            </a:r>
          </a:p>
        </p:txBody>
      </p:sp>
      <p:sp>
        <p:nvSpPr>
          <p:cNvPr id="114703" name="Line 14"/>
          <p:cNvSpPr>
            <a:spLocks noChangeShapeType="1"/>
          </p:cNvSpPr>
          <p:nvPr/>
        </p:nvSpPr>
        <p:spPr bwMode="auto">
          <a:xfrm flipH="1">
            <a:off x="3859213" y="1828800"/>
            <a:ext cx="1322387" cy="1223963"/>
          </a:xfrm>
          <a:prstGeom prst="line">
            <a:avLst/>
          </a:prstGeom>
          <a:noFill/>
          <a:ln w="50800">
            <a:solidFill>
              <a:srgbClr val="B5006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04" name="Rectangle 15"/>
          <p:cNvSpPr>
            <a:spLocks noChangeArrowheads="1"/>
          </p:cNvSpPr>
          <p:nvPr/>
        </p:nvSpPr>
        <p:spPr bwMode="auto">
          <a:xfrm>
            <a:off x="4994275" y="1371600"/>
            <a:ext cx="4149725" cy="463550"/>
          </a:xfrm>
          <a:prstGeom prst="rect">
            <a:avLst/>
          </a:prstGeom>
          <a:solidFill>
            <a:schemeClr val="bg1"/>
          </a:solidFill>
          <a:ln w="57150" cmpd="thinThick">
            <a:solidFill>
              <a:srgbClr val="B50069"/>
            </a:solidFill>
            <a:miter lim="800000"/>
            <a:headEnd/>
            <a:tailEnd/>
          </a:ln>
        </p:spPr>
        <p:txBody>
          <a:bodyPr lIns="90488" tIns="44450" rIns="90488" bIns="44450">
            <a:spAutoFit/>
          </a:bodyPr>
          <a:lstStyle/>
          <a:p>
            <a:pPr algn="ctr">
              <a:lnSpc>
                <a:spcPct val="95000"/>
              </a:lnSpc>
              <a:spcBef>
                <a:spcPct val="50000"/>
              </a:spcBef>
            </a:pPr>
            <a:r>
              <a:rPr lang="en-US" sz="2200">
                <a:solidFill>
                  <a:schemeClr val="tx1"/>
                </a:solidFill>
              </a:rPr>
              <a:t>owned by stockholders.</a:t>
            </a:r>
          </a:p>
        </p:txBody>
      </p:sp>
      <p:sp>
        <p:nvSpPr>
          <p:cNvPr id="114705" name="Line 16"/>
          <p:cNvSpPr>
            <a:spLocks noChangeShapeType="1"/>
          </p:cNvSpPr>
          <p:nvPr/>
        </p:nvSpPr>
        <p:spPr bwMode="auto">
          <a:xfrm>
            <a:off x="1854200" y="4292600"/>
            <a:ext cx="1016000" cy="558800"/>
          </a:xfrm>
          <a:prstGeom prst="line">
            <a:avLst/>
          </a:prstGeom>
          <a:noFill/>
          <a:ln w="50800">
            <a:solidFill>
              <a:srgbClr val="B5006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06" name="Rectangle 17"/>
          <p:cNvSpPr>
            <a:spLocks noChangeArrowheads="1"/>
          </p:cNvSpPr>
          <p:nvPr/>
        </p:nvSpPr>
        <p:spPr bwMode="auto">
          <a:xfrm>
            <a:off x="223838" y="3767138"/>
            <a:ext cx="1685925" cy="955675"/>
          </a:xfrm>
          <a:prstGeom prst="rect">
            <a:avLst/>
          </a:prstGeom>
          <a:solidFill>
            <a:schemeClr val="bg1"/>
          </a:solidFill>
          <a:ln w="12700">
            <a:solidFill>
              <a:srgbClr val="B50069"/>
            </a:solidFill>
            <a:miter lim="800000"/>
            <a:headEnd/>
            <a:tailEnd/>
          </a:ln>
        </p:spPr>
        <p:txBody>
          <a:bodyPr lIns="90488" tIns="44450" rIns="90488" bIns="44450">
            <a:spAutoFit/>
          </a:bodyPr>
          <a:lstStyle/>
          <a:p>
            <a:pPr algn="ctr"/>
            <a:r>
              <a:rPr lang="en-US" sz="2800">
                <a:solidFill>
                  <a:srgbClr val="B50069"/>
                </a:solidFill>
              </a:rPr>
              <a:t>Issued</a:t>
            </a:r>
          </a:p>
          <a:p>
            <a:pPr algn="ctr"/>
            <a:r>
              <a:rPr lang="en-US" sz="2800">
                <a:solidFill>
                  <a:srgbClr val="B50069"/>
                </a:solidFill>
              </a:rPr>
              <a:t>Shares</a:t>
            </a:r>
          </a:p>
        </p:txBody>
      </p:sp>
      <p:sp>
        <p:nvSpPr>
          <p:cNvPr id="114707" name="Rectangle 18"/>
          <p:cNvSpPr>
            <a:spLocks noChangeArrowheads="1"/>
          </p:cNvSpPr>
          <p:nvPr/>
        </p:nvSpPr>
        <p:spPr bwMode="auto">
          <a:xfrm>
            <a:off x="5202238" y="4897438"/>
            <a:ext cx="3616325" cy="841375"/>
          </a:xfrm>
          <a:prstGeom prst="rect">
            <a:avLst/>
          </a:prstGeom>
          <a:solidFill>
            <a:schemeClr val="bg1"/>
          </a:solidFill>
          <a:ln w="57150" cmpd="thickThin">
            <a:solidFill>
              <a:srgbClr val="B50069"/>
            </a:solidFill>
            <a:miter lim="800000"/>
            <a:headEnd/>
            <a:tailEnd/>
          </a:ln>
        </p:spPr>
        <p:txBody>
          <a:bodyPr lIns="90488" tIns="44450" rIns="90488" bIns="44450">
            <a:spAutoFit/>
          </a:bodyPr>
          <a:lstStyle/>
          <a:p>
            <a:pPr algn="ctr">
              <a:lnSpc>
                <a:spcPct val="95000"/>
              </a:lnSpc>
              <a:spcBef>
                <a:spcPct val="50000"/>
              </a:spcBef>
            </a:pPr>
            <a:r>
              <a:rPr lang="en-US" sz="2400">
                <a:solidFill>
                  <a:schemeClr val="tx1"/>
                </a:solidFill>
              </a:rPr>
              <a:t>reacquired by the corporation.</a:t>
            </a:r>
          </a:p>
        </p:txBody>
      </p:sp>
      <p:sp>
        <p:nvSpPr>
          <p:cNvPr id="114708" name="Line 19"/>
          <p:cNvSpPr>
            <a:spLocks noChangeShapeType="1"/>
          </p:cNvSpPr>
          <p:nvPr/>
        </p:nvSpPr>
        <p:spPr bwMode="auto">
          <a:xfrm flipH="1">
            <a:off x="4059238" y="5472113"/>
            <a:ext cx="1177925" cy="333375"/>
          </a:xfrm>
          <a:prstGeom prst="line">
            <a:avLst/>
          </a:prstGeom>
          <a:noFill/>
          <a:ln w="50800">
            <a:solidFill>
              <a:srgbClr val="B5006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CE98469E-4450-4A8B-8328-0BD6998B9C4C}" type="slidenum">
              <a:rPr lang="en-US" sz="1600" smtClean="0">
                <a:solidFill>
                  <a:schemeClr val="tx1"/>
                </a:solidFill>
              </a:rPr>
              <a:pPr/>
              <a:t>98</a:t>
            </a:fld>
            <a:endParaRPr lang="en-US" sz="1600" smtClean="0"/>
          </a:p>
        </p:txBody>
      </p:sp>
      <p:sp>
        <p:nvSpPr>
          <p:cNvPr id="11571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6052" name="Rectangle 4"/>
          <p:cNvSpPr>
            <a:spLocks noGrp="1" noChangeArrowheads="1"/>
          </p:cNvSpPr>
          <p:nvPr>
            <p:ph type="title"/>
          </p:nvPr>
        </p:nvSpPr>
        <p:spPr/>
        <p:txBody>
          <a:bodyPr anchor="ctr"/>
          <a:lstStyle/>
          <a:p>
            <a:pPr>
              <a:defRPr/>
            </a:pPr>
            <a:r>
              <a:rPr lang="en-US" smtClean="0"/>
              <a:t>Common Stock</a:t>
            </a:r>
          </a:p>
        </p:txBody>
      </p:sp>
      <p:sp>
        <p:nvSpPr>
          <p:cNvPr id="386053" name="Rectangle 5"/>
          <p:cNvSpPr>
            <a:spLocks noGrp="1" noChangeArrowheads="1"/>
          </p:cNvSpPr>
          <p:nvPr>
            <p:ph type="body" idx="1"/>
          </p:nvPr>
        </p:nvSpPr>
        <p:spPr>
          <a:xfrm>
            <a:off x="990600" y="1485900"/>
            <a:ext cx="7772400" cy="4114800"/>
          </a:xfrm>
          <a:noFill/>
        </p:spPr>
        <p:txBody>
          <a:bodyPr/>
          <a:lstStyle/>
          <a:p>
            <a:r>
              <a:rPr lang="en-US" smtClean="0"/>
              <a:t>Basic voting stock of the corporation</a:t>
            </a:r>
          </a:p>
          <a:p>
            <a:r>
              <a:rPr lang="en-US" smtClean="0"/>
              <a:t>Ranks </a:t>
            </a:r>
            <a:r>
              <a:rPr lang="en-US" b="1" smtClean="0">
                <a:solidFill>
                  <a:schemeClr val="bg2"/>
                </a:solidFill>
              </a:rPr>
              <a:t>after</a:t>
            </a:r>
            <a:r>
              <a:rPr lang="en-US" smtClean="0"/>
              <a:t> </a:t>
            </a:r>
            <a:r>
              <a:rPr lang="en-US" b="1" smtClean="0"/>
              <a:t>preferred stock</a:t>
            </a:r>
            <a:r>
              <a:rPr lang="en-US" smtClean="0"/>
              <a:t> for dividend and liquidation distribution.</a:t>
            </a:r>
          </a:p>
          <a:p>
            <a:r>
              <a:rPr lang="en-US" smtClean="0"/>
              <a:t>Dividend rates are determined by the board of directors based on the corporation’s profitability			 and other factors.</a:t>
            </a:r>
          </a:p>
        </p:txBody>
      </p:sp>
      <p:graphicFrame>
        <p:nvGraphicFramePr>
          <p:cNvPr id="115719" name="Object 6">
            <a:hlinkClick r:id="" action="ppaction://ole?verb=0"/>
          </p:cNvPr>
          <p:cNvGraphicFramePr>
            <a:graphicFrameLocks/>
          </p:cNvGraphicFramePr>
          <p:nvPr/>
        </p:nvGraphicFramePr>
        <p:xfrm>
          <a:off x="5424488" y="4559300"/>
          <a:ext cx="2847975" cy="1460500"/>
        </p:xfrm>
        <a:graphic>
          <a:graphicData uri="http://schemas.openxmlformats.org/presentationml/2006/ole">
            <mc:AlternateContent xmlns:mc="http://schemas.openxmlformats.org/markup-compatibility/2006">
              <mc:Choice xmlns:v="urn:schemas-microsoft-com:vml" Requires="v">
                <p:oleObj spid="_x0000_s115721" name="Clip" r:id="rId4" imgW="4625340" imgH="2132076" progId="">
                  <p:embed/>
                </p:oleObj>
              </mc:Choice>
              <mc:Fallback>
                <p:oleObj name="Clip" r:id="rId4" imgW="4625340" imgH="2132076"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4559300"/>
                        <a:ext cx="2847975"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xEl>
                                              <p:pRg st="0" end="0"/>
                                            </p:txEl>
                                          </p:spTgt>
                                        </p:tgtEl>
                                        <p:attrNameLst>
                                          <p:attrName>style.visibility</p:attrName>
                                        </p:attrNameLst>
                                      </p:cBhvr>
                                      <p:to>
                                        <p:strVal val="visible"/>
                                      </p:to>
                                    </p:set>
                                    <p:anim calcmode="lin" valueType="num">
                                      <p:cBhvr additive="base">
                                        <p:cTn id="7" dur="500" fill="hold"/>
                                        <p:tgtEl>
                                          <p:spTgt spid="3860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3">
                                            <p:txEl>
                                              <p:pRg st="1" end="1"/>
                                            </p:txEl>
                                          </p:spTgt>
                                        </p:tgtEl>
                                        <p:attrNameLst>
                                          <p:attrName>style.visibility</p:attrName>
                                        </p:attrNameLst>
                                      </p:cBhvr>
                                      <p:to>
                                        <p:strVal val="visible"/>
                                      </p:to>
                                    </p:set>
                                    <p:anim calcmode="lin" valueType="num">
                                      <p:cBhvr additive="base">
                                        <p:cTn id="13" dur="500" fill="hold"/>
                                        <p:tgtEl>
                                          <p:spTgt spid="3860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3">
                                            <p:txEl>
                                              <p:pRg st="2" end="2"/>
                                            </p:txEl>
                                          </p:spTgt>
                                        </p:tgtEl>
                                        <p:attrNameLst>
                                          <p:attrName>style.visibility</p:attrName>
                                        </p:attrNameLst>
                                      </p:cBhvr>
                                      <p:to>
                                        <p:strVal val="visible"/>
                                      </p:to>
                                    </p:set>
                                    <p:anim calcmode="lin" valueType="num">
                                      <p:cBhvr additive="base">
                                        <p:cTn id="19" dur="500" fill="hold"/>
                                        <p:tgtEl>
                                          <p:spTgt spid="3860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r>
              <a:rPr lang="en-US" sz="1600" smtClean="0">
                <a:solidFill>
                  <a:schemeClr val="tx1"/>
                </a:solidFill>
              </a:rPr>
              <a:t>9- </a:t>
            </a:r>
            <a:fld id="{9EEF4F58-2E1D-4B7C-B767-1C90C97664E8}" type="slidenum">
              <a:rPr lang="en-US" sz="1600" smtClean="0">
                <a:solidFill>
                  <a:schemeClr val="tx1"/>
                </a:solidFill>
              </a:rPr>
              <a:pPr/>
              <a:t>99</a:t>
            </a:fld>
            <a:endParaRPr lang="en-US" sz="1600" smtClean="0"/>
          </a:p>
        </p:txBody>
      </p:sp>
      <p:sp>
        <p:nvSpPr>
          <p:cNvPr id="1167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2084" name="Rectangle 4"/>
          <p:cNvSpPr>
            <a:spLocks noGrp="1" noChangeArrowheads="1"/>
          </p:cNvSpPr>
          <p:nvPr>
            <p:ph type="title"/>
          </p:nvPr>
        </p:nvSpPr>
        <p:spPr>
          <a:xfrm>
            <a:off x="381000" y="350838"/>
            <a:ext cx="8229600" cy="669925"/>
          </a:xfrm>
          <a:ln w="38100" cap="flat" cmpd="dbl">
            <a:solidFill>
              <a:schemeClr val="accent2"/>
            </a:solidFill>
          </a:ln>
        </p:spPr>
        <p:txBody>
          <a:bodyPr/>
          <a:lstStyle/>
          <a:p>
            <a:pPr>
              <a:defRPr/>
            </a:pPr>
            <a:r>
              <a:rPr lang="en-US" sz="4000" dirty="0" smtClean="0">
                <a:solidFill>
                  <a:srgbClr val="1204C6"/>
                </a:solidFill>
                <a:latin typeface="Arial Rounded MT Bold" pitchFamily="34" charset="0"/>
              </a:rPr>
              <a:t>Chapter 8 </a:t>
            </a:r>
            <a:r>
              <a:rPr lang="en-US" sz="2400" i="1" dirty="0" smtClean="0">
                <a:solidFill>
                  <a:srgbClr val="1204C6"/>
                </a:solidFill>
                <a:latin typeface="Arial Rounded MT Bold" pitchFamily="34" charset="0"/>
              </a:rPr>
              <a:t>(and a little 11)</a:t>
            </a:r>
            <a:endParaRPr lang="en-US" sz="2400" b="0" i="1" dirty="0" smtClean="0"/>
          </a:p>
        </p:txBody>
      </p:sp>
      <p:graphicFrame>
        <p:nvGraphicFramePr>
          <p:cNvPr id="302085" name="Object 5"/>
          <p:cNvGraphicFramePr>
            <a:graphicFrameLocks noChangeAspect="1"/>
          </p:cNvGraphicFramePr>
          <p:nvPr/>
        </p:nvGraphicFramePr>
        <p:xfrm>
          <a:off x="3505200" y="1600200"/>
          <a:ext cx="2033588" cy="3390900"/>
        </p:xfrm>
        <a:graphic>
          <a:graphicData uri="http://schemas.openxmlformats.org/presentationml/2006/ole">
            <mc:AlternateContent xmlns:mc="http://schemas.openxmlformats.org/markup-compatibility/2006">
              <mc:Choice xmlns:v="urn:schemas-microsoft-com:vml" Requires="v">
                <p:oleObj spid="_x0000_s116745" name="Clip" r:id="rId5" imgW="2033588" imgH="3390900" progId="">
                  <p:embed/>
                </p:oleObj>
              </mc:Choice>
              <mc:Fallback>
                <p:oleObj name="Clip" r:id="rId5" imgW="2033588" imgH="33909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600200"/>
                        <a:ext cx="2033588"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086" name="Text Box 6"/>
          <p:cNvSpPr txBox="1">
            <a:spLocks noChangeArrowheads="1"/>
          </p:cNvSpPr>
          <p:nvPr/>
        </p:nvSpPr>
        <p:spPr bwMode="auto">
          <a:xfrm>
            <a:off x="3505200" y="51054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rgbClr val="6600CC"/>
                </a:solidFill>
                <a:latin typeface="Arial" charset="0"/>
              </a:defRPr>
            </a:lvl1pPr>
            <a:lvl2pPr marL="742950" indent="-285750">
              <a:defRPr sz="2000" b="1">
                <a:solidFill>
                  <a:srgbClr val="6600CC"/>
                </a:solidFill>
                <a:latin typeface="Arial" charset="0"/>
              </a:defRPr>
            </a:lvl2pPr>
            <a:lvl3pPr marL="1143000" indent="-228600">
              <a:defRPr sz="2000" b="1">
                <a:solidFill>
                  <a:srgbClr val="6600CC"/>
                </a:solidFill>
                <a:latin typeface="Arial" charset="0"/>
              </a:defRPr>
            </a:lvl3pPr>
            <a:lvl4pPr marL="1600200" indent="-228600">
              <a:defRPr sz="2000" b="1">
                <a:solidFill>
                  <a:srgbClr val="6600CC"/>
                </a:solidFill>
                <a:latin typeface="Arial" charset="0"/>
              </a:defRPr>
            </a:lvl4pPr>
            <a:lvl5pPr marL="2057400" indent="-228600">
              <a:defRPr sz="2000" b="1">
                <a:solidFill>
                  <a:srgbClr val="6600CC"/>
                </a:solidFill>
                <a:latin typeface="Arial" charset="0"/>
              </a:defRPr>
            </a:lvl5pPr>
            <a:lvl6pPr marL="2514600" indent="-228600" eaLnBrk="0" fontAlgn="base" hangingPunct="0">
              <a:spcBef>
                <a:spcPct val="0"/>
              </a:spcBef>
              <a:spcAft>
                <a:spcPct val="0"/>
              </a:spcAft>
              <a:defRPr sz="2000" b="1">
                <a:solidFill>
                  <a:srgbClr val="6600CC"/>
                </a:solidFill>
                <a:latin typeface="Arial" charset="0"/>
              </a:defRPr>
            </a:lvl6pPr>
            <a:lvl7pPr marL="2971800" indent="-228600" eaLnBrk="0" fontAlgn="base" hangingPunct="0">
              <a:spcBef>
                <a:spcPct val="0"/>
              </a:spcBef>
              <a:spcAft>
                <a:spcPct val="0"/>
              </a:spcAft>
              <a:defRPr sz="2000" b="1">
                <a:solidFill>
                  <a:srgbClr val="6600CC"/>
                </a:solidFill>
                <a:latin typeface="Arial" charset="0"/>
              </a:defRPr>
            </a:lvl7pPr>
            <a:lvl8pPr marL="3429000" indent="-228600" eaLnBrk="0" fontAlgn="base" hangingPunct="0">
              <a:spcBef>
                <a:spcPct val="0"/>
              </a:spcBef>
              <a:spcAft>
                <a:spcPct val="0"/>
              </a:spcAft>
              <a:defRPr sz="2000" b="1">
                <a:solidFill>
                  <a:srgbClr val="6600CC"/>
                </a:solidFill>
                <a:latin typeface="Arial" charset="0"/>
              </a:defRPr>
            </a:lvl8pPr>
            <a:lvl9pPr marL="3886200" indent="-228600" eaLnBrk="0" fontAlgn="base" hangingPunct="0">
              <a:spcBef>
                <a:spcPct val="0"/>
              </a:spcBef>
              <a:spcAft>
                <a:spcPct val="0"/>
              </a:spcAft>
              <a:defRPr sz="2000" b="1">
                <a:solidFill>
                  <a:srgbClr val="6600CC"/>
                </a:solidFill>
                <a:latin typeface="Arial" charset="0"/>
              </a:defRPr>
            </a:lvl9pPr>
          </a:lstStyle>
          <a:p>
            <a:pPr algn="ctr">
              <a:spcBef>
                <a:spcPct val="50000"/>
              </a:spcBef>
            </a:pPr>
            <a:r>
              <a:rPr lang="en-US" sz="3200" b="0">
                <a:solidFill>
                  <a:srgbClr val="1204C6"/>
                </a:solidFill>
                <a:latin typeface="Arial Rounded MT Bold" pitchFamily="34" charset="0"/>
              </a:rPr>
              <a:t>The End</a:t>
            </a:r>
            <a:endParaRPr lang="en-US" b="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302085"/>
                                        </p:tgtEl>
                                        <p:attrNameLst>
                                          <p:attrName>style.visibility</p:attrName>
                                        </p:attrNameLst>
                                      </p:cBhvr>
                                      <p:to>
                                        <p:strVal val="visible"/>
                                      </p:to>
                                    </p:set>
                                    <p:anim calcmode="lin" valueType="num">
                                      <p:cBhvr>
                                        <p:cTn id="7" dur="5000" fill="hold"/>
                                        <p:tgtEl>
                                          <p:spTgt spid="302085"/>
                                        </p:tgtEl>
                                        <p:attrNameLst>
                                          <p:attrName>ppt_w</p:attrName>
                                        </p:attrNameLst>
                                      </p:cBhvr>
                                      <p:tavLst>
                                        <p:tav tm="0" fmla="#ppt_w*sin(2.5*pi*$)">
                                          <p:val>
                                            <p:fltVal val="0"/>
                                          </p:val>
                                        </p:tav>
                                        <p:tav tm="100000">
                                          <p:val>
                                            <p:fltVal val="1"/>
                                          </p:val>
                                        </p:tav>
                                      </p:tavLst>
                                    </p:anim>
                                    <p:anim calcmode="lin" valueType="num">
                                      <p:cBhvr>
                                        <p:cTn id="8" dur="5000" fill="hold"/>
                                        <p:tgtEl>
                                          <p:spTgt spid="30208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302086"/>
                                        </p:tgtEl>
                                        <p:attrNameLst>
                                          <p:attrName>style.visibility</p:attrName>
                                        </p:attrNameLst>
                                      </p:cBhvr>
                                      <p:to>
                                        <p:strVal val="visible"/>
                                      </p:to>
                                    </p:set>
                                    <p:anim calcmode="lin" valueType="num">
                                      <p:cBhvr additive="base">
                                        <p:cTn id="12" dur="500" fill="hold"/>
                                        <p:tgtEl>
                                          <p:spTgt spid="302086"/>
                                        </p:tgtEl>
                                        <p:attrNameLst>
                                          <p:attrName>ppt_x</p:attrName>
                                        </p:attrNameLst>
                                      </p:cBhvr>
                                      <p:tavLst>
                                        <p:tav tm="0">
                                          <p:val>
                                            <p:strVal val="0-#ppt_w/2"/>
                                          </p:val>
                                        </p:tav>
                                        <p:tav tm="100000">
                                          <p:val>
                                            <p:strVal val="#ppt_x"/>
                                          </p:val>
                                        </p:tav>
                                      </p:tavLst>
                                    </p:anim>
                                    <p:anim calcmode="lin" valueType="num">
                                      <p:cBhvr additive="base">
                                        <p:cTn id="13" dur="500" fill="hold"/>
                                        <p:tgtEl>
                                          <p:spTgt spid="3020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utoUpdateAnimBg="0"/>
    </p:bldLst>
  </p:timing>
</p:sld>
</file>

<file path=ppt/theme/theme1.xml><?xml version="1.0" encoding="utf-8"?>
<a:theme xmlns:a="http://schemas.openxmlformats.org/drawingml/2006/main" name="metlbars">
  <a:themeElements>
    <a:clrScheme name="metl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metlb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6600C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6600CC"/>
            </a:solidFill>
            <a:effectLst/>
            <a:latin typeface="Arial" charset="0"/>
          </a:defRPr>
        </a:defPPr>
      </a:lstStyle>
    </a:lnDef>
  </a:objectDefaults>
  <a:extraClrSchemeLst>
    <a:extraClrScheme>
      <a:clrScheme name="metlba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46315588</TotalTime>
  <Pages>28</Pages>
  <Words>6527</Words>
  <Application>Microsoft Office PowerPoint</Application>
  <PresentationFormat>On-screen Show (4:3)</PresentationFormat>
  <Paragraphs>1088</Paragraphs>
  <Slides>99</Slides>
  <Notes>95</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11" baseType="lpstr">
      <vt:lpstr>Arial</vt:lpstr>
      <vt:lpstr>Monotype Sorts</vt:lpstr>
      <vt:lpstr>Arial Rounded MT Bold</vt:lpstr>
      <vt:lpstr>Wingdings</vt:lpstr>
      <vt:lpstr>Book Antiqua</vt:lpstr>
      <vt:lpstr>Times New Roman</vt:lpstr>
      <vt:lpstr>Tahoma</vt:lpstr>
      <vt:lpstr>Bookman Old Style</vt:lpstr>
      <vt:lpstr>metlbars</vt:lpstr>
      <vt:lpstr>Clip</vt:lpstr>
      <vt:lpstr>Worksheet</vt:lpstr>
      <vt:lpstr>WordArt 2.0</vt:lpstr>
      <vt:lpstr>Chapter Eight </vt:lpstr>
      <vt:lpstr>Chapter 8</vt:lpstr>
      <vt:lpstr>Classification of Operational Assets</vt:lpstr>
      <vt:lpstr>Classification of Operational Assets</vt:lpstr>
      <vt:lpstr>Classification of Operational Assets</vt:lpstr>
      <vt:lpstr>Cost of Long-Term Assets</vt:lpstr>
      <vt:lpstr>Classification of Operational Assets</vt:lpstr>
      <vt:lpstr>Basket Purchases of Assets </vt:lpstr>
      <vt:lpstr>Basket Purchases of Assets </vt:lpstr>
      <vt:lpstr>Basket Purchases of Assets </vt:lpstr>
      <vt:lpstr>Basket Purchases of Assets </vt:lpstr>
      <vt:lpstr>Basket Purchases of Assets </vt:lpstr>
      <vt:lpstr>Basket Purchases of Assets </vt:lpstr>
      <vt:lpstr>Basket Purchases of Assets </vt:lpstr>
      <vt:lpstr>Basket Purchases of Assets </vt:lpstr>
      <vt:lpstr>Depreciation</vt:lpstr>
      <vt:lpstr>Depreciation</vt:lpstr>
      <vt:lpstr>Example of Depreciation:</vt:lpstr>
      <vt:lpstr>PowerPoint Presentation</vt:lpstr>
      <vt:lpstr>Effect on the financial statements:</vt:lpstr>
      <vt:lpstr>Effect on the financial statements:</vt:lpstr>
      <vt:lpstr>Effect on the financial statements:</vt:lpstr>
      <vt:lpstr>Effect on the financial statements:</vt:lpstr>
      <vt:lpstr>PowerPoint Presentation</vt:lpstr>
      <vt:lpstr>PowerPoint Presentation</vt:lpstr>
      <vt:lpstr>PowerPoint Presentation</vt:lpstr>
      <vt:lpstr>PowerPoint Presentation</vt:lpstr>
      <vt:lpstr>Depreciation Methods</vt:lpstr>
      <vt:lpstr>Example of Balance Sheet</vt:lpstr>
      <vt:lpstr>PowerPoint Presentation</vt:lpstr>
      <vt:lpstr>Straight-Line Method: Example</vt:lpstr>
      <vt:lpstr>Straight-Line Method: Example</vt:lpstr>
      <vt:lpstr>Straight-Line Method: Example</vt:lpstr>
      <vt:lpstr>Straight-Line Method: Example</vt:lpstr>
      <vt:lpstr>Units-of-Production Method</vt:lpstr>
      <vt:lpstr>Units-of-Production Method</vt:lpstr>
      <vt:lpstr>   </vt:lpstr>
      <vt:lpstr>Example of Production Method</vt:lpstr>
      <vt:lpstr>Example of Production Method</vt:lpstr>
      <vt:lpstr>Accelerated Depreciation</vt:lpstr>
      <vt:lpstr>Double-Declining Balance Method</vt:lpstr>
      <vt:lpstr>Double-Declining Balance Method</vt:lpstr>
      <vt:lpstr>Double-Declining-Balance  Example</vt:lpstr>
      <vt:lpstr>Double-Declining-Balance Example</vt:lpstr>
      <vt:lpstr>Double-Declining-Balance Example</vt:lpstr>
      <vt:lpstr>Double-Declining-Balance Example</vt:lpstr>
      <vt:lpstr>Comparison of Depreciation Methods</vt:lpstr>
      <vt:lpstr>Comparison of Depreciation Methods</vt:lpstr>
      <vt:lpstr>PowerPoint Presentation</vt:lpstr>
      <vt:lpstr> Horizontal Model Transaction Analysis</vt:lpstr>
      <vt:lpstr> Horizontal Model Transaction Analysis</vt:lpstr>
      <vt:lpstr> Horizontal Model Transaction Analysis</vt:lpstr>
      <vt:lpstr> Horizontal Model Transaction Analysis</vt:lpstr>
      <vt:lpstr> Horizontal Model Transaction Analysis</vt:lpstr>
      <vt:lpstr>Disposal of Operational Assets </vt:lpstr>
      <vt:lpstr>Gain or Loss on Disposal? </vt:lpstr>
      <vt:lpstr>Disposal of Operational Assets </vt:lpstr>
      <vt:lpstr> Horizontal Model Transaction Analysis</vt:lpstr>
      <vt:lpstr>Journalize the Disposal</vt:lpstr>
      <vt:lpstr> Horizontal Model Transaction Analysis</vt:lpstr>
      <vt:lpstr>What’s the result? - For Year 3</vt:lpstr>
      <vt:lpstr>Depreciation and Federal Income Tax</vt:lpstr>
      <vt:lpstr>Depreciation and Federal Income Tax MACRS example</vt:lpstr>
      <vt:lpstr>Depreciation and Federal Income Tax MACRS example</vt:lpstr>
      <vt:lpstr>Revising Estimates of Salvage Value or of Useful Life</vt:lpstr>
      <vt:lpstr>Revising Estimates of Salvage Value or of Useful Life - Example</vt:lpstr>
      <vt:lpstr>Revising Estimates of Salvage Value or of Useful Life - Example</vt:lpstr>
      <vt:lpstr>Continuing Expenditures for Plant Assets</vt:lpstr>
      <vt:lpstr>Continuing Expenditures  for Plant Assets</vt:lpstr>
      <vt:lpstr>Accounting for capital expenditures:</vt:lpstr>
      <vt:lpstr>            Extraordinary Expenditure        Extend Useful Life                                                Improve Quality</vt:lpstr>
      <vt:lpstr>Extraordinary Expenditure        Extend Useful Life                                                Improve Quality</vt:lpstr>
      <vt:lpstr>Extraordinary Expenditure        Extend Useful Life                                                  Improve Quality</vt:lpstr>
      <vt:lpstr>Natural Resources</vt:lpstr>
      <vt:lpstr>Natural Resources</vt:lpstr>
      <vt:lpstr>Natural Resources</vt:lpstr>
      <vt:lpstr>Natural Resources</vt:lpstr>
      <vt:lpstr>Intangible Assets</vt:lpstr>
      <vt:lpstr>Two Categories of Intangible Assets</vt:lpstr>
      <vt:lpstr>Intangible Assets with IDENTIFIABLE Useful Lives</vt:lpstr>
      <vt:lpstr>Intangible Assets: Patents</vt:lpstr>
      <vt:lpstr>Intangible Assets with IDENTIFIABLE Useful Lives</vt:lpstr>
      <vt:lpstr>Chapter 9</vt:lpstr>
      <vt:lpstr>Intangible Assets: Goodwill</vt:lpstr>
      <vt:lpstr>Intangible Assets with INDEFINITE Useful Lives</vt:lpstr>
      <vt:lpstr>Intangible Assets: Goodwill (Example)</vt:lpstr>
      <vt:lpstr>Intangible Assets: Goodwill (example)</vt:lpstr>
      <vt:lpstr>Let’s Take a Quick Look at a Chapter 11</vt:lpstr>
      <vt:lpstr>Corporations</vt:lpstr>
      <vt:lpstr>Corporations</vt:lpstr>
      <vt:lpstr>Ownership of a Corporation</vt:lpstr>
      <vt:lpstr>Creating a Corporation</vt:lpstr>
      <vt:lpstr>Creating a Corporation</vt:lpstr>
      <vt:lpstr>Authorized, Issued, and Outstanding Capital Stock</vt:lpstr>
      <vt:lpstr>Authorized, Issued, and Outstanding Capital Stock</vt:lpstr>
      <vt:lpstr>Authorized, Issued, and Outstanding Capital Stock</vt:lpstr>
      <vt:lpstr>Authorized, Issued, and Outstanding Capital Stock</vt:lpstr>
      <vt:lpstr>Common Stock</vt:lpstr>
      <vt:lpstr>Chapter 8 (and a little 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Long-term Assets</dc:subject>
  <dc:creator>Steve</dc:creator>
  <cp:lastModifiedBy>student</cp:lastModifiedBy>
  <cp:revision>120</cp:revision>
  <cp:lastPrinted>1998-02-16T22:29:20Z</cp:lastPrinted>
  <dcterms:created xsi:type="dcterms:W3CDTF">1997-05-02T20:13:10Z</dcterms:created>
  <dcterms:modified xsi:type="dcterms:W3CDTF">2013-01-31T01:16:17Z</dcterms:modified>
</cp:coreProperties>
</file>